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194" r:id="rId2"/>
    <p:sldId id="4195" r:id="rId3"/>
    <p:sldId id="4197" r:id="rId4"/>
    <p:sldId id="4174" r:id="rId5"/>
    <p:sldId id="4200" r:id="rId6"/>
    <p:sldId id="4186" r:id="rId7"/>
    <p:sldId id="4187" r:id="rId8"/>
    <p:sldId id="4201" r:id="rId9"/>
    <p:sldId id="4180" r:id="rId10"/>
    <p:sldId id="4182" r:id="rId11"/>
    <p:sldId id="4192" r:id="rId12"/>
    <p:sldId id="4189" r:id="rId13"/>
    <p:sldId id="4191" r:id="rId14"/>
    <p:sldId id="4175" r:id="rId15"/>
    <p:sldId id="419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C2AF83C-4382-86B6-2F18-680250DFED03}" name="Shankaran, Akash" initials="SA" userId="S::akash.shankaran@intel.com::bcf41dbd-6d84-42d5-85b0-951d1d3d7197" providerId="AD"/>
  <p188:author id="{AA573199-EEA3-9B80-3D52-F47760A16B54}" name="Gu, George" initials="GG" userId="S::george.gu@intel.com::51a02b5a-3e87-499d-bc1f-d36afed7c13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45989A-C06D-4225-A224-977D44453C12}" v="518" dt="2023-08-28T15:54:19.1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937" autoAdjust="0"/>
  </p:normalViewPr>
  <p:slideViewPr>
    <p:cSldViewPr snapToGrid="0">
      <p:cViewPr varScale="1">
        <p:scale>
          <a:sx n="48" d="100"/>
          <a:sy n="48" d="100"/>
        </p:scale>
        <p:origin x="1340" y="44"/>
      </p:cViewPr>
      <p:guideLst/>
    </p:cSldViewPr>
  </p:slideViewPr>
  <p:notesTextViewPr>
    <p:cViewPr>
      <p:scale>
        <a:sx n="1" d="1"/>
        <a:sy n="1" d="1"/>
      </p:scale>
      <p:origin x="0" y="-6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ntel.sharepoint.com/sites/IAGS-SSP-BDT-SparkGPUEnabling/Shared%20Documents/SRP/Performance%20PDT/Gluten-23-Ap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intel.sharepoint.com/sites/IAGS-SSP-BDT-SparkGPUEnabling/Shared%20Documents/SRP/Performance%20PDT/Gluten-23-Ap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85003499999999999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4.1227E-2"/>
          <c:y val="0.95121999999999995"/>
          <c:w val="0.91754599999999997"/>
          <c:h val="4.8779599999999999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800" b="0" i="0" u="none" strike="noStrike">
              <a:solidFill>
                <a:srgbClr val="000000"/>
              </a:solidFill>
              <a:latin typeface="Intel Clear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kern="1200" spc="0" baseline="0">
                <a:solidFill>
                  <a:srgbClr val="595959"/>
                </a:solidFill>
                <a:effectLst/>
              </a:rPr>
              <a:t>TPC-H Like Benchmarks</a:t>
            </a:r>
          </a:p>
          <a:p>
            <a:pPr>
              <a:defRPr/>
            </a:pPr>
            <a:r>
              <a:rPr lang="en-US" sz="1400" b="0" i="0" kern="1200" spc="0" baseline="0">
                <a:solidFill>
                  <a:srgbClr val="595959"/>
                </a:solidFill>
                <a:effectLst/>
              </a:rPr>
              <a:t>SF2T Performance</a:t>
            </a:r>
            <a:endParaRPr lang="en-US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3D-4872-8389-C002E6B048E4}"/>
              </c:ext>
            </c:extLst>
          </c:dPt>
          <c:dLbls>
            <c:delete val="1"/>
          </c:dLbls>
          <c:cat>
            <c:strRef>
              <c:f>summary!$C$19:$C$20</c:f>
              <c:strCache>
                <c:ptCount val="2"/>
                <c:pt idx="0">
                  <c:v>Spark</c:v>
                </c:pt>
                <c:pt idx="1">
                  <c:v>Gluten + Velox</c:v>
                </c:pt>
              </c:strCache>
            </c:strRef>
          </c:cat>
          <c:val>
            <c:numRef>
              <c:f>summary!$D$19:$D$20</c:f>
              <c:numCache>
                <c:formatCode>0.00</c:formatCode>
                <c:ptCount val="2"/>
                <c:pt idx="0">
                  <c:v>1</c:v>
                </c:pt>
                <c:pt idx="1">
                  <c:v>2.7114454315543739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3D-4872-8389-C002E6B048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9580704"/>
        <c:axId val="259586944"/>
      </c:barChart>
      <c:catAx>
        <c:axId val="25958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586944"/>
        <c:crosses val="autoZero"/>
        <c:auto val="1"/>
        <c:lblAlgn val="ctr"/>
        <c:lblOffset val="100"/>
        <c:noMultiLvlLbl val="0"/>
      </c:catAx>
      <c:valAx>
        <c:axId val="25958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kern="1200" baseline="0">
                    <a:solidFill>
                      <a:srgbClr val="595959"/>
                    </a:solidFill>
                    <a:effectLst/>
                  </a:rPr>
                  <a:t>Normalized Performance</a:t>
                </a:r>
                <a:endParaRPr lang="en-US" sz="12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580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TPC-DS Like Benchmarks</a:t>
            </a:r>
          </a:p>
          <a:p>
            <a:pPr>
              <a:defRPr/>
            </a:pPr>
            <a:r>
              <a:rPr lang="en-US" sz="1400"/>
              <a:t>SF2T Performance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6F-4268-9528-513D305B5933}"/>
              </c:ext>
            </c:extLst>
          </c:dPt>
          <c:cat>
            <c:strRef>
              <c:f>summary!$C$24:$C$25</c:f>
              <c:strCache>
                <c:ptCount val="2"/>
                <c:pt idx="0">
                  <c:v>Spark</c:v>
                </c:pt>
                <c:pt idx="1">
                  <c:v>Gluten + Velox</c:v>
                </c:pt>
              </c:strCache>
            </c:strRef>
          </c:cat>
          <c:val>
            <c:numRef>
              <c:f>summary!$D$24:$D$25</c:f>
              <c:numCache>
                <c:formatCode>0.00</c:formatCode>
                <c:ptCount val="2"/>
                <c:pt idx="0">
                  <c:v>1</c:v>
                </c:pt>
                <c:pt idx="1">
                  <c:v>2.2881535177956813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6F-4268-9528-513D305B59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6380992"/>
        <c:axId val="336370592"/>
      </c:barChart>
      <c:catAx>
        <c:axId val="33638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370592"/>
        <c:crosses val="autoZero"/>
        <c:auto val="1"/>
        <c:lblAlgn val="ctr"/>
        <c:lblOffset val="100"/>
        <c:noMultiLvlLbl val="0"/>
      </c:catAx>
      <c:valAx>
        <c:axId val="336370592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kern="1200" baseline="0">
                    <a:solidFill>
                      <a:srgbClr val="595959"/>
                    </a:solidFill>
                    <a:effectLst/>
                  </a:rPr>
                  <a:t>Normalized Performance</a:t>
                </a:r>
                <a:endParaRPr lang="en-US" sz="12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380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70AD47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C3D32-09C7-4FD9-80E0-62137B13D42E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C0480-1BC7-453D-B615-B383BC800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40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Intel led </a:t>
            </a:r>
            <a:r>
              <a:rPr lang="en-US" b="1" dirty="0"/>
              <a:t>OSS effort </a:t>
            </a:r>
            <a:r>
              <a:rPr lang="en-US" dirty="0"/>
              <a:t>with community partners such as Velox/Meta, </a:t>
            </a:r>
            <a:r>
              <a:rPr lang="en-US" dirty="0" err="1"/>
              <a:t>Substrait</a:t>
            </a:r>
            <a:r>
              <a:rPr lang="en-US" dirty="0"/>
              <a:t> and Arrow. </a:t>
            </a:r>
          </a:p>
          <a:p>
            <a:endParaRPr lang="en-US" dirty="0"/>
          </a:p>
          <a:p>
            <a:r>
              <a:rPr lang="en-US" dirty="0"/>
              <a:t>Gluten optimizes performance of Java based query engines, such as Spark</a:t>
            </a:r>
          </a:p>
        </p:txBody>
      </p:sp>
    </p:spTree>
    <p:extLst>
      <p:ext uri="{BB962C8B-B14F-4D97-AF65-F5344CB8AC3E}">
        <p14:creationId xmlns:p14="http://schemas.microsoft.com/office/powerpoint/2010/main" val="1472946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C0480-1BC7-453D-B615-B383BC8007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41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Needs more work***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C0480-1BC7-453D-B615-B383BC8007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44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Data mostly in support of machine learning (ML), training models and eventually serving these to personalize digital content.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Motivation of why GPUs, TPUs, FPGAs etc. – there is a motivation to reduce costs in dc, drive avg utilization higher, pressure to move adjacent workloads to GPUs.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GROWTH IN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GROWTH IN HARDWARE PROCESSING POWER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INNOVATION IN DATA MANAGEMENT ARCHITECTURE</a:t>
            </a:r>
          </a:p>
          <a:p>
            <a:endParaRPr lang="en-US" dirty="0"/>
          </a:p>
          <a:p>
            <a:r>
              <a:rPr lang="en-US" sz="1000" dirty="0"/>
              <a:t>Data lakes – stores raw, unstructured data on disaggregated storage.</a:t>
            </a:r>
          </a:p>
          <a:p>
            <a:r>
              <a:rPr lang="en-US" sz="1000" dirty="0"/>
              <a:t>Data warehouse – stores structured, filtered data  for specific purpose. </a:t>
            </a:r>
          </a:p>
          <a:p>
            <a:endParaRPr lang="en-US" dirty="0"/>
          </a:p>
          <a:p>
            <a:r>
              <a:rPr lang="en-US" b="0" i="0" dirty="0">
                <a:solidFill>
                  <a:srgbClr val="1B3139"/>
                </a:solidFill>
                <a:effectLst/>
                <a:latin typeface="DMSans"/>
              </a:rPr>
              <a:t>Lakehouse Data management capabilities – disaggregation of log-structured storage from compute servers, independent scaling of storage from compute, ingest data using supported serialization format e.g. Parquet.</a:t>
            </a:r>
          </a:p>
          <a:p>
            <a:r>
              <a:rPr lang="en-US" sz="1200" b="0" i="0" dirty="0">
                <a:solidFill>
                  <a:srgbClr val="000000"/>
                </a:solidFill>
                <a:effectLst/>
                <a:latin typeface="LinLibertineT"/>
              </a:rPr>
              <a:t>What are the data management capabilities of a Lakehouse deployment? </a:t>
            </a:r>
          </a:p>
          <a:p>
            <a:r>
              <a:rPr lang="en-US" sz="1200" b="0" i="0" dirty="0">
                <a:solidFill>
                  <a:srgbClr val="000000"/>
                </a:solidFill>
                <a:effectLst/>
                <a:latin typeface="LinLibertineT"/>
              </a:rPr>
              <a:t>1. Disaggregation of log-structured storage from the compute servers. This allows independent scaling of the storage and compute resources. </a:t>
            </a:r>
          </a:p>
          <a:p>
            <a:r>
              <a:rPr lang="en-US" sz="1200" b="0" i="0" dirty="0">
                <a:solidFill>
                  <a:srgbClr val="000000"/>
                </a:solidFill>
                <a:effectLst/>
                <a:latin typeface="LinLibertineT"/>
              </a:rPr>
              <a:t>2. Ingestion of any type of data into the Lakehouse using a supported serialization format (Apache Parquet) </a:t>
            </a:r>
          </a:p>
          <a:p>
            <a:r>
              <a:rPr lang="en-US" sz="1200" b="0" i="0" dirty="0">
                <a:solidFill>
                  <a:srgbClr val="000000"/>
                </a:solidFill>
                <a:effectLst/>
                <a:latin typeface="LinLibertineT"/>
              </a:rPr>
              <a:t>3, Mutable tables - allowing for transactional updates, schema modifications, etc. </a:t>
            </a:r>
          </a:p>
          <a:p>
            <a:r>
              <a:rPr lang="en-US" sz="1200" b="0" i="0" dirty="0">
                <a:solidFill>
                  <a:srgbClr val="000000"/>
                </a:solidFill>
                <a:effectLst/>
                <a:latin typeface="LinLibertineT"/>
              </a:rPr>
              <a:t>4. Projected data from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LinLibertineT"/>
              </a:rPr>
              <a:t>lakehouse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LinLibertineT"/>
              </a:rPr>
              <a:t> into downstream services (analytic services such as SQL query engines, search systems, stream processors, query editors, notebooks, and machine learning (ML) models through direct access, real-time, and batch workflows).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C0480-1BC7-453D-B615-B383BC8007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6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Motivation for gluten:</a:t>
            </a:r>
          </a:p>
          <a:p>
            <a:r>
              <a:rPr lang="en-US" dirty="0"/>
              <a:t>1. </a:t>
            </a:r>
            <a:r>
              <a:rPr lang="en-US" sz="1200" dirty="0"/>
              <a:t>Delta lake approach is not feasible for such customers given scale/TCO, and that forces innovation/alternatives. </a:t>
            </a:r>
          </a:p>
          <a:p>
            <a:r>
              <a:rPr lang="en-US" dirty="0"/>
              <a:t>2. DBR takes photon private. =&gt; Opensource counterpart for Photon needed.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dirty="0"/>
              <a:t>	Databricks bringing the </a:t>
            </a:r>
            <a:r>
              <a:rPr lang="en-US" sz="1200" dirty="0" err="1"/>
              <a:t>lakehouse</a:t>
            </a:r>
            <a:r>
              <a:rPr lang="en-US" sz="1200" dirty="0"/>
              <a:t> architecture provides performance and efficiency advantages, and at the same time changes dynamics of the Spark community.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200" dirty="0"/>
          </a:p>
          <a:p>
            <a:r>
              <a:rPr lang="en-US" sz="1200" dirty="0"/>
              <a:t>Why Gluten?</a:t>
            </a:r>
          </a:p>
          <a:p>
            <a:r>
              <a:rPr lang="en-US" sz="1200" dirty="0"/>
              <a:t>Transform Spark into a vectorized SQL engine to break through row-based data processing and JVM limitations.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200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1200" dirty="0"/>
          </a:p>
          <a:p>
            <a:r>
              <a:rPr lang="en-US" sz="1200" dirty="0"/>
              <a:t>Current solutions: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/>
              <a:t>Databricks (proprietary photon acceleration library)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/>
              <a:t>Nvidia (spark-rapids targeted for NVidia hardware)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/>
              <a:t>Intel (Gluten – open-source initiative, *targeted for heterogeneous hardware)</a:t>
            </a:r>
          </a:p>
          <a:p>
            <a:r>
              <a:rPr lang="en-US" sz="1200" dirty="0"/>
              <a:t>	   relies on other Apache licensed OSS projects – Velox, Arrow, Substrait.io etc.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C0480-1BC7-453D-B615-B383BC8007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11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Why Gluten?</a:t>
            </a:r>
          </a:p>
          <a:p>
            <a:r>
              <a:rPr lang="en-US" sz="1200" dirty="0"/>
              <a:t>Transform Spark into a vectorized SQL engine to break through row-based data processing and JVM limitations.</a:t>
            </a:r>
          </a:p>
          <a:p>
            <a:endParaRPr lang="en-US" sz="12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/>
              <a:t>Redesigned architecture allows pluggable engines (Velox, </a:t>
            </a:r>
            <a:r>
              <a:rPr lang="en-US" sz="1200" dirty="0" err="1"/>
              <a:t>Clickhouse</a:t>
            </a:r>
            <a:r>
              <a:rPr lang="en-US" sz="1200" dirty="0"/>
              <a:t>, Arrow)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 err="1"/>
              <a:t>Gluten+Velox</a:t>
            </a:r>
            <a:r>
              <a:rPr lang="en-US" sz="1200" dirty="0"/>
              <a:t> vectorized execution performed better than Gazelle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/>
              <a:t>Backends can be language agnostic (Velox uses C++, </a:t>
            </a:r>
            <a:r>
              <a:rPr lang="en-US" sz="1200" dirty="0" err="1"/>
              <a:t>ClickHouse</a:t>
            </a:r>
            <a:r>
              <a:rPr lang="en-US" sz="1200" dirty="0"/>
              <a:t> uses LLVM)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/>
              <a:t>Opened Gluten to a larger, vibrant Velox community.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Initially started as Project Gazelle – focused on enabling Spark to exploit SIMD, using Intel’s Advanced Vector Extensions (AVX) technology.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	Due limited community participation, development burden fell to Intel.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At the same time, other vectorized SQL engines emerged including Meta-led Velox.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Initiated by Intel and </a:t>
            </a:r>
            <a:r>
              <a:rPr lang="en-US" sz="1200" dirty="0" err="1"/>
              <a:t>Kyligence</a:t>
            </a:r>
            <a:r>
              <a:rPr lang="en-US" sz="1200" dirty="0"/>
              <a:t>, focus pivoted towards integrating Velox as the engine, with Gazelle JNI leading to Project Gluten.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C0480-1BC7-453D-B615-B383BC8007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89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axis – relative query run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C0480-1BC7-453D-B615-B383BC8007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63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Axis – path length value.</a:t>
            </a:r>
          </a:p>
          <a:p>
            <a:r>
              <a:rPr lang="en-US" dirty="0"/>
              <a:t>Huge performance savings in path lengths.</a:t>
            </a:r>
          </a:p>
          <a:p>
            <a:r>
              <a:rPr lang="en-US" dirty="0"/>
              <a:t>Efficiency – takes less work to produce output. If goal is to </a:t>
            </a:r>
            <a:r>
              <a:rPr lang="en-US" dirty="0" err="1"/>
              <a:t>binpack</a:t>
            </a:r>
            <a:r>
              <a:rPr lang="en-US" dirty="0"/>
              <a:t>, then this is useful.</a:t>
            </a:r>
          </a:p>
          <a:p>
            <a:endParaRPr lang="en-US" dirty="0"/>
          </a:p>
          <a:p>
            <a:r>
              <a:rPr lang="en-US" dirty="0"/>
              <a:t>Velox – does not support AVX2.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C0480-1BC7-453D-B615-B383BC8007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92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C0480-1BC7-453D-B615-B383BC8007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60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C0480-1BC7-453D-B615-B383BC8007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25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Design of an application binary interface (ABI) -&gt; which can be supported by native acceleration libraries.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Gluten as a JNI bridge to other query engines (</a:t>
            </a:r>
            <a:r>
              <a:rPr lang="en-US" sz="1200" dirty="0" err="1"/>
              <a:t>Trino</a:t>
            </a:r>
            <a:r>
              <a:rPr lang="en-US" sz="1200" dirty="0"/>
              <a:t>, </a:t>
            </a:r>
            <a:r>
              <a:rPr lang="en-US" sz="1200" dirty="0" err="1"/>
              <a:t>Flink</a:t>
            </a:r>
            <a:r>
              <a:rPr lang="en-US" sz="1200" dirty="0"/>
              <a:t> etc.)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Enabling gluten-based query engines to target heterogeneous hardware</a:t>
            </a:r>
          </a:p>
          <a:p>
            <a:endParaRPr lang="en-US" dirty="0"/>
          </a:p>
          <a:p>
            <a:r>
              <a:rPr lang="en-US" dirty="0"/>
              <a:t>Partner ecosystems extending composability.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C0480-1BC7-453D-B615-B383BC8007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99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 A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0" name="Square"/>
          <p:cNvSpPr/>
          <p:nvPr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1" name="Rectangle"/>
          <p:cNvSpPr/>
          <p:nvPr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2" name="Square"/>
          <p:cNvSpPr/>
          <p:nvPr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 Light</a:t>
            </a:r>
            <a:endParaRPr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5379059-B28C-483A-9CD1-B3EB81874A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EFC1083-9176-4B55-B8AB-9F31A213ED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8DF977-78B3-4C00-9E43-1223CD667932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8F73C8D-05B1-4270-85FA-B1FD37A25A06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C6580CA-6E37-4F04-8FAD-D6491FEE8CE6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C614C49-972F-498A-9654-844CECF9AF64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2EBBE0-933B-4A65-BAAC-DC5972E3F9A4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880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15046" y="0"/>
            <a:ext cx="5129422" cy="6416167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471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7FB3F6-9C71-45A0-8236-12671533CA22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1C73349-1E00-4922-970C-187F97CE06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25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D9210-5064-4050-9368-9292054D59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286" y="0"/>
            <a:ext cx="11744325" cy="6401797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11" name="Title Text">
            <a:extLst>
              <a:ext uri="{FF2B5EF4-FFF2-40B4-BE49-F238E27FC236}">
                <a16:creationId xmlns:a16="http://schemas.microsoft.com/office/drawing/2014/main" id="{14AFAB66-6BED-5D47-B26F-D9C8808F3A1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0"/>
            <a:ext cx="11010899" cy="87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Full page Image, Delete Title if Necessary</a:t>
            </a:r>
          </a:p>
        </p:txBody>
      </p:sp>
    </p:spTree>
    <p:extLst>
      <p:ext uri="{BB962C8B-B14F-4D97-AF65-F5344CB8AC3E}">
        <p14:creationId xmlns:p14="http://schemas.microsoft.com/office/powerpoint/2010/main" val="239199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2529"/>
            <a:ext cx="11010900" cy="3727184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E196E31-7238-4049-821C-D94FDEAEDC5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61818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588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hart Exa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7759918-59AA-4DFC-90DA-60CD5B2BD6B8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Square">
            <a:extLst>
              <a:ext uri="{FF2B5EF4-FFF2-40B4-BE49-F238E27FC236}">
                <a16:creationId xmlns:a16="http://schemas.microsoft.com/office/drawing/2014/main" id="{D4662ED0-432E-6C48-8B26-9A21EDA54E68}"/>
              </a:ext>
            </a:extLst>
          </p:cNvPr>
          <p:cNvSpPr/>
          <p:nvPr userDrawn="1"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DF4199-9905-E94D-9EEB-E7016E48C0FC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9816"/>
            <a:ext cx="11010900" cy="3719897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B9FFF72B-62D2-4E22-9A98-EF3F6229F4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D06FF7-C66A-4B8C-9693-1423A8337983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5269BB-7AC7-41A6-BC05-71FDAD0FDBA2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22ECF1F-2453-406E-AC0D-F6E6614ECF8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76099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C53A36-6661-45AA-8054-02BA7512E621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2701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56CA39C9-EAE4-4511-9CE8-BB4D4B47FC0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rgbClr val="525252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B923F7B-306D-4D7E-9DB3-5B163B8D53F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3975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938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B5B8CD-DD94-44E8-9F69-C9075C2E0A93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2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4D76E8-466A-4C06-9261-BDE1AA914749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88B335-02FC-4504-AF46-DF56B2EC52E4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6" name="Title Text">
            <a:extLst>
              <a:ext uri="{FF2B5EF4-FFF2-40B4-BE49-F238E27FC236}">
                <a16:creationId xmlns:a16="http://schemas.microsoft.com/office/drawing/2014/main" id="{38003A1C-51D1-4427-BFE8-8448E4C61D6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30F9DFC-5AE2-4BB1-822C-8EAEAE2CA5F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48942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2519BB-51CE-4A9C-AFEF-514971F5D779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826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Light Blu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07A2BC2-9250-4B6C-8674-1CD30F0A349F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2C60C-8CBC-40B8-ABEA-44BF775A3581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A864FA-3818-4931-B452-798F1E7F5A67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FC8DFF-85CB-4435-B144-6A1DC4093482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5844F860-03F8-4657-A6E6-4E8919DD4FF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DACC9CB-1B2F-42BF-8D9F-62EC595FEA6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6442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154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id="{4C58A6BF-BF0D-4749-B07B-7C0A27747D42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7" name="Square"/>
          <p:cNvSpPr/>
          <p:nvPr/>
        </p:nvSpPr>
        <p:spPr>
          <a:xfrm>
            <a:off x="709974" y="2295859"/>
            <a:ext cx="318638" cy="318638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8" name="Square"/>
          <p:cNvSpPr/>
          <p:nvPr/>
        </p:nvSpPr>
        <p:spPr>
          <a:xfrm>
            <a:off x="536812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9" name="Square"/>
          <p:cNvSpPr/>
          <p:nvPr/>
        </p:nvSpPr>
        <p:spPr>
          <a:xfrm>
            <a:off x="709974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700" name="Rectangle"/>
          <p:cNvSpPr/>
          <p:nvPr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7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5846515-4871-AA4D-B71A-1561CC2E370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D8740F-FED9-4D14-9DF3-3BA84ADF820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EF55E0-947C-4281-8A2A-E59398C246AB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F192548-45E5-4F50-A32B-E61F6CFA996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8703551-AC59-4BD9-8B3C-616B6DFB3DB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975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id="{3B808FDC-D2A2-42EB-B356-E69E4A048F8E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8A1BD37C-2C85-4873-ABDD-4B358A87ED4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0" name="Square"/>
          <p:cNvSpPr/>
          <p:nvPr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1" name="Square"/>
          <p:cNvSpPr/>
          <p:nvPr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F6CB4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2" name="Square"/>
          <p:cNvSpPr/>
          <p:nvPr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67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90FD0E6-78D1-5F44-A938-3A961F43FACD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5002A24-73D0-4602-A8A1-5D9281BAF934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1659E3-0873-4033-A7E2-31DB4A07B08A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60C086-3964-411C-85AF-F720D5E83519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5" name="Title Text">
            <a:extLst>
              <a:ext uri="{FF2B5EF4-FFF2-40B4-BE49-F238E27FC236}">
                <a16:creationId xmlns:a16="http://schemas.microsoft.com/office/drawing/2014/main" id="{1F252960-CAAB-483D-8A6A-5882E4B6282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AFA146E-21CD-4BD6-A89D-E6C5A68508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211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quare">
            <a:extLst>
              <a:ext uri="{FF2B5EF4-FFF2-40B4-BE49-F238E27FC236}">
                <a16:creationId xmlns:a16="http://schemas.microsoft.com/office/drawing/2014/main" id="{FE9A3852-307B-4677-A2E2-D7DC495E366A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1" name="Rectangle">
            <a:extLst>
              <a:ext uri="{FF2B5EF4-FFF2-40B4-BE49-F238E27FC236}">
                <a16:creationId xmlns:a16="http://schemas.microsoft.com/office/drawing/2014/main" id="{1E9FE6C1-27FB-467A-8BF9-B80A0C35FED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1" name="Square">
            <a:extLst>
              <a:ext uri="{FF2B5EF4-FFF2-40B4-BE49-F238E27FC236}">
                <a16:creationId xmlns:a16="http://schemas.microsoft.com/office/drawing/2014/main" id="{C93C8C2E-66DD-E64F-BD60-42EBDC0E958E}"/>
              </a:ext>
            </a:extLst>
          </p:cNvPr>
          <p:cNvSpPr/>
          <p:nvPr userDrawn="1"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004A8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85A14FBD-B953-BA4F-8F83-DE73E3C37290}"/>
              </a:ext>
            </a:extLst>
          </p:cNvPr>
          <p:cNvSpPr/>
          <p:nvPr userDrawn="1"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7" name="Square">
            <a:extLst>
              <a:ext uri="{FF2B5EF4-FFF2-40B4-BE49-F238E27FC236}">
                <a16:creationId xmlns:a16="http://schemas.microsoft.com/office/drawing/2014/main" id="{59044771-2E3B-C941-8593-8E508F542287}"/>
              </a:ext>
            </a:extLst>
          </p:cNvPr>
          <p:cNvSpPr/>
          <p:nvPr userDrawn="1"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1E74A4-2107-4448-BA31-9630404A452B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ABA887-D95E-434F-B1E9-73FC7AE8C2A8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E5861BF-901F-47D4-91BC-0B353503F23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BA33390-07D4-4E2C-BDA6-AE147B9075A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718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Blue B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E706504-BEDA-1441-8BC1-243269FBBC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 Light</a:t>
            </a:r>
            <a:endParaRPr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1E0DDC0-B435-4D0B-837E-0E27121099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5F1BD0FC-D3B7-4D2E-989A-64ED187DAF99}"/>
              </a:ext>
            </a:extLst>
          </p:cNvPr>
          <p:cNvSpPr/>
          <p:nvPr userDrawn="1"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3D2DE0DF-793A-4E90-BB4C-004CD646F4EF}"/>
              </a:ext>
            </a:extLst>
          </p:cNvPr>
          <p:cNvSpPr/>
          <p:nvPr userDrawn="1"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C39C59F8-1EBA-44B6-940C-E67247F76722}"/>
              </a:ext>
            </a:extLst>
          </p:cNvPr>
          <p:cNvSpPr/>
          <p:nvPr userDrawn="1"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251DAF-788D-46D0-84B3-34DFEE6262F3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050DF4B-855E-41F4-9B0B-9B0BA01FB4FE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E76890-19E8-4E79-B88A-5E246700E0DB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94D935-4B06-467E-ACD3-E78CD1B86EE3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E1BDA4-68F2-4FA3-BD91-CBC85BF15A79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761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Gra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quare">
            <a:extLst>
              <a:ext uri="{FF2B5EF4-FFF2-40B4-BE49-F238E27FC236}">
                <a16:creationId xmlns:a16="http://schemas.microsoft.com/office/drawing/2014/main" id="{55D0C779-F23A-40CE-B4C7-842A10085F59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1EFAB719-B3C2-4520-AFF9-4A06F169DB2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11" name="Rectangle"/>
          <p:cNvSpPr/>
          <p:nvPr/>
        </p:nvSpPr>
        <p:spPr>
          <a:xfrm>
            <a:off x="5815052" y="401865"/>
            <a:ext cx="5927511" cy="60034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197FC80-1304-44AF-BD9E-CFB8D3B37C9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1B60A262-0CE7-4C6B-B734-0B0EA0F1A4A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B80F0DD-816B-4E0B-8C85-8413DB8C70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78484E-3DC4-4DF6-819B-FDDDA6F166CB}"/>
              </a:ext>
            </a:extLst>
          </p:cNvPr>
          <p:cNvSpPr txBox="1"/>
          <p:nvPr userDrawn="1"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err="1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0688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Text">
            <a:extLst>
              <a:ext uri="{FF2B5EF4-FFF2-40B4-BE49-F238E27FC236}">
                <a16:creationId xmlns:a16="http://schemas.microsoft.com/office/drawing/2014/main" id="{72D74CEB-BA0A-43F1-82CE-384185B612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0F55EEA-3D90-42F4-B8D0-30E0374D2A5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CCC3F4-FFF1-4AD9-8605-41A61B8926CF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Square">
            <a:extLst>
              <a:ext uri="{FF2B5EF4-FFF2-40B4-BE49-F238E27FC236}">
                <a16:creationId xmlns:a16="http://schemas.microsoft.com/office/drawing/2014/main" id="{C4A06178-9ACC-4082-8329-4A9A59924508}"/>
              </a:ext>
            </a:extLst>
          </p:cNvPr>
          <p:cNvSpPr/>
          <p:nvPr userDrawn="1"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922DFF-5663-40DE-9B54-4149EDB7740E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22" name="Image" descr="Image">
            <a:extLst>
              <a:ext uri="{FF2B5EF4-FFF2-40B4-BE49-F238E27FC236}">
                <a16:creationId xmlns:a16="http://schemas.microsoft.com/office/drawing/2014/main" id="{E5997704-33EA-4D7D-8B55-E46DD2216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C3544D4-6B59-4B11-BC0E-2FD48F693641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2FEA03-1122-4C36-ACD1-DA42FB8A03DC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3D4EB9-5CAF-4B81-91EA-AD490D0B13E4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573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Light Blue 2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6A03358B-3D25-4A6D-85E6-54F235A943A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8EBE803-6659-42A1-A094-94B9EF7ABC2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0D4B91-0BAF-46EC-9A7C-9D57C3224A9C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30B67E-5DCD-4732-882C-64DE9CC86419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2F70C4FC-7A21-4AFA-8998-5EAB2E19CB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D716FF7-59F9-414F-85CD-8E23360D2B4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4273EB-E90B-42F7-8CE9-6A1713A08CA3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8FFA5B-1C6A-486A-A0FE-02206FCDC54A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4619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5">
            <a:extLst>
              <a:ext uri="{FF2B5EF4-FFF2-40B4-BE49-F238E27FC236}">
                <a16:creationId xmlns:a16="http://schemas.microsoft.com/office/drawing/2014/main" id="{F0529FEA-BEC4-644C-94EE-601D5BED26F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680995965"/>
              </p:ext>
            </p:extLst>
          </p:nvPr>
        </p:nvGraphicFramePr>
        <p:xfrm>
          <a:off x="7201593" y="1799047"/>
          <a:ext cx="3472287" cy="402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Text">
            <a:extLst>
              <a:ext uri="{FF2B5EF4-FFF2-40B4-BE49-F238E27FC236}">
                <a16:creationId xmlns:a16="http://schemas.microsoft.com/office/drawing/2014/main" id="{0EA1A176-5931-41CA-86D5-15FC4398AA4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7652EB-8B2D-46CC-B147-89A4C26A2D8F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1A480A-B7B4-498C-9868-A91E2651D429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0049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 userDrawn="1"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61" name="Square"/>
          <p:cNvSpPr/>
          <p:nvPr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A778AB-F6EC-4101-87E6-DECF7944E661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E1F1A6-2FDF-4676-B713-F9746DD3A821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E400EEBB-F912-40CA-A759-DEFE1516497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88543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Light Blue">
    <p:bg>
      <p:bgPr>
        <a:solidFill>
          <a:srgbClr val="00C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 userDrawn="1"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61" name="Square"/>
          <p:cNvSpPr/>
          <p:nvPr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E60B70-5DF3-4398-B558-301661292DF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2CF38D-B95A-4CD5-8F7D-86EA9C709AD4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93B25211-1805-4C17-8545-7E02A678639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364649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DA94F2D-B7BD-4CE9-A606-F00802F31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9949" y="2409775"/>
            <a:ext cx="4080108" cy="15213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112354-342E-49CE-8E3C-E078BBE1ADF7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21D8AD-9194-4DBA-8221-7F294421810B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3811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38084" y="6432516"/>
            <a:ext cx="2844800" cy="365125"/>
          </a:xfrm>
          <a:prstGeom prst="rect">
            <a:avLst/>
          </a:prstGeo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133"/>
            </a:lvl4pPr>
          </a:lstStyle>
          <a:p>
            <a:pPr lvl="1"/>
            <a:r>
              <a:rPr lang="en-US"/>
              <a:t>18pt Intel Clear bullet one</a:t>
            </a:r>
          </a:p>
          <a:p>
            <a:pPr lvl="2"/>
            <a:r>
              <a:rPr lang="en-US"/>
              <a:t>18pt Intel Clear sub-bullet</a:t>
            </a:r>
          </a:p>
          <a:p>
            <a:pPr lvl="3"/>
            <a:r>
              <a:rPr lang="en-US"/>
              <a:t>16pt Intel Clear fourth level</a:t>
            </a:r>
          </a:p>
          <a:p>
            <a:pPr lvl="4"/>
            <a:r>
              <a:rPr lang="en-US" err="1"/>
              <a:t>14pt</a:t>
            </a:r>
            <a:r>
              <a:rPr lang="en-US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224076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  <a:prstGeom prst="rect">
            <a:avLst/>
          </a:prstGeo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195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A9F6D-B279-084B-8EF8-996C17EA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BA040-48B5-DC46-BFF9-7377680CF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804" y="1412215"/>
            <a:ext cx="11423584" cy="4567767"/>
          </a:xfrm>
        </p:spPr>
        <p:txBody>
          <a:bodyPr/>
          <a:lstStyle>
            <a:lvl1pPr>
              <a:spcBef>
                <a:spcPts val="267"/>
              </a:spcBef>
              <a:spcAft>
                <a:spcPts val="267"/>
              </a:spcAft>
              <a:defRPr sz="1600"/>
            </a:lvl1pPr>
            <a:lvl2pPr>
              <a:spcBef>
                <a:spcPts val="267"/>
              </a:spcBef>
              <a:spcAft>
                <a:spcPts val="267"/>
              </a:spcAft>
              <a:defRPr sz="1467"/>
            </a:lvl2pPr>
            <a:lvl3pPr>
              <a:spcBef>
                <a:spcPts val="267"/>
              </a:spcBef>
              <a:spcAft>
                <a:spcPts val="267"/>
              </a:spcAft>
              <a:defRPr sz="1467"/>
            </a:lvl3pPr>
            <a:lvl4pPr>
              <a:spcBef>
                <a:spcPts val="267"/>
              </a:spcBef>
              <a:spcAft>
                <a:spcPts val="267"/>
              </a:spcAft>
              <a:defRPr sz="1400"/>
            </a:lvl4pPr>
            <a:lvl5pPr>
              <a:spcBef>
                <a:spcPts val="267"/>
              </a:spcBef>
              <a:spcAft>
                <a:spcPts val="267"/>
              </a:spcAft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446EA-D296-4A24-B14E-8C4BA063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3656" y="6484618"/>
            <a:ext cx="2599593" cy="259082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|   Intel Graphics for Data Center Markets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48BE7-D41F-4BDA-AF98-15671BE01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7D0D-162B-44F3-89FF-746D8B0C6D7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838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"/>
          <p:cNvSpPr/>
          <p:nvPr/>
        </p:nvSpPr>
        <p:spPr>
          <a:xfrm>
            <a:off x="1466513" y="-28456"/>
            <a:ext cx="3430768" cy="5421617"/>
          </a:xfrm>
          <a:prstGeom prst="rect">
            <a:avLst/>
          </a:prstGeom>
          <a:solidFill>
            <a:srgbClr val="E7E7E7">
              <a:alpha val="39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" name="Title Text">
            <a:extLst>
              <a:ext uri="{FF2B5EF4-FFF2-40B4-BE49-F238E27FC236}">
                <a16:creationId xmlns:a16="http://schemas.microsoft.com/office/drawing/2014/main" id="{82EC668F-6093-6548-B182-47568630A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rgbClr val="525252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</a:t>
            </a:r>
            <a:endParaRPr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87CC838-4D6E-4C99-A3F1-81F2913C62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accent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0C3E650-A810-40D9-81A8-D3E73C9326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99F366F8-DC49-4E0B-B131-1FB92CC518E3}"/>
              </a:ext>
            </a:extLst>
          </p:cNvPr>
          <p:cNvSpPr/>
          <p:nvPr userDrawn="1"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rgbClr val="2872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10443275-64C7-4249-92B8-990C3BB41279}"/>
              </a:ext>
            </a:extLst>
          </p:cNvPr>
          <p:cNvSpPr/>
          <p:nvPr userDrawn="1"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85908D9A-1608-44B4-A0A3-FC9E665728CA}"/>
              </a:ext>
            </a:extLst>
          </p:cNvPr>
          <p:cNvSpPr/>
          <p:nvPr userDrawn="1"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rgbClr val="2872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952F383-4862-4271-B541-5612120030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6513" y="5992753"/>
            <a:ext cx="1031758" cy="3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1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  <a:prstGeom prst="rect">
            <a:avLst/>
          </a:prstGeo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604433"/>
            <a:ext cx="5342468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867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16pt Intel Clear bullet one</a:t>
            </a:r>
          </a:p>
          <a:p>
            <a:pPr lvl="2"/>
            <a:r>
              <a:rPr lang="en-US" err="1"/>
              <a:t>14pt</a:t>
            </a:r>
            <a:r>
              <a:rPr lang="en-US"/>
              <a:t> Intel Clear third level</a:t>
            </a:r>
          </a:p>
          <a:p>
            <a:pPr lvl="3"/>
            <a:r>
              <a:rPr lang="en-US" err="1"/>
              <a:t>12pt</a:t>
            </a:r>
            <a:r>
              <a:rPr lang="en-US"/>
              <a:t> Intel Clear fourth level</a:t>
            </a:r>
          </a:p>
          <a:p>
            <a:pPr lvl="4"/>
            <a:r>
              <a:rPr lang="en-US" err="1"/>
              <a:t>12pt</a:t>
            </a:r>
            <a:r>
              <a:rPr lang="en-US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237817" y="1604433"/>
            <a:ext cx="5340352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867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16pt Intel Clear bullet one</a:t>
            </a:r>
          </a:p>
          <a:p>
            <a:pPr lvl="2"/>
            <a:r>
              <a:rPr lang="en-US" err="1"/>
              <a:t>14pt</a:t>
            </a:r>
            <a:r>
              <a:rPr lang="en-US"/>
              <a:t> Intel Clear third level</a:t>
            </a:r>
          </a:p>
          <a:p>
            <a:pPr lvl="3"/>
            <a:r>
              <a:rPr lang="en-US" err="1"/>
              <a:t>12pt</a:t>
            </a:r>
            <a:r>
              <a:rPr lang="en-US"/>
              <a:t> Intel Clear fourth level</a:t>
            </a:r>
          </a:p>
          <a:p>
            <a:pPr lvl="4"/>
            <a:r>
              <a:rPr lang="en-US" err="1"/>
              <a:t>12pt</a:t>
            </a:r>
            <a:r>
              <a:rPr lang="en-US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3835759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/>
            </a:lvl1pPr>
          </a:lstStyle>
          <a:p>
            <a:r>
              <a:rPr lang="en-US" err="1"/>
              <a:t>28pt</a:t>
            </a:r>
            <a:r>
              <a:rPr lang="en-US"/>
              <a:t> Intel Clear Light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2pPr>
              <a:defRPr sz="2400"/>
            </a:lvl2pPr>
            <a:lvl3pPr>
              <a:defRPr sz="2400"/>
            </a:lvl3pPr>
            <a:lvl4pPr>
              <a:defRPr sz="2133"/>
            </a:lvl4pPr>
          </a:lstStyle>
          <a:p>
            <a:pPr lvl="0"/>
            <a:r>
              <a:rPr lang="en-US"/>
              <a:t>18pt Intel Clear body text</a:t>
            </a:r>
          </a:p>
          <a:p>
            <a:pPr lvl="1"/>
            <a:r>
              <a:rPr lang="en-US"/>
              <a:t>18pt Intel Clear bullet one</a:t>
            </a:r>
          </a:p>
          <a:p>
            <a:pPr lvl="2"/>
            <a:r>
              <a:rPr lang="en-US"/>
              <a:t>18pt Intel Clear sub-bullet</a:t>
            </a:r>
          </a:p>
          <a:p>
            <a:pPr lvl="3"/>
            <a:r>
              <a:rPr lang="en-US"/>
              <a:t>16pt Intel Clear fourth level</a:t>
            </a:r>
          </a:p>
          <a:p>
            <a:pPr lvl="4"/>
            <a:r>
              <a:rPr lang="en-US" err="1"/>
              <a:t>14pt</a:t>
            </a:r>
            <a:r>
              <a:rPr lang="en-US"/>
              <a:t> Intel Clear 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3136" y="6432516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bg1"/>
                </a:solidFill>
                <a:latin typeface="+mn-lt"/>
                <a:cs typeface="Intel Clear Light" panose="020B0404020203020204" pitchFamily="34" charset="0"/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5938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28pt</a:t>
            </a:r>
            <a:r>
              <a:rPr lang="en-US"/>
              <a:t> Intel Clear Light Headline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/>
          <a:p>
            <a:pPr lvl="0"/>
            <a:r>
              <a:rPr lang="en-US"/>
              <a:t>18pt Intel Clear body text</a:t>
            </a:r>
          </a:p>
          <a:p>
            <a:pPr lvl="1"/>
            <a:r>
              <a:rPr lang="en-US"/>
              <a:t>16pt Intel Clear bullet one</a:t>
            </a:r>
          </a:p>
          <a:p>
            <a:pPr lvl="2"/>
            <a:r>
              <a:rPr lang="en-US"/>
              <a:t>16pt Intel Clear sub-bullet</a:t>
            </a:r>
          </a:p>
          <a:p>
            <a:pPr lvl="3"/>
            <a:r>
              <a:rPr lang="en-US" err="1"/>
              <a:t>14pt</a:t>
            </a:r>
            <a:r>
              <a:rPr lang="en-US"/>
              <a:t> Intel Clear fourth level</a:t>
            </a:r>
          </a:p>
          <a:p>
            <a:pPr lvl="4"/>
            <a:r>
              <a:rPr lang="en-US" err="1"/>
              <a:t>14pt</a:t>
            </a:r>
            <a:r>
              <a:rPr lang="en-US"/>
              <a:t> Intel Clear 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3136" y="6432516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bg1"/>
                </a:solidFill>
                <a:latin typeface="+mn-lt"/>
                <a:cs typeface="Intel Clear Light" panose="020B0404020203020204" pitchFamily="34" charset="0"/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34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7485" y="1601789"/>
            <a:ext cx="10970683" cy="4570411"/>
          </a:xfrm>
        </p:spPr>
        <p:txBody>
          <a:bodyPr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  <a:lvl2pPr>
              <a:defRPr lang="en-US" sz="1800" kern="1200" baseline="0" dirty="0" err="1" smtClean="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571486" indent="-228594"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err="1"/>
              <a:t>22pt</a:t>
            </a:r>
            <a:r>
              <a:rPr lang="en-US"/>
              <a:t> Intel Clear body text</a:t>
            </a:r>
          </a:p>
          <a:p>
            <a:pPr lvl="1"/>
            <a:r>
              <a:rPr lang="en-US" err="1"/>
              <a:t>18pt</a:t>
            </a:r>
            <a:r>
              <a:rPr lang="en-US"/>
              <a:t> Intel Clear bullet one</a:t>
            </a:r>
          </a:p>
          <a:p>
            <a:pPr marL="571486" lvl="2" indent="-228594" algn="l" defTabSz="457189" rtl="0" eaLnBrk="1" latinLnBrk="0" hangingPunct="1">
              <a:spcBef>
                <a:spcPts val="800"/>
              </a:spcBef>
              <a:buFont typeface="Wingdings" charset="2"/>
              <a:buChar char="§"/>
            </a:pPr>
            <a:r>
              <a:rPr lang="en-US" err="1"/>
              <a:t>18pt</a:t>
            </a:r>
            <a:r>
              <a:rPr lang="en-US"/>
              <a:t> Intel Clear sub-bullet</a:t>
            </a:r>
          </a:p>
          <a:p>
            <a:pPr lvl="3"/>
            <a:r>
              <a:rPr lang="en-US" err="1"/>
              <a:t>16pt</a:t>
            </a:r>
            <a:r>
              <a:rPr lang="en-US"/>
              <a:t> Intel Clear fourth level</a:t>
            </a:r>
          </a:p>
          <a:p>
            <a:pPr lvl="4"/>
            <a:r>
              <a:rPr lang="en-US" err="1"/>
              <a:t>14pt</a:t>
            </a:r>
            <a:r>
              <a:rPr lang="en-US"/>
              <a:t> Intel Clear 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36pt</a:t>
            </a:r>
            <a:r>
              <a:rPr lang="en-US"/>
              <a:t> Intel Clear Light Headline</a:t>
            </a:r>
          </a:p>
        </p:txBody>
      </p:sp>
    </p:spTree>
    <p:extLst>
      <p:ext uri="{BB962C8B-B14F-4D97-AF65-F5344CB8AC3E}">
        <p14:creationId xmlns:p14="http://schemas.microsoft.com/office/powerpoint/2010/main" val="1432953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Blue Section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07484" y="2810749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7200" b="0" cap="none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/>
              <a:t>54pt Intel Clear Pro</a:t>
            </a:r>
            <a:br>
              <a:rPr lang="en-US"/>
            </a:br>
            <a:r>
              <a:rPr lang="en-US"/>
              <a:t>blue section break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607484" y="4321533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16pt Intel Clear Subhead</a:t>
            </a:r>
          </a:p>
        </p:txBody>
      </p:sp>
    </p:spTree>
    <p:extLst>
      <p:ext uri="{BB962C8B-B14F-4D97-AF65-F5344CB8AC3E}">
        <p14:creationId xmlns:p14="http://schemas.microsoft.com/office/powerpoint/2010/main" val="4736712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409575"/>
            <a:ext cx="10972800" cy="8858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" y="1371600"/>
            <a:ext cx="109728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698125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1950" y="6192088"/>
            <a:ext cx="11248101" cy="215252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Font typeface="Arial" pitchFamily="34" charset="0"/>
              <a:buNone/>
              <a:defRPr sz="1065">
                <a:solidFill>
                  <a:srgbClr val="93A0A7"/>
                </a:solidFill>
                <a:latin typeface="+mn-lt"/>
              </a:defRPr>
            </a:lvl1pPr>
            <a:lvl2pPr marL="228389" indent="-152259">
              <a:defRPr sz="1199"/>
            </a:lvl2pPr>
            <a:lvl3pPr marL="456777" indent="-152259">
              <a:defRPr sz="1199"/>
            </a:lvl3pPr>
            <a:lvl4pPr marL="685166" indent="-152259">
              <a:defRPr sz="1199"/>
            </a:lvl4pPr>
            <a:lvl5pPr marL="913554" indent="-152259">
              <a:defRPr sz="1199"/>
            </a:lvl5pPr>
          </a:lstStyle>
          <a:p>
            <a:pPr lvl="0"/>
            <a:r>
              <a:rPr lang="en-US"/>
              <a:t>Click to edit footnote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/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841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9CAF867-D450-4A2E-A1BC-7E8DEAE57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792" y="6553185"/>
            <a:ext cx="170987" cy="164148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 anchor="ctr" anchorCtr="0">
            <a:spAutoFit/>
          </a:bodyPr>
          <a:lstStyle>
            <a:lvl1pPr algn="l">
              <a:defRPr lang="en-US" sz="1067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02351C4-8293-467D-A552-909198895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895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441833"/>
            <a:ext cx="10972800" cy="4241800"/>
          </a:xfrm>
        </p:spPr>
        <p:txBody>
          <a:bodyPr>
            <a:normAutofit/>
          </a:bodyPr>
          <a:lstStyle>
            <a:lvl1pPr marL="0" indent="0">
              <a:buNone/>
              <a:defRPr sz="6000" b="0" i="0">
                <a:solidFill>
                  <a:schemeClr val="bg1"/>
                </a:solidFill>
                <a:latin typeface="IntelOne Text" panose="020B0503020203020204" pitchFamily="34" charset="0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4C57F0-3964-4184-8486-C7C3D87AEA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757203"/>
            <a:ext cx="10972800" cy="5016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3DA6DA-63DC-460A-B2F4-6584E4114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11734800" cy="4572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F26FFBC-3F56-4549-828C-9A20F03B1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EBB8918-321F-4814-85AD-F9F7A8C6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34800" y="0"/>
            <a:ext cx="457200" cy="64008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FBDE8F-8844-4DFF-BA21-35B58CB1D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75CFAC-8A95-416C-AF0A-BE82C31DD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365" y="6510549"/>
            <a:ext cx="2172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Department or Event 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1852F3-59BE-4CC1-B2BF-0FAA22504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0C7463-044C-48C5-9C61-01035600C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1734800" cy="4572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91783BE-2760-44E4-ADC3-DD3F254CE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547586F-EE67-4051-9999-DE673BC9B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34800" y="0"/>
            <a:ext cx="457200" cy="64008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A1EC77-5BEB-45BB-B35A-D1CB9FB09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6365" y="6510549"/>
            <a:ext cx="75536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00">
                <a:solidFill>
                  <a:schemeClr val="bg1"/>
                </a:solidFill>
                <a:ea typeface="+mn-lt"/>
                <a:cs typeface="+mn-lt"/>
              </a:rPr>
              <a:t>The Gluten Open-Source Software Project – Modernizing Java-based Query Engines for the Lakehouse Era</a:t>
            </a:r>
            <a:endParaRPr lang="en-US" sz="1200" b="0" i="0">
              <a:solidFill>
                <a:schemeClr val="bg1"/>
              </a:solidFill>
              <a:latin typeface="IntelOne Text" panose="020B0503020203020204" pitchFamily="34" charset="77"/>
              <a:ea typeface="Intel Clear" panose="020B06040202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E3CC19-B2E2-40FF-B774-8AD1AD5A1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5471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Blue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E1982CC-C5C2-43DF-8FDA-037495FAF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3803" y="0"/>
            <a:ext cx="4325371" cy="6392520"/>
            <a:chOff x="573803" y="0"/>
            <a:chExt cx="4325371" cy="63925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F4567CD-F1DA-4E8F-ADDF-371B07892411}"/>
                </a:ext>
              </a:extLst>
            </p:cNvPr>
            <p:cNvSpPr/>
            <p:nvPr userDrawn="1"/>
          </p:nvSpPr>
          <p:spPr>
            <a:xfrm>
              <a:off x="860457" y="4951823"/>
              <a:ext cx="158111" cy="15811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F16119A-1487-48A7-9CC6-71F9F9535C16}"/>
                </a:ext>
              </a:extLst>
            </p:cNvPr>
            <p:cNvSpPr/>
            <p:nvPr userDrawn="1"/>
          </p:nvSpPr>
          <p:spPr>
            <a:xfrm>
              <a:off x="573803" y="5104242"/>
              <a:ext cx="286654" cy="28665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3CF0AA4-E89F-418F-83F2-0CC0FB3DF16B}"/>
                </a:ext>
              </a:extLst>
            </p:cNvPr>
            <p:cNvSpPr/>
            <p:nvPr userDrawn="1"/>
          </p:nvSpPr>
          <p:spPr>
            <a:xfrm>
              <a:off x="861107" y="5390896"/>
              <a:ext cx="610214" cy="61021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9F8D4CB-DB57-4130-8BDE-86D5A4C11D49}"/>
                </a:ext>
              </a:extLst>
            </p:cNvPr>
            <p:cNvSpPr/>
            <p:nvPr userDrawn="1"/>
          </p:nvSpPr>
          <p:spPr>
            <a:xfrm>
              <a:off x="1468406" y="0"/>
              <a:ext cx="3430768" cy="5390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02BD194-F320-4426-964A-1D4F58024C5F}"/>
                </a:ext>
              </a:extLst>
            </p:cNvPr>
            <p:cNvGrpSpPr/>
            <p:nvPr userDrawn="1"/>
          </p:nvGrpSpPr>
          <p:grpSpPr>
            <a:xfrm>
              <a:off x="1468406" y="5995719"/>
              <a:ext cx="1059754" cy="396801"/>
              <a:chOff x="1314450" y="6391094"/>
              <a:chExt cx="1123377" cy="420623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1C32755-5BE0-4F78-B52A-08742A60A8EF}"/>
                  </a:ext>
                </a:extLst>
              </p:cNvPr>
              <p:cNvSpPr/>
              <p:nvPr/>
            </p:nvSpPr>
            <p:spPr>
              <a:xfrm>
                <a:off x="1314450" y="6396809"/>
                <a:ext cx="78581" cy="78581"/>
              </a:xfrm>
              <a:custGeom>
                <a:avLst/>
                <a:gdLst>
                  <a:gd name="connsiteX0" fmla="*/ 0 w 78581"/>
                  <a:gd name="connsiteY0" fmla="*/ 0 h 78581"/>
                  <a:gd name="connsiteX1" fmla="*/ 78581 w 78581"/>
                  <a:gd name="connsiteY1" fmla="*/ 0 h 78581"/>
                  <a:gd name="connsiteX2" fmla="*/ 78581 w 78581"/>
                  <a:gd name="connsiteY2" fmla="*/ 78581 h 78581"/>
                  <a:gd name="connsiteX3" fmla="*/ 0 w 78581"/>
                  <a:gd name="connsiteY3" fmla="*/ 78581 h 7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581" h="78581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1"/>
                    </a:lnTo>
                    <a:lnTo>
                      <a:pt x="0" y="78581"/>
                    </a:lnTo>
                    <a:close/>
                  </a:path>
                </a:pathLst>
              </a:custGeom>
              <a:solidFill>
                <a:srgbClr val="00B2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33F9D2F-6ED9-4D82-B111-BEFD50CBB7B2}"/>
                  </a:ext>
                </a:extLst>
              </p:cNvPr>
              <p:cNvSpPr/>
              <p:nvPr/>
            </p:nvSpPr>
            <p:spPr>
              <a:xfrm>
                <a:off x="1316545" y="6391094"/>
                <a:ext cx="995171" cy="420623"/>
              </a:xfrm>
              <a:custGeom>
                <a:avLst/>
                <a:gdLst>
                  <a:gd name="connsiteX0" fmla="*/ 74486 w 995171"/>
                  <a:gd name="connsiteY0" fmla="*/ 131921 h 420623"/>
                  <a:gd name="connsiteX1" fmla="*/ 0 w 995171"/>
                  <a:gd name="connsiteY1" fmla="*/ 131921 h 420623"/>
                  <a:gd name="connsiteX2" fmla="*/ 0 w 995171"/>
                  <a:gd name="connsiteY2" fmla="*/ 414719 h 420623"/>
                  <a:gd name="connsiteX3" fmla="*/ 74486 w 995171"/>
                  <a:gd name="connsiteY3" fmla="*/ 414719 h 420623"/>
                  <a:gd name="connsiteX4" fmla="*/ 74486 w 995171"/>
                  <a:gd name="connsiteY4" fmla="*/ 131921 h 420623"/>
                  <a:gd name="connsiteX5" fmla="*/ 568262 w 995171"/>
                  <a:gd name="connsiteY5" fmla="*/ 417576 h 420623"/>
                  <a:gd name="connsiteX6" fmla="*/ 568262 w 995171"/>
                  <a:gd name="connsiteY6" fmla="*/ 348234 h 420623"/>
                  <a:gd name="connsiteX7" fmla="*/ 541306 w 995171"/>
                  <a:gd name="connsiteY7" fmla="*/ 346520 h 420623"/>
                  <a:gd name="connsiteX8" fmla="*/ 523780 w 995171"/>
                  <a:gd name="connsiteY8" fmla="*/ 338804 h 420623"/>
                  <a:gd name="connsiteX9" fmla="*/ 516065 w 995171"/>
                  <a:gd name="connsiteY9" fmla="*/ 321945 h 420623"/>
                  <a:gd name="connsiteX10" fmla="*/ 514350 w 995171"/>
                  <a:gd name="connsiteY10" fmla="*/ 294608 h 420623"/>
                  <a:gd name="connsiteX11" fmla="*/ 514350 w 995171"/>
                  <a:gd name="connsiteY11" fmla="*/ 195644 h 420623"/>
                  <a:gd name="connsiteX12" fmla="*/ 568262 w 995171"/>
                  <a:gd name="connsiteY12" fmla="*/ 195644 h 420623"/>
                  <a:gd name="connsiteX13" fmla="*/ 568262 w 995171"/>
                  <a:gd name="connsiteY13" fmla="*/ 131921 h 420623"/>
                  <a:gd name="connsiteX14" fmla="*/ 514350 w 995171"/>
                  <a:gd name="connsiteY14" fmla="*/ 131921 h 420623"/>
                  <a:gd name="connsiteX15" fmla="*/ 514350 w 995171"/>
                  <a:gd name="connsiteY15" fmla="*/ 21812 h 420623"/>
                  <a:gd name="connsiteX16" fmla="*/ 439865 w 995171"/>
                  <a:gd name="connsiteY16" fmla="*/ 21812 h 420623"/>
                  <a:gd name="connsiteX17" fmla="*/ 439865 w 995171"/>
                  <a:gd name="connsiteY17" fmla="*/ 295180 h 420623"/>
                  <a:gd name="connsiteX18" fmla="*/ 445865 w 995171"/>
                  <a:gd name="connsiteY18" fmla="*/ 353473 h 420623"/>
                  <a:gd name="connsiteX19" fmla="*/ 465677 w 995171"/>
                  <a:gd name="connsiteY19" fmla="*/ 391001 h 420623"/>
                  <a:gd name="connsiteX20" fmla="*/ 502063 w 995171"/>
                  <a:gd name="connsiteY20" fmla="*/ 411385 h 420623"/>
                  <a:gd name="connsiteX21" fmla="*/ 558927 w 995171"/>
                  <a:gd name="connsiteY21" fmla="*/ 417671 h 420623"/>
                  <a:gd name="connsiteX22" fmla="*/ 568262 w 995171"/>
                  <a:gd name="connsiteY22" fmla="*/ 417671 h 420623"/>
                  <a:gd name="connsiteX23" fmla="*/ 995172 w 995171"/>
                  <a:gd name="connsiteY23" fmla="*/ 0 h 420623"/>
                  <a:gd name="connsiteX24" fmla="*/ 920687 w 995171"/>
                  <a:gd name="connsiteY24" fmla="*/ 0 h 420623"/>
                  <a:gd name="connsiteX25" fmla="*/ 920687 w 995171"/>
                  <a:gd name="connsiteY25" fmla="*/ 414719 h 420623"/>
                  <a:gd name="connsiteX26" fmla="*/ 995172 w 995171"/>
                  <a:gd name="connsiteY26" fmla="*/ 414719 h 420623"/>
                  <a:gd name="connsiteX27" fmla="*/ 995172 w 995171"/>
                  <a:gd name="connsiteY27" fmla="*/ 0 h 420623"/>
                  <a:gd name="connsiteX28" fmla="*/ 367951 w 995171"/>
                  <a:gd name="connsiteY28" fmla="*/ 159830 h 420623"/>
                  <a:gd name="connsiteX29" fmla="*/ 281273 w 995171"/>
                  <a:gd name="connsiteY29" fmla="*/ 126206 h 420623"/>
                  <a:gd name="connsiteX30" fmla="*/ 232410 w 995171"/>
                  <a:gd name="connsiteY30" fmla="*/ 137065 h 420623"/>
                  <a:gd name="connsiteX31" fmla="*/ 195358 w 995171"/>
                  <a:gd name="connsiteY31" fmla="*/ 167259 h 420623"/>
                  <a:gd name="connsiteX32" fmla="*/ 191262 w 995171"/>
                  <a:gd name="connsiteY32" fmla="*/ 172498 h 420623"/>
                  <a:gd name="connsiteX33" fmla="*/ 191262 w 995171"/>
                  <a:gd name="connsiteY33" fmla="*/ 167831 h 420623"/>
                  <a:gd name="connsiteX34" fmla="*/ 191262 w 995171"/>
                  <a:gd name="connsiteY34" fmla="*/ 132017 h 420623"/>
                  <a:gd name="connsiteX35" fmla="*/ 117920 w 995171"/>
                  <a:gd name="connsiteY35" fmla="*/ 132017 h 420623"/>
                  <a:gd name="connsiteX36" fmla="*/ 117920 w 995171"/>
                  <a:gd name="connsiteY36" fmla="*/ 414814 h 420623"/>
                  <a:gd name="connsiteX37" fmla="*/ 191929 w 995171"/>
                  <a:gd name="connsiteY37" fmla="*/ 414814 h 420623"/>
                  <a:gd name="connsiteX38" fmla="*/ 191929 w 995171"/>
                  <a:gd name="connsiteY38" fmla="*/ 264128 h 420623"/>
                  <a:gd name="connsiteX39" fmla="*/ 192024 w 995171"/>
                  <a:gd name="connsiteY39" fmla="*/ 274606 h 420623"/>
                  <a:gd name="connsiteX40" fmla="*/ 192119 w 995171"/>
                  <a:gd name="connsiteY40" fmla="*/ 269558 h 420623"/>
                  <a:gd name="connsiteX41" fmla="*/ 211741 w 995171"/>
                  <a:gd name="connsiteY41" fmla="*/ 210884 h 420623"/>
                  <a:gd name="connsiteX42" fmla="*/ 258985 w 995171"/>
                  <a:gd name="connsiteY42" fmla="*/ 190786 h 420623"/>
                  <a:gd name="connsiteX43" fmla="*/ 307753 w 995171"/>
                  <a:gd name="connsiteY43" fmla="*/ 210407 h 420623"/>
                  <a:gd name="connsiteX44" fmla="*/ 323945 w 995171"/>
                  <a:gd name="connsiteY44" fmla="*/ 264605 h 420623"/>
                  <a:gd name="connsiteX45" fmla="*/ 323945 w 995171"/>
                  <a:gd name="connsiteY45" fmla="*/ 264605 h 420623"/>
                  <a:gd name="connsiteX46" fmla="*/ 323945 w 995171"/>
                  <a:gd name="connsiteY46" fmla="*/ 265176 h 420623"/>
                  <a:gd name="connsiteX47" fmla="*/ 323945 w 995171"/>
                  <a:gd name="connsiteY47" fmla="*/ 265271 h 420623"/>
                  <a:gd name="connsiteX48" fmla="*/ 323945 w 995171"/>
                  <a:gd name="connsiteY48" fmla="*/ 414814 h 420623"/>
                  <a:gd name="connsiteX49" fmla="*/ 399098 w 995171"/>
                  <a:gd name="connsiteY49" fmla="*/ 414814 h 420623"/>
                  <a:gd name="connsiteX50" fmla="*/ 399098 w 995171"/>
                  <a:gd name="connsiteY50" fmla="*/ 254222 h 420623"/>
                  <a:gd name="connsiteX51" fmla="*/ 367951 w 995171"/>
                  <a:gd name="connsiteY51" fmla="*/ 159830 h 420623"/>
                  <a:gd name="connsiteX52" fmla="*/ 881825 w 995171"/>
                  <a:gd name="connsiteY52" fmla="*/ 272796 h 420623"/>
                  <a:gd name="connsiteX53" fmla="*/ 871061 w 995171"/>
                  <a:gd name="connsiteY53" fmla="*/ 215646 h 420623"/>
                  <a:gd name="connsiteX54" fmla="*/ 841057 w 995171"/>
                  <a:gd name="connsiteY54" fmla="*/ 168974 h 420623"/>
                  <a:gd name="connsiteX55" fmla="*/ 794957 w 995171"/>
                  <a:gd name="connsiteY55" fmla="*/ 137636 h 420623"/>
                  <a:gd name="connsiteX56" fmla="*/ 735806 w 995171"/>
                  <a:gd name="connsiteY56" fmla="*/ 126302 h 420623"/>
                  <a:gd name="connsiteX57" fmla="*/ 678371 w 995171"/>
                  <a:gd name="connsiteY57" fmla="*/ 137922 h 420623"/>
                  <a:gd name="connsiteX58" fmla="*/ 631698 w 995171"/>
                  <a:gd name="connsiteY58" fmla="*/ 169355 h 420623"/>
                  <a:gd name="connsiteX59" fmla="*/ 600266 w 995171"/>
                  <a:gd name="connsiteY59" fmla="*/ 216027 h 420623"/>
                  <a:gd name="connsiteX60" fmla="*/ 588645 w 995171"/>
                  <a:gd name="connsiteY60" fmla="*/ 273463 h 420623"/>
                  <a:gd name="connsiteX61" fmla="*/ 599694 w 995171"/>
                  <a:gd name="connsiteY61" fmla="*/ 330899 h 420623"/>
                  <a:gd name="connsiteX62" fmla="*/ 630269 w 995171"/>
                  <a:gd name="connsiteY62" fmla="*/ 377571 h 420623"/>
                  <a:gd name="connsiteX63" fmla="*/ 677513 w 995171"/>
                  <a:gd name="connsiteY63" fmla="*/ 409004 h 420623"/>
                  <a:gd name="connsiteX64" fmla="*/ 738092 w 995171"/>
                  <a:gd name="connsiteY64" fmla="*/ 420624 h 420623"/>
                  <a:gd name="connsiteX65" fmla="*/ 863918 w 995171"/>
                  <a:gd name="connsiteY65" fmla="*/ 365093 h 420623"/>
                  <a:gd name="connsiteX66" fmla="*/ 810292 w 995171"/>
                  <a:gd name="connsiteY66" fmla="*/ 324231 h 420623"/>
                  <a:gd name="connsiteX67" fmla="*/ 738664 w 995171"/>
                  <a:gd name="connsiteY67" fmla="*/ 355854 h 420623"/>
                  <a:gd name="connsiteX68" fmla="*/ 687229 w 995171"/>
                  <a:gd name="connsiteY68" fmla="*/ 341376 h 420623"/>
                  <a:gd name="connsiteX69" fmla="*/ 660368 w 995171"/>
                  <a:gd name="connsiteY69" fmla="*/ 302133 h 420623"/>
                  <a:gd name="connsiteX70" fmla="*/ 659606 w 995171"/>
                  <a:gd name="connsiteY70" fmla="*/ 299466 h 420623"/>
                  <a:gd name="connsiteX71" fmla="*/ 881825 w 995171"/>
                  <a:gd name="connsiteY71" fmla="*/ 299466 h 420623"/>
                  <a:gd name="connsiteX72" fmla="*/ 881825 w 995171"/>
                  <a:gd name="connsiteY72" fmla="*/ 272796 h 420623"/>
                  <a:gd name="connsiteX73" fmla="*/ 660368 w 995171"/>
                  <a:gd name="connsiteY73" fmla="*/ 246793 h 420623"/>
                  <a:gd name="connsiteX74" fmla="*/ 735330 w 995171"/>
                  <a:gd name="connsiteY74" fmla="*/ 189929 h 420623"/>
                  <a:gd name="connsiteX75" fmla="*/ 810387 w 995171"/>
                  <a:gd name="connsiteY75" fmla="*/ 246698 h 420623"/>
                  <a:gd name="connsiteX76" fmla="*/ 660368 w 995171"/>
                  <a:gd name="connsiteY76" fmla="*/ 246793 h 420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995171" h="420623">
                    <a:moveTo>
                      <a:pt x="74486" y="131921"/>
                    </a:moveTo>
                    <a:lnTo>
                      <a:pt x="0" y="131921"/>
                    </a:lnTo>
                    <a:lnTo>
                      <a:pt x="0" y="414719"/>
                    </a:lnTo>
                    <a:lnTo>
                      <a:pt x="74486" y="414719"/>
                    </a:lnTo>
                    <a:lnTo>
                      <a:pt x="74486" y="131921"/>
                    </a:lnTo>
                    <a:close/>
                    <a:moveTo>
                      <a:pt x="568262" y="417576"/>
                    </a:moveTo>
                    <a:lnTo>
                      <a:pt x="568262" y="348234"/>
                    </a:lnTo>
                    <a:cubicBezTo>
                      <a:pt x="557308" y="348139"/>
                      <a:pt x="548259" y="347567"/>
                      <a:pt x="541306" y="346520"/>
                    </a:cubicBezTo>
                    <a:cubicBezTo>
                      <a:pt x="533591" y="345281"/>
                      <a:pt x="527685" y="342710"/>
                      <a:pt x="523780" y="338804"/>
                    </a:cubicBezTo>
                    <a:cubicBezTo>
                      <a:pt x="519875" y="334899"/>
                      <a:pt x="517303" y="329184"/>
                      <a:pt x="516065" y="321945"/>
                    </a:cubicBezTo>
                    <a:cubicBezTo>
                      <a:pt x="514922" y="314992"/>
                      <a:pt x="514350" y="305753"/>
                      <a:pt x="514350" y="294608"/>
                    </a:cubicBezTo>
                    <a:lnTo>
                      <a:pt x="514350" y="195644"/>
                    </a:lnTo>
                    <a:lnTo>
                      <a:pt x="568262" y="195644"/>
                    </a:lnTo>
                    <a:lnTo>
                      <a:pt x="568262" y="131921"/>
                    </a:lnTo>
                    <a:lnTo>
                      <a:pt x="514350" y="131921"/>
                    </a:lnTo>
                    <a:lnTo>
                      <a:pt x="514350" y="21812"/>
                    </a:lnTo>
                    <a:lnTo>
                      <a:pt x="439865" y="21812"/>
                    </a:lnTo>
                    <a:lnTo>
                      <a:pt x="439865" y="295180"/>
                    </a:lnTo>
                    <a:cubicBezTo>
                      <a:pt x="439865" y="318230"/>
                      <a:pt x="441865" y="337852"/>
                      <a:pt x="445865" y="353473"/>
                    </a:cubicBezTo>
                    <a:cubicBezTo>
                      <a:pt x="449771" y="368903"/>
                      <a:pt x="456438" y="381572"/>
                      <a:pt x="465677" y="391001"/>
                    </a:cubicBezTo>
                    <a:cubicBezTo>
                      <a:pt x="474917" y="400431"/>
                      <a:pt x="487204" y="407289"/>
                      <a:pt x="502063" y="411385"/>
                    </a:cubicBezTo>
                    <a:cubicBezTo>
                      <a:pt x="517112" y="415481"/>
                      <a:pt x="536258" y="417671"/>
                      <a:pt x="558927" y="417671"/>
                    </a:cubicBezTo>
                    <a:lnTo>
                      <a:pt x="568262" y="417671"/>
                    </a:lnTo>
                    <a:close/>
                    <a:moveTo>
                      <a:pt x="995172" y="0"/>
                    </a:moveTo>
                    <a:lnTo>
                      <a:pt x="920687" y="0"/>
                    </a:lnTo>
                    <a:lnTo>
                      <a:pt x="920687" y="414719"/>
                    </a:lnTo>
                    <a:lnTo>
                      <a:pt x="995172" y="414719"/>
                    </a:lnTo>
                    <a:lnTo>
                      <a:pt x="995172" y="0"/>
                    </a:lnTo>
                    <a:close/>
                    <a:moveTo>
                      <a:pt x="367951" y="159830"/>
                    </a:moveTo>
                    <a:cubicBezTo>
                      <a:pt x="347282" y="137541"/>
                      <a:pt x="318135" y="126206"/>
                      <a:pt x="281273" y="126206"/>
                    </a:cubicBezTo>
                    <a:cubicBezTo>
                      <a:pt x="263462" y="126206"/>
                      <a:pt x="247079" y="129921"/>
                      <a:pt x="232410" y="137065"/>
                    </a:cubicBezTo>
                    <a:cubicBezTo>
                      <a:pt x="217742" y="144304"/>
                      <a:pt x="205264" y="154496"/>
                      <a:pt x="195358" y="167259"/>
                    </a:cubicBezTo>
                    <a:lnTo>
                      <a:pt x="191262" y="172498"/>
                    </a:lnTo>
                    <a:lnTo>
                      <a:pt x="191262" y="167831"/>
                    </a:lnTo>
                    <a:lnTo>
                      <a:pt x="191262" y="132017"/>
                    </a:lnTo>
                    <a:lnTo>
                      <a:pt x="117920" y="132017"/>
                    </a:lnTo>
                    <a:lnTo>
                      <a:pt x="117920" y="414814"/>
                    </a:lnTo>
                    <a:lnTo>
                      <a:pt x="191929" y="414814"/>
                    </a:lnTo>
                    <a:lnTo>
                      <a:pt x="191929" y="264128"/>
                    </a:lnTo>
                    <a:lnTo>
                      <a:pt x="192024" y="274606"/>
                    </a:lnTo>
                    <a:cubicBezTo>
                      <a:pt x="192024" y="272891"/>
                      <a:pt x="192024" y="271177"/>
                      <a:pt x="192119" y="269558"/>
                    </a:cubicBezTo>
                    <a:cubicBezTo>
                      <a:pt x="192881" y="243173"/>
                      <a:pt x="199454" y="223456"/>
                      <a:pt x="211741" y="210884"/>
                    </a:cubicBezTo>
                    <a:cubicBezTo>
                      <a:pt x="224790" y="197549"/>
                      <a:pt x="240697" y="190786"/>
                      <a:pt x="258985" y="190786"/>
                    </a:cubicBezTo>
                    <a:cubicBezTo>
                      <a:pt x="280511" y="190786"/>
                      <a:pt x="296894" y="197358"/>
                      <a:pt x="307753" y="210407"/>
                    </a:cubicBezTo>
                    <a:cubicBezTo>
                      <a:pt x="318421" y="223171"/>
                      <a:pt x="323850" y="241364"/>
                      <a:pt x="323945" y="264605"/>
                    </a:cubicBezTo>
                    <a:lnTo>
                      <a:pt x="323945" y="264605"/>
                    </a:lnTo>
                    <a:lnTo>
                      <a:pt x="323945" y="265176"/>
                    </a:lnTo>
                    <a:lnTo>
                      <a:pt x="323945" y="265271"/>
                    </a:lnTo>
                    <a:lnTo>
                      <a:pt x="323945" y="414814"/>
                    </a:lnTo>
                    <a:lnTo>
                      <a:pt x="399098" y="414814"/>
                    </a:lnTo>
                    <a:lnTo>
                      <a:pt x="399098" y="254222"/>
                    </a:lnTo>
                    <a:cubicBezTo>
                      <a:pt x="399193" y="213931"/>
                      <a:pt x="388620" y="182118"/>
                      <a:pt x="367951" y="159830"/>
                    </a:cubicBezTo>
                    <a:moveTo>
                      <a:pt x="881825" y="272796"/>
                    </a:moveTo>
                    <a:cubicBezTo>
                      <a:pt x="881825" y="252508"/>
                      <a:pt x="878205" y="233267"/>
                      <a:pt x="871061" y="215646"/>
                    </a:cubicBezTo>
                    <a:cubicBezTo>
                      <a:pt x="863918" y="198025"/>
                      <a:pt x="853821" y="182309"/>
                      <a:pt x="841057" y="168974"/>
                    </a:cubicBezTo>
                    <a:cubicBezTo>
                      <a:pt x="828294" y="155639"/>
                      <a:pt x="812768" y="145066"/>
                      <a:pt x="794957" y="137636"/>
                    </a:cubicBezTo>
                    <a:cubicBezTo>
                      <a:pt x="777145" y="130112"/>
                      <a:pt x="757238" y="126302"/>
                      <a:pt x="735806" y="126302"/>
                    </a:cubicBezTo>
                    <a:cubicBezTo>
                      <a:pt x="715518" y="126302"/>
                      <a:pt x="696182" y="130207"/>
                      <a:pt x="678371" y="137922"/>
                    </a:cubicBezTo>
                    <a:cubicBezTo>
                      <a:pt x="660559" y="145637"/>
                      <a:pt x="644843" y="156210"/>
                      <a:pt x="631698" y="169355"/>
                    </a:cubicBezTo>
                    <a:cubicBezTo>
                      <a:pt x="618554" y="182499"/>
                      <a:pt x="607981" y="198215"/>
                      <a:pt x="600266" y="216027"/>
                    </a:cubicBezTo>
                    <a:cubicBezTo>
                      <a:pt x="592550" y="233839"/>
                      <a:pt x="588645" y="253175"/>
                      <a:pt x="588645" y="273463"/>
                    </a:cubicBezTo>
                    <a:cubicBezTo>
                      <a:pt x="588645" y="293751"/>
                      <a:pt x="592360" y="313087"/>
                      <a:pt x="599694" y="330899"/>
                    </a:cubicBezTo>
                    <a:cubicBezTo>
                      <a:pt x="607028" y="348710"/>
                      <a:pt x="617315" y="364426"/>
                      <a:pt x="630269" y="377571"/>
                    </a:cubicBezTo>
                    <a:cubicBezTo>
                      <a:pt x="643223" y="390716"/>
                      <a:pt x="659130" y="401288"/>
                      <a:pt x="677513" y="409004"/>
                    </a:cubicBezTo>
                    <a:cubicBezTo>
                      <a:pt x="695897" y="416719"/>
                      <a:pt x="716280" y="420624"/>
                      <a:pt x="738092" y="420624"/>
                    </a:cubicBezTo>
                    <a:cubicBezTo>
                      <a:pt x="801148" y="420624"/>
                      <a:pt x="840391" y="391954"/>
                      <a:pt x="863918" y="365093"/>
                    </a:cubicBezTo>
                    <a:lnTo>
                      <a:pt x="810292" y="324231"/>
                    </a:lnTo>
                    <a:cubicBezTo>
                      <a:pt x="798957" y="337661"/>
                      <a:pt x="772192" y="355854"/>
                      <a:pt x="738664" y="355854"/>
                    </a:cubicBezTo>
                    <a:cubicBezTo>
                      <a:pt x="717614" y="355854"/>
                      <a:pt x="700373" y="350996"/>
                      <a:pt x="687229" y="341376"/>
                    </a:cubicBezTo>
                    <a:cubicBezTo>
                      <a:pt x="674084" y="331756"/>
                      <a:pt x="665036" y="318611"/>
                      <a:pt x="660368" y="302133"/>
                    </a:cubicBezTo>
                    <a:lnTo>
                      <a:pt x="659606" y="299466"/>
                    </a:lnTo>
                    <a:lnTo>
                      <a:pt x="881825" y="299466"/>
                    </a:lnTo>
                    <a:lnTo>
                      <a:pt x="881825" y="272796"/>
                    </a:lnTo>
                    <a:close/>
                    <a:moveTo>
                      <a:pt x="660368" y="246793"/>
                    </a:moveTo>
                    <a:cubicBezTo>
                      <a:pt x="660368" y="226124"/>
                      <a:pt x="684086" y="189929"/>
                      <a:pt x="735330" y="189929"/>
                    </a:cubicBezTo>
                    <a:cubicBezTo>
                      <a:pt x="786575" y="189929"/>
                      <a:pt x="810387" y="226028"/>
                      <a:pt x="810387" y="246698"/>
                    </a:cubicBezTo>
                    <a:lnTo>
                      <a:pt x="660368" y="24679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1C42114-E0DC-41C5-A333-869DAB921F8F}"/>
                  </a:ext>
                </a:extLst>
              </p:cNvPr>
              <p:cNvSpPr/>
              <p:nvPr/>
            </p:nvSpPr>
            <p:spPr>
              <a:xfrm>
                <a:off x="2358770" y="6728469"/>
                <a:ext cx="79057" cy="79057"/>
              </a:xfrm>
              <a:custGeom>
                <a:avLst/>
                <a:gdLst>
                  <a:gd name="connsiteX0" fmla="*/ 39529 w 79057"/>
                  <a:gd name="connsiteY0" fmla="*/ 5620 h 79057"/>
                  <a:gd name="connsiteX1" fmla="*/ 73438 w 79057"/>
                  <a:gd name="connsiteY1" fmla="*/ 39529 h 79057"/>
                  <a:gd name="connsiteX2" fmla="*/ 39529 w 79057"/>
                  <a:gd name="connsiteY2" fmla="*/ 73438 h 79057"/>
                  <a:gd name="connsiteX3" fmla="*/ 5620 w 79057"/>
                  <a:gd name="connsiteY3" fmla="*/ 39529 h 79057"/>
                  <a:gd name="connsiteX4" fmla="*/ 39529 w 79057"/>
                  <a:gd name="connsiteY4" fmla="*/ 5620 h 79057"/>
                  <a:gd name="connsiteX5" fmla="*/ 39529 w 79057"/>
                  <a:gd name="connsiteY5" fmla="*/ 0 h 79057"/>
                  <a:gd name="connsiteX6" fmla="*/ 0 w 79057"/>
                  <a:gd name="connsiteY6" fmla="*/ 39529 h 79057"/>
                  <a:gd name="connsiteX7" fmla="*/ 39529 w 79057"/>
                  <a:gd name="connsiteY7" fmla="*/ 79058 h 79057"/>
                  <a:gd name="connsiteX8" fmla="*/ 79058 w 79057"/>
                  <a:gd name="connsiteY8" fmla="*/ 39529 h 79057"/>
                  <a:gd name="connsiteX9" fmla="*/ 39529 w 79057"/>
                  <a:gd name="connsiteY9" fmla="*/ 0 h 7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9057" h="79057">
                    <a:moveTo>
                      <a:pt x="39529" y="5620"/>
                    </a:moveTo>
                    <a:cubicBezTo>
                      <a:pt x="58198" y="5620"/>
                      <a:pt x="73438" y="20860"/>
                      <a:pt x="73438" y="39529"/>
                    </a:cubicBezTo>
                    <a:cubicBezTo>
                      <a:pt x="73438" y="58198"/>
                      <a:pt x="58198" y="73438"/>
                      <a:pt x="39529" y="73438"/>
                    </a:cubicBezTo>
                    <a:cubicBezTo>
                      <a:pt x="20860" y="73438"/>
                      <a:pt x="5620" y="58198"/>
                      <a:pt x="5620" y="39529"/>
                    </a:cubicBezTo>
                    <a:cubicBezTo>
                      <a:pt x="5620" y="20860"/>
                      <a:pt x="20860" y="5620"/>
                      <a:pt x="39529" y="5620"/>
                    </a:cubicBezTo>
                    <a:moveTo>
                      <a:pt x="39529" y="0"/>
                    </a:moveTo>
                    <a:cubicBezTo>
                      <a:pt x="17717" y="0"/>
                      <a:pt x="0" y="17717"/>
                      <a:pt x="0" y="39529"/>
                    </a:cubicBezTo>
                    <a:cubicBezTo>
                      <a:pt x="0" y="61341"/>
                      <a:pt x="17717" y="79058"/>
                      <a:pt x="39529" y="79058"/>
                    </a:cubicBezTo>
                    <a:cubicBezTo>
                      <a:pt x="61341" y="79058"/>
                      <a:pt x="79058" y="61341"/>
                      <a:pt x="79058" y="39529"/>
                    </a:cubicBezTo>
                    <a:cubicBezTo>
                      <a:pt x="79058" y="17717"/>
                      <a:pt x="61341" y="0"/>
                      <a:pt x="39529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B18CC9F-8A17-402D-B10E-AE9061E9554F}"/>
                  </a:ext>
                </a:extLst>
              </p:cNvPr>
              <p:cNvSpPr/>
              <p:nvPr/>
            </p:nvSpPr>
            <p:spPr>
              <a:xfrm>
                <a:off x="2384869" y="6748090"/>
                <a:ext cx="30765" cy="39528"/>
              </a:xfrm>
              <a:custGeom>
                <a:avLst/>
                <a:gdLst>
                  <a:gd name="connsiteX0" fmla="*/ 16383 w 30765"/>
                  <a:gd name="connsiteY0" fmla="*/ 95 h 39528"/>
                  <a:gd name="connsiteX1" fmla="*/ 23051 w 30765"/>
                  <a:gd name="connsiteY1" fmla="*/ 1715 h 39528"/>
                  <a:gd name="connsiteX2" fmla="*/ 27718 w 30765"/>
                  <a:gd name="connsiteY2" fmla="*/ 6191 h 39528"/>
                  <a:gd name="connsiteX3" fmla="*/ 29337 w 30765"/>
                  <a:gd name="connsiteY3" fmla="*/ 12478 h 39528"/>
                  <a:gd name="connsiteX4" fmla="*/ 27146 w 30765"/>
                  <a:gd name="connsiteY4" fmla="*/ 19622 h 39528"/>
                  <a:gd name="connsiteX5" fmla="*/ 21812 w 30765"/>
                  <a:gd name="connsiteY5" fmla="*/ 23717 h 39528"/>
                  <a:gd name="connsiteX6" fmla="*/ 30766 w 30765"/>
                  <a:gd name="connsiteY6" fmla="*/ 39529 h 39528"/>
                  <a:gd name="connsiteX7" fmla="*/ 23717 w 30765"/>
                  <a:gd name="connsiteY7" fmla="*/ 39529 h 39528"/>
                  <a:gd name="connsiteX8" fmla="*/ 15526 w 30765"/>
                  <a:gd name="connsiteY8" fmla="*/ 24860 h 39528"/>
                  <a:gd name="connsiteX9" fmla="*/ 6191 w 30765"/>
                  <a:gd name="connsiteY9" fmla="*/ 24860 h 39528"/>
                  <a:gd name="connsiteX10" fmla="*/ 6191 w 30765"/>
                  <a:gd name="connsiteY10" fmla="*/ 39529 h 39528"/>
                  <a:gd name="connsiteX11" fmla="*/ 0 w 30765"/>
                  <a:gd name="connsiteY11" fmla="*/ 39529 h 39528"/>
                  <a:gd name="connsiteX12" fmla="*/ 0 w 30765"/>
                  <a:gd name="connsiteY12" fmla="*/ 0 h 39528"/>
                  <a:gd name="connsiteX13" fmla="*/ 16383 w 30765"/>
                  <a:gd name="connsiteY13" fmla="*/ 0 h 39528"/>
                  <a:gd name="connsiteX14" fmla="*/ 16383 w 30765"/>
                  <a:gd name="connsiteY14" fmla="*/ 19336 h 39528"/>
                  <a:gd name="connsiteX15" fmla="*/ 19907 w 30765"/>
                  <a:gd name="connsiteY15" fmla="*/ 18478 h 39528"/>
                  <a:gd name="connsiteX16" fmla="*/ 22289 w 30765"/>
                  <a:gd name="connsiteY16" fmla="*/ 16097 h 39528"/>
                  <a:gd name="connsiteX17" fmla="*/ 23146 w 30765"/>
                  <a:gd name="connsiteY17" fmla="*/ 12573 h 39528"/>
                  <a:gd name="connsiteX18" fmla="*/ 22289 w 30765"/>
                  <a:gd name="connsiteY18" fmla="*/ 9049 h 39528"/>
                  <a:gd name="connsiteX19" fmla="*/ 19907 w 30765"/>
                  <a:gd name="connsiteY19" fmla="*/ 6668 h 39528"/>
                  <a:gd name="connsiteX20" fmla="*/ 16383 w 30765"/>
                  <a:gd name="connsiteY20" fmla="*/ 5810 h 39528"/>
                  <a:gd name="connsiteX21" fmla="*/ 6191 w 30765"/>
                  <a:gd name="connsiteY21" fmla="*/ 5810 h 39528"/>
                  <a:gd name="connsiteX22" fmla="*/ 6191 w 30765"/>
                  <a:gd name="connsiteY22" fmla="*/ 19336 h 39528"/>
                  <a:gd name="connsiteX23" fmla="*/ 16383 w 30765"/>
                  <a:gd name="connsiteY23" fmla="*/ 19336 h 3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0765" h="39528">
                    <a:moveTo>
                      <a:pt x="16383" y="95"/>
                    </a:moveTo>
                    <a:cubicBezTo>
                      <a:pt x="18860" y="95"/>
                      <a:pt x="21050" y="667"/>
                      <a:pt x="23051" y="1715"/>
                    </a:cubicBezTo>
                    <a:cubicBezTo>
                      <a:pt x="25051" y="2762"/>
                      <a:pt x="26575" y="4286"/>
                      <a:pt x="27718" y="6191"/>
                    </a:cubicBezTo>
                    <a:cubicBezTo>
                      <a:pt x="28861" y="8096"/>
                      <a:pt x="29337" y="10192"/>
                      <a:pt x="29337" y="12478"/>
                    </a:cubicBezTo>
                    <a:cubicBezTo>
                      <a:pt x="29337" y="15335"/>
                      <a:pt x="28575" y="17717"/>
                      <a:pt x="27146" y="19622"/>
                    </a:cubicBezTo>
                    <a:cubicBezTo>
                      <a:pt x="25718" y="21527"/>
                      <a:pt x="23908" y="22860"/>
                      <a:pt x="21812" y="23717"/>
                    </a:cubicBezTo>
                    <a:lnTo>
                      <a:pt x="30766" y="39529"/>
                    </a:lnTo>
                    <a:lnTo>
                      <a:pt x="23717" y="39529"/>
                    </a:lnTo>
                    <a:lnTo>
                      <a:pt x="15526" y="24860"/>
                    </a:lnTo>
                    <a:lnTo>
                      <a:pt x="6191" y="24860"/>
                    </a:lnTo>
                    <a:lnTo>
                      <a:pt x="6191" y="39529"/>
                    </a:lnTo>
                    <a:lnTo>
                      <a:pt x="0" y="39529"/>
                    </a:lnTo>
                    <a:lnTo>
                      <a:pt x="0" y="0"/>
                    </a:lnTo>
                    <a:lnTo>
                      <a:pt x="16383" y="0"/>
                    </a:lnTo>
                    <a:close/>
                    <a:moveTo>
                      <a:pt x="16383" y="19336"/>
                    </a:moveTo>
                    <a:cubicBezTo>
                      <a:pt x="17717" y="19336"/>
                      <a:pt x="18860" y="19050"/>
                      <a:pt x="19907" y="18478"/>
                    </a:cubicBezTo>
                    <a:cubicBezTo>
                      <a:pt x="20955" y="17907"/>
                      <a:pt x="21717" y="17050"/>
                      <a:pt x="22289" y="16097"/>
                    </a:cubicBezTo>
                    <a:cubicBezTo>
                      <a:pt x="22860" y="15050"/>
                      <a:pt x="23146" y="13906"/>
                      <a:pt x="23146" y="12573"/>
                    </a:cubicBezTo>
                    <a:cubicBezTo>
                      <a:pt x="23146" y="11240"/>
                      <a:pt x="22860" y="10097"/>
                      <a:pt x="22289" y="9049"/>
                    </a:cubicBezTo>
                    <a:cubicBezTo>
                      <a:pt x="21717" y="8001"/>
                      <a:pt x="20860" y="7239"/>
                      <a:pt x="19907" y="6668"/>
                    </a:cubicBezTo>
                    <a:cubicBezTo>
                      <a:pt x="18860" y="6096"/>
                      <a:pt x="17717" y="5810"/>
                      <a:pt x="16383" y="5810"/>
                    </a:cubicBezTo>
                    <a:lnTo>
                      <a:pt x="6191" y="5810"/>
                    </a:lnTo>
                    <a:lnTo>
                      <a:pt x="6191" y="19336"/>
                    </a:lnTo>
                    <a:lnTo>
                      <a:pt x="16383" y="1933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538DC6-5A10-44DE-BF8C-5185BC4F6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3803" y="0"/>
            <a:ext cx="4325371" cy="6392520"/>
            <a:chOff x="573803" y="0"/>
            <a:chExt cx="4325371" cy="63925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BE35751-F391-41AA-9B05-1647E37D235B}"/>
                </a:ext>
              </a:extLst>
            </p:cNvPr>
            <p:cNvSpPr/>
            <p:nvPr/>
          </p:nvSpPr>
          <p:spPr>
            <a:xfrm>
              <a:off x="860457" y="4951823"/>
              <a:ext cx="158111" cy="15811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F1866E-6300-47C1-B36B-E4F93E357EE1}"/>
                </a:ext>
              </a:extLst>
            </p:cNvPr>
            <p:cNvSpPr/>
            <p:nvPr/>
          </p:nvSpPr>
          <p:spPr>
            <a:xfrm>
              <a:off x="573803" y="5104242"/>
              <a:ext cx="286654" cy="28665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4266AC4-1BB0-4DCC-B988-F338CCC87BB0}"/>
                </a:ext>
              </a:extLst>
            </p:cNvPr>
            <p:cNvSpPr/>
            <p:nvPr/>
          </p:nvSpPr>
          <p:spPr>
            <a:xfrm>
              <a:off x="861107" y="5390896"/>
              <a:ext cx="610214" cy="61021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200040-B841-47B7-8555-E0299CDC24FA}"/>
                </a:ext>
              </a:extLst>
            </p:cNvPr>
            <p:cNvSpPr/>
            <p:nvPr/>
          </p:nvSpPr>
          <p:spPr>
            <a:xfrm>
              <a:off x="1468406" y="0"/>
              <a:ext cx="3430768" cy="5390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AD8DF60-7E0A-43C5-81B6-9B3522A7A826}"/>
                </a:ext>
              </a:extLst>
            </p:cNvPr>
            <p:cNvGrpSpPr/>
            <p:nvPr/>
          </p:nvGrpSpPr>
          <p:grpSpPr>
            <a:xfrm>
              <a:off x="1468406" y="5995719"/>
              <a:ext cx="1059754" cy="396801"/>
              <a:chOff x="1314450" y="6391094"/>
              <a:chExt cx="1123377" cy="420623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AC5EDAF-1FA5-4CEA-99CA-7D0E1F5DDF81}"/>
                  </a:ext>
                </a:extLst>
              </p:cNvPr>
              <p:cNvSpPr/>
              <p:nvPr/>
            </p:nvSpPr>
            <p:spPr>
              <a:xfrm>
                <a:off x="1314450" y="6396809"/>
                <a:ext cx="78581" cy="78581"/>
              </a:xfrm>
              <a:custGeom>
                <a:avLst/>
                <a:gdLst>
                  <a:gd name="connsiteX0" fmla="*/ 0 w 78581"/>
                  <a:gd name="connsiteY0" fmla="*/ 0 h 78581"/>
                  <a:gd name="connsiteX1" fmla="*/ 78581 w 78581"/>
                  <a:gd name="connsiteY1" fmla="*/ 0 h 78581"/>
                  <a:gd name="connsiteX2" fmla="*/ 78581 w 78581"/>
                  <a:gd name="connsiteY2" fmla="*/ 78581 h 78581"/>
                  <a:gd name="connsiteX3" fmla="*/ 0 w 78581"/>
                  <a:gd name="connsiteY3" fmla="*/ 78581 h 7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581" h="78581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1"/>
                    </a:lnTo>
                    <a:lnTo>
                      <a:pt x="0" y="78581"/>
                    </a:lnTo>
                    <a:close/>
                  </a:path>
                </a:pathLst>
              </a:custGeom>
              <a:solidFill>
                <a:srgbClr val="00B2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731A324-874D-4D3D-95F1-8AE3303E2272}"/>
                  </a:ext>
                </a:extLst>
              </p:cNvPr>
              <p:cNvSpPr/>
              <p:nvPr/>
            </p:nvSpPr>
            <p:spPr>
              <a:xfrm>
                <a:off x="1316545" y="6391094"/>
                <a:ext cx="995171" cy="420623"/>
              </a:xfrm>
              <a:custGeom>
                <a:avLst/>
                <a:gdLst>
                  <a:gd name="connsiteX0" fmla="*/ 74486 w 995171"/>
                  <a:gd name="connsiteY0" fmla="*/ 131921 h 420623"/>
                  <a:gd name="connsiteX1" fmla="*/ 0 w 995171"/>
                  <a:gd name="connsiteY1" fmla="*/ 131921 h 420623"/>
                  <a:gd name="connsiteX2" fmla="*/ 0 w 995171"/>
                  <a:gd name="connsiteY2" fmla="*/ 414719 h 420623"/>
                  <a:gd name="connsiteX3" fmla="*/ 74486 w 995171"/>
                  <a:gd name="connsiteY3" fmla="*/ 414719 h 420623"/>
                  <a:gd name="connsiteX4" fmla="*/ 74486 w 995171"/>
                  <a:gd name="connsiteY4" fmla="*/ 131921 h 420623"/>
                  <a:gd name="connsiteX5" fmla="*/ 568262 w 995171"/>
                  <a:gd name="connsiteY5" fmla="*/ 417576 h 420623"/>
                  <a:gd name="connsiteX6" fmla="*/ 568262 w 995171"/>
                  <a:gd name="connsiteY6" fmla="*/ 348234 h 420623"/>
                  <a:gd name="connsiteX7" fmla="*/ 541306 w 995171"/>
                  <a:gd name="connsiteY7" fmla="*/ 346520 h 420623"/>
                  <a:gd name="connsiteX8" fmla="*/ 523780 w 995171"/>
                  <a:gd name="connsiteY8" fmla="*/ 338804 h 420623"/>
                  <a:gd name="connsiteX9" fmla="*/ 516065 w 995171"/>
                  <a:gd name="connsiteY9" fmla="*/ 321945 h 420623"/>
                  <a:gd name="connsiteX10" fmla="*/ 514350 w 995171"/>
                  <a:gd name="connsiteY10" fmla="*/ 294608 h 420623"/>
                  <a:gd name="connsiteX11" fmla="*/ 514350 w 995171"/>
                  <a:gd name="connsiteY11" fmla="*/ 195644 h 420623"/>
                  <a:gd name="connsiteX12" fmla="*/ 568262 w 995171"/>
                  <a:gd name="connsiteY12" fmla="*/ 195644 h 420623"/>
                  <a:gd name="connsiteX13" fmla="*/ 568262 w 995171"/>
                  <a:gd name="connsiteY13" fmla="*/ 131921 h 420623"/>
                  <a:gd name="connsiteX14" fmla="*/ 514350 w 995171"/>
                  <a:gd name="connsiteY14" fmla="*/ 131921 h 420623"/>
                  <a:gd name="connsiteX15" fmla="*/ 514350 w 995171"/>
                  <a:gd name="connsiteY15" fmla="*/ 21812 h 420623"/>
                  <a:gd name="connsiteX16" fmla="*/ 439865 w 995171"/>
                  <a:gd name="connsiteY16" fmla="*/ 21812 h 420623"/>
                  <a:gd name="connsiteX17" fmla="*/ 439865 w 995171"/>
                  <a:gd name="connsiteY17" fmla="*/ 295180 h 420623"/>
                  <a:gd name="connsiteX18" fmla="*/ 445865 w 995171"/>
                  <a:gd name="connsiteY18" fmla="*/ 353473 h 420623"/>
                  <a:gd name="connsiteX19" fmla="*/ 465677 w 995171"/>
                  <a:gd name="connsiteY19" fmla="*/ 391001 h 420623"/>
                  <a:gd name="connsiteX20" fmla="*/ 502063 w 995171"/>
                  <a:gd name="connsiteY20" fmla="*/ 411385 h 420623"/>
                  <a:gd name="connsiteX21" fmla="*/ 558927 w 995171"/>
                  <a:gd name="connsiteY21" fmla="*/ 417671 h 420623"/>
                  <a:gd name="connsiteX22" fmla="*/ 568262 w 995171"/>
                  <a:gd name="connsiteY22" fmla="*/ 417671 h 420623"/>
                  <a:gd name="connsiteX23" fmla="*/ 995172 w 995171"/>
                  <a:gd name="connsiteY23" fmla="*/ 0 h 420623"/>
                  <a:gd name="connsiteX24" fmla="*/ 920687 w 995171"/>
                  <a:gd name="connsiteY24" fmla="*/ 0 h 420623"/>
                  <a:gd name="connsiteX25" fmla="*/ 920687 w 995171"/>
                  <a:gd name="connsiteY25" fmla="*/ 414719 h 420623"/>
                  <a:gd name="connsiteX26" fmla="*/ 995172 w 995171"/>
                  <a:gd name="connsiteY26" fmla="*/ 414719 h 420623"/>
                  <a:gd name="connsiteX27" fmla="*/ 995172 w 995171"/>
                  <a:gd name="connsiteY27" fmla="*/ 0 h 420623"/>
                  <a:gd name="connsiteX28" fmla="*/ 367951 w 995171"/>
                  <a:gd name="connsiteY28" fmla="*/ 159830 h 420623"/>
                  <a:gd name="connsiteX29" fmla="*/ 281273 w 995171"/>
                  <a:gd name="connsiteY29" fmla="*/ 126206 h 420623"/>
                  <a:gd name="connsiteX30" fmla="*/ 232410 w 995171"/>
                  <a:gd name="connsiteY30" fmla="*/ 137065 h 420623"/>
                  <a:gd name="connsiteX31" fmla="*/ 195358 w 995171"/>
                  <a:gd name="connsiteY31" fmla="*/ 167259 h 420623"/>
                  <a:gd name="connsiteX32" fmla="*/ 191262 w 995171"/>
                  <a:gd name="connsiteY32" fmla="*/ 172498 h 420623"/>
                  <a:gd name="connsiteX33" fmla="*/ 191262 w 995171"/>
                  <a:gd name="connsiteY33" fmla="*/ 167831 h 420623"/>
                  <a:gd name="connsiteX34" fmla="*/ 191262 w 995171"/>
                  <a:gd name="connsiteY34" fmla="*/ 132017 h 420623"/>
                  <a:gd name="connsiteX35" fmla="*/ 117920 w 995171"/>
                  <a:gd name="connsiteY35" fmla="*/ 132017 h 420623"/>
                  <a:gd name="connsiteX36" fmla="*/ 117920 w 995171"/>
                  <a:gd name="connsiteY36" fmla="*/ 414814 h 420623"/>
                  <a:gd name="connsiteX37" fmla="*/ 191929 w 995171"/>
                  <a:gd name="connsiteY37" fmla="*/ 414814 h 420623"/>
                  <a:gd name="connsiteX38" fmla="*/ 191929 w 995171"/>
                  <a:gd name="connsiteY38" fmla="*/ 264128 h 420623"/>
                  <a:gd name="connsiteX39" fmla="*/ 192024 w 995171"/>
                  <a:gd name="connsiteY39" fmla="*/ 274606 h 420623"/>
                  <a:gd name="connsiteX40" fmla="*/ 192119 w 995171"/>
                  <a:gd name="connsiteY40" fmla="*/ 269558 h 420623"/>
                  <a:gd name="connsiteX41" fmla="*/ 211741 w 995171"/>
                  <a:gd name="connsiteY41" fmla="*/ 210884 h 420623"/>
                  <a:gd name="connsiteX42" fmla="*/ 258985 w 995171"/>
                  <a:gd name="connsiteY42" fmla="*/ 190786 h 420623"/>
                  <a:gd name="connsiteX43" fmla="*/ 307753 w 995171"/>
                  <a:gd name="connsiteY43" fmla="*/ 210407 h 420623"/>
                  <a:gd name="connsiteX44" fmla="*/ 323945 w 995171"/>
                  <a:gd name="connsiteY44" fmla="*/ 264605 h 420623"/>
                  <a:gd name="connsiteX45" fmla="*/ 323945 w 995171"/>
                  <a:gd name="connsiteY45" fmla="*/ 264605 h 420623"/>
                  <a:gd name="connsiteX46" fmla="*/ 323945 w 995171"/>
                  <a:gd name="connsiteY46" fmla="*/ 265176 h 420623"/>
                  <a:gd name="connsiteX47" fmla="*/ 323945 w 995171"/>
                  <a:gd name="connsiteY47" fmla="*/ 265271 h 420623"/>
                  <a:gd name="connsiteX48" fmla="*/ 323945 w 995171"/>
                  <a:gd name="connsiteY48" fmla="*/ 414814 h 420623"/>
                  <a:gd name="connsiteX49" fmla="*/ 399098 w 995171"/>
                  <a:gd name="connsiteY49" fmla="*/ 414814 h 420623"/>
                  <a:gd name="connsiteX50" fmla="*/ 399098 w 995171"/>
                  <a:gd name="connsiteY50" fmla="*/ 254222 h 420623"/>
                  <a:gd name="connsiteX51" fmla="*/ 367951 w 995171"/>
                  <a:gd name="connsiteY51" fmla="*/ 159830 h 420623"/>
                  <a:gd name="connsiteX52" fmla="*/ 881825 w 995171"/>
                  <a:gd name="connsiteY52" fmla="*/ 272796 h 420623"/>
                  <a:gd name="connsiteX53" fmla="*/ 871061 w 995171"/>
                  <a:gd name="connsiteY53" fmla="*/ 215646 h 420623"/>
                  <a:gd name="connsiteX54" fmla="*/ 841057 w 995171"/>
                  <a:gd name="connsiteY54" fmla="*/ 168974 h 420623"/>
                  <a:gd name="connsiteX55" fmla="*/ 794957 w 995171"/>
                  <a:gd name="connsiteY55" fmla="*/ 137636 h 420623"/>
                  <a:gd name="connsiteX56" fmla="*/ 735806 w 995171"/>
                  <a:gd name="connsiteY56" fmla="*/ 126302 h 420623"/>
                  <a:gd name="connsiteX57" fmla="*/ 678371 w 995171"/>
                  <a:gd name="connsiteY57" fmla="*/ 137922 h 420623"/>
                  <a:gd name="connsiteX58" fmla="*/ 631698 w 995171"/>
                  <a:gd name="connsiteY58" fmla="*/ 169355 h 420623"/>
                  <a:gd name="connsiteX59" fmla="*/ 600266 w 995171"/>
                  <a:gd name="connsiteY59" fmla="*/ 216027 h 420623"/>
                  <a:gd name="connsiteX60" fmla="*/ 588645 w 995171"/>
                  <a:gd name="connsiteY60" fmla="*/ 273463 h 420623"/>
                  <a:gd name="connsiteX61" fmla="*/ 599694 w 995171"/>
                  <a:gd name="connsiteY61" fmla="*/ 330899 h 420623"/>
                  <a:gd name="connsiteX62" fmla="*/ 630269 w 995171"/>
                  <a:gd name="connsiteY62" fmla="*/ 377571 h 420623"/>
                  <a:gd name="connsiteX63" fmla="*/ 677513 w 995171"/>
                  <a:gd name="connsiteY63" fmla="*/ 409004 h 420623"/>
                  <a:gd name="connsiteX64" fmla="*/ 738092 w 995171"/>
                  <a:gd name="connsiteY64" fmla="*/ 420624 h 420623"/>
                  <a:gd name="connsiteX65" fmla="*/ 863918 w 995171"/>
                  <a:gd name="connsiteY65" fmla="*/ 365093 h 420623"/>
                  <a:gd name="connsiteX66" fmla="*/ 810292 w 995171"/>
                  <a:gd name="connsiteY66" fmla="*/ 324231 h 420623"/>
                  <a:gd name="connsiteX67" fmla="*/ 738664 w 995171"/>
                  <a:gd name="connsiteY67" fmla="*/ 355854 h 420623"/>
                  <a:gd name="connsiteX68" fmla="*/ 687229 w 995171"/>
                  <a:gd name="connsiteY68" fmla="*/ 341376 h 420623"/>
                  <a:gd name="connsiteX69" fmla="*/ 660368 w 995171"/>
                  <a:gd name="connsiteY69" fmla="*/ 302133 h 420623"/>
                  <a:gd name="connsiteX70" fmla="*/ 659606 w 995171"/>
                  <a:gd name="connsiteY70" fmla="*/ 299466 h 420623"/>
                  <a:gd name="connsiteX71" fmla="*/ 881825 w 995171"/>
                  <a:gd name="connsiteY71" fmla="*/ 299466 h 420623"/>
                  <a:gd name="connsiteX72" fmla="*/ 881825 w 995171"/>
                  <a:gd name="connsiteY72" fmla="*/ 272796 h 420623"/>
                  <a:gd name="connsiteX73" fmla="*/ 660368 w 995171"/>
                  <a:gd name="connsiteY73" fmla="*/ 246793 h 420623"/>
                  <a:gd name="connsiteX74" fmla="*/ 735330 w 995171"/>
                  <a:gd name="connsiteY74" fmla="*/ 189929 h 420623"/>
                  <a:gd name="connsiteX75" fmla="*/ 810387 w 995171"/>
                  <a:gd name="connsiteY75" fmla="*/ 246698 h 420623"/>
                  <a:gd name="connsiteX76" fmla="*/ 660368 w 995171"/>
                  <a:gd name="connsiteY76" fmla="*/ 246793 h 420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995171" h="420623">
                    <a:moveTo>
                      <a:pt x="74486" y="131921"/>
                    </a:moveTo>
                    <a:lnTo>
                      <a:pt x="0" y="131921"/>
                    </a:lnTo>
                    <a:lnTo>
                      <a:pt x="0" y="414719"/>
                    </a:lnTo>
                    <a:lnTo>
                      <a:pt x="74486" y="414719"/>
                    </a:lnTo>
                    <a:lnTo>
                      <a:pt x="74486" y="131921"/>
                    </a:lnTo>
                    <a:close/>
                    <a:moveTo>
                      <a:pt x="568262" y="417576"/>
                    </a:moveTo>
                    <a:lnTo>
                      <a:pt x="568262" y="348234"/>
                    </a:lnTo>
                    <a:cubicBezTo>
                      <a:pt x="557308" y="348139"/>
                      <a:pt x="548259" y="347567"/>
                      <a:pt x="541306" y="346520"/>
                    </a:cubicBezTo>
                    <a:cubicBezTo>
                      <a:pt x="533591" y="345281"/>
                      <a:pt x="527685" y="342710"/>
                      <a:pt x="523780" y="338804"/>
                    </a:cubicBezTo>
                    <a:cubicBezTo>
                      <a:pt x="519875" y="334899"/>
                      <a:pt x="517303" y="329184"/>
                      <a:pt x="516065" y="321945"/>
                    </a:cubicBezTo>
                    <a:cubicBezTo>
                      <a:pt x="514922" y="314992"/>
                      <a:pt x="514350" y="305753"/>
                      <a:pt x="514350" y="294608"/>
                    </a:cubicBezTo>
                    <a:lnTo>
                      <a:pt x="514350" y="195644"/>
                    </a:lnTo>
                    <a:lnTo>
                      <a:pt x="568262" y="195644"/>
                    </a:lnTo>
                    <a:lnTo>
                      <a:pt x="568262" y="131921"/>
                    </a:lnTo>
                    <a:lnTo>
                      <a:pt x="514350" y="131921"/>
                    </a:lnTo>
                    <a:lnTo>
                      <a:pt x="514350" y="21812"/>
                    </a:lnTo>
                    <a:lnTo>
                      <a:pt x="439865" y="21812"/>
                    </a:lnTo>
                    <a:lnTo>
                      <a:pt x="439865" y="295180"/>
                    </a:lnTo>
                    <a:cubicBezTo>
                      <a:pt x="439865" y="318230"/>
                      <a:pt x="441865" y="337852"/>
                      <a:pt x="445865" y="353473"/>
                    </a:cubicBezTo>
                    <a:cubicBezTo>
                      <a:pt x="449771" y="368903"/>
                      <a:pt x="456438" y="381572"/>
                      <a:pt x="465677" y="391001"/>
                    </a:cubicBezTo>
                    <a:cubicBezTo>
                      <a:pt x="474917" y="400431"/>
                      <a:pt x="487204" y="407289"/>
                      <a:pt x="502063" y="411385"/>
                    </a:cubicBezTo>
                    <a:cubicBezTo>
                      <a:pt x="517112" y="415481"/>
                      <a:pt x="536258" y="417671"/>
                      <a:pt x="558927" y="417671"/>
                    </a:cubicBezTo>
                    <a:lnTo>
                      <a:pt x="568262" y="417671"/>
                    </a:lnTo>
                    <a:close/>
                    <a:moveTo>
                      <a:pt x="995172" y="0"/>
                    </a:moveTo>
                    <a:lnTo>
                      <a:pt x="920687" y="0"/>
                    </a:lnTo>
                    <a:lnTo>
                      <a:pt x="920687" y="414719"/>
                    </a:lnTo>
                    <a:lnTo>
                      <a:pt x="995172" y="414719"/>
                    </a:lnTo>
                    <a:lnTo>
                      <a:pt x="995172" y="0"/>
                    </a:lnTo>
                    <a:close/>
                    <a:moveTo>
                      <a:pt x="367951" y="159830"/>
                    </a:moveTo>
                    <a:cubicBezTo>
                      <a:pt x="347282" y="137541"/>
                      <a:pt x="318135" y="126206"/>
                      <a:pt x="281273" y="126206"/>
                    </a:cubicBezTo>
                    <a:cubicBezTo>
                      <a:pt x="263462" y="126206"/>
                      <a:pt x="247079" y="129921"/>
                      <a:pt x="232410" y="137065"/>
                    </a:cubicBezTo>
                    <a:cubicBezTo>
                      <a:pt x="217742" y="144304"/>
                      <a:pt x="205264" y="154496"/>
                      <a:pt x="195358" y="167259"/>
                    </a:cubicBezTo>
                    <a:lnTo>
                      <a:pt x="191262" y="172498"/>
                    </a:lnTo>
                    <a:lnTo>
                      <a:pt x="191262" y="167831"/>
                    </a:lnTo>
                    <a:lnTo>
                      <a:pt x="191262" y="132017"/>
                    </a:lnTo>
                    <a:lnTo>
                      <a:pt x="117920" y="132017"/>
                    </a:lnTo>
                    <a:lnTo>
                      <a:pt x="117920" y="414814"/>
                    </a:lnTo>
                    <a:lnTo>
                      <a:pt x="191929" y="414814"/>
                    </a:lnTo>
                    <a:lnTo>
                      <a:pt x="191929" y="264128"/>
                    </a:lnTo>
                    <a:lnTo>
                      <a:pt x="192024" y="274606"/>
                    </a:lnTo>
                    <a:cubicBezTo>
                      <a:pt x="192024" y="272891"/>
                      <a:pt x="192024" y="271177"/>
                      <a:pt x="192119" y="269558"/>
                    </a:cubicBezTo>
                    <a:cubicBezTo>
                      <a:pt x="192881" y="243173"/>
                      <a:pt x="199454" y="223456"/>
                      <a:pt x="211741" y="210884"/>
                    </a:cubicBezTo>
                    <a:cubicBezTo>
                      <a:pt x="224790" y="197549"/>
                      <a:pt x="240697" y="190786"/>
                      <a:pt x="258985" y="190786"/>
                    </a:cubicBezTo>
                    <a:cubicBezTo>
                      <a:pt x="280511" y="190786"/>
                      <a:pt x="296894" y="197358"/>
                      <a:pt x="307753" y="210407"/>
                    </a:cubicBezTo>
                    <a:cubicBezTo>
                      <a:pt x="318421" y="223171"/>
                      <a:pt x="323850" y="241364"/>
                      <a:pt x="323945" y="264605"/>
                    </a:cubicBezTo>
                    <a:lnTo>
                      <a:pt x="323945" y="264605"/>
                    </a:lnTo>
                    <a:lnTo>
                      <a:pt x="323945" y="265176"/>
                    </a:lnTo>
                    <a:lnTo>
                      <a:pt x="323945" y="265271"/>
                    </a:lnTo>
                    <a:lnTo>
                      <a:pt x="323945" y="414814"/>
                    </a:lnTo>
                    <a:lnTo>
                      <a:pt x="399098" y="414814"/>
                    </a:lnTo>
                    <a:lnTo>
                      <a:pt x="399098" y="254222"/>
                    </a:lnTo>
                    <a:cubicBezTo>
                      <a:pt x="399193" y="213931"/>
                      <a:pt x="388620" y="182118"/>
                      <a:pt x="367951" y="159830"/>
                    </a:cubicBezTo>
                    <a:moveTo>
                      <a:pt x="881825" y="272796"/>
                    </a:moveTo>
                    <a:cubicBezTo>
                      <a:pt x="881825" y="252508"/>
                      <a:pt x="878205" y="233267"/>
                      <a:pt x="871061" y="215646"/>
                    </a:cubicBezTo>
                    <a:cubicBezTo>
                      <a:pt x="863918" y="198025"/>
                      <a:pt x="853821" y="182309"/>
                      <a:pt x="841057" y="168974"/>
                    </a:cubicBezTo>
                    <a:cubicBezTo>
                      <a:pt x="828294" y="155639"/>
                      <a:pt x="812768" y="145066"/>
                      <a:pt x="794957" y="137636"/>
                    </a:cubicBezTo>
                    <a:cubicBezTo>
                      <a:pt x="777145" y="130112"/>
                      <a:pt x="757238" y="126302"/>
                      <a:pt x="735806" y="126302"/>
                    </a:cubicBezTo>
                    <a:cubicBezTo>
                      <a:pt x="715518" y="126302"/>
                      <a:pt x="696182" y="130207"/>
                      <a:pt x="678371" y="137922"/>
                    </a:cubicBezTo>
                    <a:cubicBezTo>
                      <a:pt x="660559" y="145637"/>
                      <a:pt x="644843" y="156210"/>
                      <a:pt x="631698" y="169355"/>
                    </a:cubicBezTo>
                    <a:cubicBezTo>
                      <a:pt x="618554" y="182499"/>
                      <a:pt x="607981" y="198215"/>
                      <a:pt x="600266" y="216027"/>
                    </a:cubicBezTo>
                    <a:cubicBezTo>
                      <a:pt x="592550" y="233839"/>
                      <a:pt x="588645" y="253175"/>
                      <a:pt x="588645" y="273463"/>
                    </a:cubicBezTo>
                    <a:cubicBezTo>
                      <a:pt x="588645" y="293751"/>
                      <a:pt x="592360" y="313087"/>
                      <a:pt x="599694" y="330899"/>
                    </a:cubicBezTo>
                    <a:cubicBezTo>
                      <a:pt x="607028" y="348710"/>
                      <a:pt x="617315" y="364426"/>
                      <a:pt x="630269" y="377571"/>
                    </a:cubicBezTo>
                    <a:cubicBezTo>
                      <a:pt x="643223" y="390716"/>
                      <a:pt x="659130" y="401288"/>
                      <a:pt x="677513" y="409004"/>
                    </a:cubicBezTo>
                    <a:cubicBezTo>
                      <a:pt x="695897" y="416719"/>
                      <a:pt x="716280" y="420624"/>
                      <a:pt x="738092" y="420624"/>
                    </a:cubicBezTo>
                    <a:cubicBezTo>
                      <a:pt x="801148" y="420624"/>
                      <a:pt x="840391" y="391954"/>
                      <a:pt x="863918" y="365093"/>
                    </a:cubicBezTo>
                    <a:lnTo>
                      <a:pt x="810292" y="324231"/>
                    </a:lnTo>
                    <a:cubicBezTo>
                      <a:pt x="798957" y="337661"/>
                      <a:pt x="772192" y="355854"/>
                      <a:pt x="738664" y="355854"/>
                    </a:cubicBezTo>
                    <a:cubicBezTo>
                      <a:pt x="717614" y="355854"/>
                      <a:pt x="700373" y="350996"/>
                      <a:pt x="687229" y="341376"/>
                    </a:cubicBezTo>
                    <a:cubicBezTo>
                      <a:pt x="674084" y="331756"/>
                      <a:pt x="665036" y="318611"/>
                      <a:pt x="660368" y="302133"/>
                    </a:cubicBezTo>
                    <a:lnTo>
                      <a:pt x="659606" y="299466"/>
                    </a:lnTo>
                    <a:lnTo>
                      <a:pt x="881825" y="299466"/>
                    </a:lnTo>
                    <a:lnTo>
                      <a:pt x="881825" y="272796"/>
                    </a:lnTo>
                    <a:close/>
                    <a:moveTo>
                      <a:pt x="660368" y="246793"/>
                    </a:moveTo>
                    <a:cubicBezTo>
                      <a:pt x="660368" y="226124"/>
                      <a:pt x="684086" y="189929"/>
                      <a:pt x="735330" y="189929"/>
                    </a:cubicBezTo>
                    <a:cubicBezTo>
                      <a:pt x="786575" y="189929"/>
                      <a:pt x="810387" y="226028"/>
                      <a:pt x="810387" y="246698"/>
                    </a:cubicBezTo>
                    <a:lnTo>
                      <a:pt x="660368" y="24679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34E3A93-BFC9-49AD-8CF7-7EDF2A13157E}"/>
                  </a:ext>
                </a:extLst>
              </p:cNvPr>
              <p:cNvSpPr/>
              <p:nvPr/>
            </p:nvSpPr>
            <p:spPr>
              <a:xfrm>
                <a:off x="2358770" y="6728469"/>
                <a:ext cx="79057" cy="79057"/>
              </a:xfrm>
              <a:custGeom>
                <a:avLst/>
                <a:gdLst>
                  <a:gd name="connsiteX0" fmla="*/ 39529 w 79057"/>
                  <a:gd name="connsiteY0" fmla="*/ 5620 h 79057"/>
                  <a:gd name="connsiteX1" fmla="*/ 73438 w 79057"/>
                  <a:gd name="connsiteY1" fmla="*/ 39529 h 79057"/>
                  <a:gd name="connsiteX2" fmla="*/ 39529 w 79057"/>
                  <a:gd name="connsiteY2" fmla="*/ 73438 h 79057"/>
                  <a:gd name="connsiteX3" fmla="*/ 5620 w 79057"/>
                  <a:gd name="connsiteY3" fmla="*/ 39529 h 79057"/>
                  <a:gd name="connsiteX4" fmla="*/ 39529 w 79057"/>
                  <a:gd name="connsiteY4" fmla="*/ 5620 h 79057"/>
                  <a:gd name="connsiteX5" fmla="*/ 39529 w 79057"/>
                  <a:gd name="connsiteY5" fmla="*/ 0 h 79057"/>
                  <a:gd name="connsiteX6" fmla="*/ 0 w 79057"/>
                  <a:gd name="connsiteY6" fmla="*/ 39529 h 79057"/>
                  <a:gd name="connsiteX7" fmla="*/ 39529 w 79057"/>
                  <a:gd name="connsiteY7" fmla="*/ 79058 h 79057"/>
                  <a:gd name="connsiteX8" fmla="*/ 79058 w 79057"/>
                  <a:gd name="connsiteY8" fmla="*/ 39529 h 79057"/>
                  <a:gd name="connsiteX9" fmla="*/ 39529 w 79057"/>
                  <a:gd name="connsiteY9" fmla="*/ 0 h 7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9057" h="79057">
                    <a:moveTo>
                      <a:pt x="39529" y="5620"/>
                    </a:moveTo>
                    <a:cubicBezTo>
                      <a:pt x="58198" y="5620"/>
                      <a:pt x="73438" y="20860"/>
                      <a:pt x="73438" y="39529"/>
                    </a:cubicBezTo>
                    <a:cubicBezTo>
                      <a:pt x="73438" y="58198"/>
                      <a:pt x="58198" y="73438"/>
                      <a:pt x="39529" y="73438"/>
                    </a:cubicBezTo>
                    <a:cubicBezTo>
                      <a:pt x="20860" y="73438"/>
                      <a:pt x="5620" y="58198"/>
                      <a:pt x="5620" y="39529"/>
                    </a:cubicBezTo>
                    <a:cubicBezTo>
                      <a:pt x="5620" y="20860"/>
                      <a:pt x="20860" y="5620"/>
                      <a:pt x="39529" y="5620"/>
                    </a:cubicBezTo>
                    <a:moveTo>
                      <a:pt x="39529" y="0"/>
                    </a:moveTo>
                    <a:cubicBezTo>
                      <a:pt x="17717" y="0"/>
                      <a:pt x="0" y="17717"/>
                      <a:pt x="0" y="39529"/>
                    </a:cubicBezTo>
                    <a:cubicBezTo>
                      <a:pt x="0" y="61341"/>
                      <a:pt x="17717" y="79058"/>
                      <a:pt x="39529" y="79058"/>
                    </a:cubicBezTo>
                    <a:cubicBezTo>
                      <a:pt x="61341" y="79058"/>
                      <a:pt x="79058" y="61341"/>
                      <a:pt x="79058" y="39529"/>
                    </a:cubicBezTo>
                    <a:cubicBezTo>
                      <a:pt x="79058" y="17717"/>
                      <a:pt x="61341" y="0"/>
                      <a:pt x="39529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839DD8F2-C56B-454C-9A84-A663F83DB6CE}"/>
                  </a:ext>
                </a:extLst>
              </p:cNvPr>
              <p:cNvSpPr/>
              <p:nvPr/>
            </p:nvSpPr>
            <p:spPr>
              <a:xfrm>
                <a:off x="2384869" y="6748090"/>
                <a:ext cx="30765" cy="39528"/>
              </a:xfrm>
              <a:custGeom>
                <a:avLst/>
                <a:gdLst>
                  <a:gd name="connsiteX0" fmla="*/ 16383 w 30765"/>
                  <a:gd name="connsiteY0" fmla="*/ 95 h 39528"/>
                  <a:gd name="connsiteX1" fmla="*/ 23051 w 30765"/>
                  <a:gd name="connsiteY1" fmla="*/ 1715 h 39528"/>
                  <a:gd name="connsiteX2" fmla="*/ 27718 w 30765"/>
                  <a:gd name="connsiteY2" fmla="*/ 6191 h 39528"/>
                  <a:gd name="connsiteX3" fmla="*/ 29337 w 30765"/>
                  <a:gd name="connsiteY3" fmla="*/ 12478 h 39528"/>
                  <a:gd name="connsiteX4" fmla="*/ 27146 w 30765"/>
                  <a:gd name="connsiteY4" fmla="*/ 19622 h 39528"/>
                  <a:gd name="connsiteX5" fmla="*/ 21812 w 30765"/>
                  <a:gd name="connsiteY5" fmla="*/ 23717 h 39528"/>
                  <a:gd name="connsiteX6" fmla="*/ 30766 w 30765"/>
                  <a:gd name="connsiteY6" fmla="*/ 39529 h 39528"/>
                  <a:gd name="connsiteX7" fmla="*/ 23717 w 30765"/>
                  <a:gd name="connsiteY7" fmla="*/ 39529 h 39528"/>
                  <a:gd name="connsiteX8" fmla="*/ 15526 w 30765"/>
                  <a:gd name="connsiteY8" fmla="*/ 24860 h 39528"/>
                  <a:gd name="connsiteX9" fmla="*/ 6191 w 30765"/>
                  <a:gd name="connsiteY9" fmla="*/ 24860 h 39528"/>
                  <a:gd name="connsiteX10" fmla="*/ 6191 w 30765"/>
                  <a:gd name="connsiteY10" fmla="*/ 39529 h 39528"/>
                  <a:gd name="connsiteX11" fmla="*/ 0 w 30765"/>
                  <a:gd name="connsiteY11" fmla="*/ 39529 h 39528"/>
                  <a:gd name="connsiteX12" fmla="*/ 0 w 30765"/>
                  <a:gd name="connsiteY12" fmla="*/ 0 h 39528"/>
                  <a:gd name="connsiteX13" fmla="*/ 16383 w 30765"/>
                  <a:gd name="connsiteY13" fmla="*/ 0 h 39528"/>
                  <a:gd name="connsiteX14" fmla="*/ 16383 w 30765"/>
                  <a:gd name="connsiteY14" fmla="*/ 19336 h 39528"/>
                  <a:gd name="connsiteX15" fmla="*/ 19907 w 30765"/>
                  <a:gd name="connsiteY15" fmla="*/ 18478 h 39528"/>
                  <a:gd name="connsiteX16" fmla="*/ 22289 w 30765"/>
                  <a:gd name="connsiteY16" fmla="*/ 16097 h 39528"/>
                  <a:gd name="connsiteX17" fmla="*/ 23146 w 30765"/>
                  <a:gd name="connsiteY17" fmla="*/ 12573 h 39528"/>
                  <a:gd name="connsiteX18" fmla="*/ 22289 w 30765"/>
                  <a:gd name="connsiteY18" fmla="*/ 9049 h 39528"/>
                  <a:gd name="connsiteX19" fmla="*/ 19907 w 30765"/>
                  <a:gd name="connsiteY19" fmla="*/ 6668 h 39528"/>
                  <a:gd name="connsiteX20" fmla="*/ 16383 w 30765"/>
                  <a:gd name="connsiteY20" fmla="*/ 5810 h 39528"/>
                  <a:gd name="connsiteX21" fmla="*/ 6191 w 30765"/>
                  <a:gd name="connsiteY21" fmla="*/ 5810 h 39528"/>
                  <a:gd name="connsiteX22" fmla="*/ 6191 w 30765"/>
                  <a:gd name="connsiteY22" fmla="*/ 19336 h 39528"/>
                  <a:gd name="connsiteX23" fmla="*/ 16383 w 30765"/>
                  <a:gd name="connsiteY23" fmla="*/ 19336 h 3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0765" h="39528">
                    <a:moveTo>
                      <a:pt x="16383" y="95"/>
                    </a:moveTo>
                    <a:cubicBezTo>
                      <a:pt x="18860" y="95"/>
                      <a:pt x="21050" y="667"/>
                      <a:pt x="23051" y="1715"/>
                    </a:cubicBezTo>
                    <a:cubicBezTo>
                      <a:pt x="25051" y="2762"/>
                      <a:pt x="26575" y="4286"/>
                      <a:pt x="27718" y="6191"/>
                    </a:cubicBezTo>
                    <a:cubicBezTo>
                      <a:pt x="28861" y="8096"/>
                      <a:pt x="29337" y="10192"/>
                      <a:pt x="29337" y="12478"/>
                    </a:cubicBezTo>
                    <a:cubicBezTo>
                      <a:pt x="29337" y="15335"/>
                      <a:pt x="28575" y="17717"/>
                      <a:pt x="27146" y="19622"/>
                    </a:cubicBezTo>
                    <a:cubicBezTo>
                      <a:pt x="25718" y="21527"/>
                      <a:pt x="23908" y="22860"/>
                      <a:pt x="21812" y="23717"/>
                    </a:cubicBezTo>
                    <a:lnTo>
                      <a:pt x="30766" y="39529"/>
                    </a:lnTo>
                    <a:lnTo>
                      <a:pt x="23717" y="39529"/>
                    </a:lnTo>
                    <a:lnTo>
                      <a:pt x="15526" y="24860"/>
                    </a:lnTo>
                    <a:lnTo>
                      <a:pt x="6191" y="24860"/>
                    </a:lnTo>
                    <a:lnTo>
                      <a:pt x="6191" y="39529"/>
                    </a:lnTo>
                    <a:lnTo>
                      <a:pt x="0" y="39529"/>
                    </a:lnTo>
                    <a:lnTo>
                      <a:pt x="0" y="0"/>
                    </a:lnTo>
                    <a:lnTo>
                      <a:pt x="16383" y="0"/>
                    </a:lnTo>
                    <a:close/>
                    <a:moveTo>
                      <a:pt x="16383" y="19336"/>
                    </a:moveTo>
                    <a:cubicBezTo>
                      <a:pt x="17717" y="19336"/>
                      <a:pt x="18860" y="19050"/>
                      <a:pt x="19907" y="18478"/>
                    </a:cubicBezTo>
                    <a:cubicBezTo>
                      <a:pt x="20955" y="17907"/>
                      <a:pt x="21717" y="17050"/>
                      <a:pt x="22289" y="16097"/>
                    </a:cubicBezTo>
                    <a:cubicBezTo>
                      <a:pt x="22860" y="15050"/>
                      <a:pt x="23146" y="13906"/>
                      <a:pt x="23146" y="12573"/>
                    </a:cubicBezTo>
                    <a:cubicBezTo>
                      <a:pt x="23146" y="11240"/>
                      <a:pt x="22860" y="10097"/>
                      <a:pt x="22289" y="9049"/>
                    </a:cubicBezTo>
                    <a:cubicBezTo>
                      <a:pt x="21717" y="8001"/>
                      <a:pt x="20860" y="7239"/>
                      <a:pt x="19907" y="6668"/>
                    </a:cubicBezTo>
                    <a:cubicBezTo>
                      <a:pt x="18860" y="6096"/>
                      <a:pt x="17717" y="5810"/>
                      <a:pt x="16383" y="5810"/>
                    </a:cubicBezTo>
                    <a:lnTo>
                      <a:pt x="6191" y="5810"/>
                    </a:lnTo>
                    <a:lnTo>
                      <a:pt x="6191" y="19336"/>
                    </a:lnTo>
                    <a:lnTo>
                      <a:pt x="16383" y="1933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825262-3F6E-4DC6-AA53-E30B25B158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3438" y="944163"/>
            <a:ext cx="9810362" cy="62770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6BC2F-544E-4727-A6CC-2BE3B3E01B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2536" y="1635111"/>
            <a:ext cx="9789007" cy="187485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0B31C-0AD0-4CC0-BF2B-DECE53E666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2536" y="3602038"/>
            <a:ext cx="978900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526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44863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1673454"/>
            <a:ext cx="11010900" cy="4574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31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2139953"/>
            <a:ext cx="11010900" cy="4108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980C114-FE9A-4B63-B509-F59F1A2C55A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370" y="1612901"/>
            <a:ext cx="11022013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46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4EEAA39-7062-4DCE-91B8-83056F818FA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11022013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29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97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557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6903F994-74B2-4D40-AA5F-7F3D24A00171}"/>
              </a:ext>
            </a:extLst>
          </p:cNvPr>
          <p:cNvSpPr txBox="1">
            <a:spLocks noGrp="1"/>
          </p:cNvSpPr>
          <p:nvPr>
            <p:ph idx="27" hasCustomPrompt="1"/>
          </p:nvPr>
        </p:nvSpPr>
        <p:spPr>
          <a:xfrm>
            <a:off x="6609331" y="2978828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Image Caption 16pt gray text</a:t>
            </a:r>
          </a:p>
        </p:txBody>
      </p:sp>
      <p:sp>
        <p:nvSpPr>
          <p:cNvPr id="26" name="Body Level One…">
            <a:extLst>
              <a:ext uri="{FF2B5EF4-FFF2-40B4-BE49-F238E27FC236}">
                <a16:creationId xmlns:a16="http://schemas.microsoft.com/office/drawing/2014/main" id="{BF74888E-798E-B543-94EF-279F3EA6E46B}"/>
              </a:ext>
            </a:extLst>
          </p:cNvPr>
          <p:cNvSpPr txBox="1">
            <a:spLocks noGrp="1"/>
          </p:cNvSpPr>
          <p:nvPr>
            <p:ph idx="28" hasCustomPrompt="1"/>
          </p:nvPr>
        </p:nvSpPr>
        <p:spPr>
          <a:xfrm>
            <a:off x="6609331" y="5929172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Image Caption 16pt gray text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09331" y="571500"/>
            <a:ext cx="4668837" cy="238125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CA48836-DAA2-4E4F-A22A-2F5682E12CE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609331" y="3537061"/>
            <a:ext cx="4668837" cy="238125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C0D3278-E8A7-4B14-A5ED-BE235CEC6F80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03FD6E6-528D-49D5-BBAB-B26572C15F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344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80E488-8534-4743-924A-62CA17A7A192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7ABEE-91E1-420E-AD52-066ECB7CBDFC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92915" y="1524000"/>
            <a:ext cx="10972801" cy="4724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rPr lang="en-US"/>
              <a:t>Body copy Intel clear light 28 point</a:t>
            </a:r>
          </a:p>
          <a:p>
            <a:pPr lvl="1"/>
            <a:r>
              <a:rPr lang="en-US"/>
              <a:t>Sub Bullet one 24 point</a:t>
            </a:r>
          </a:p>
          <a:p>
            <a:pPr lvl="2"/>
            <a:r>
              <a:rPr lang="en-US"/>
              <a:t>Sub Bullet two 20 point</a:t>
            </a:r>
          </a:p>
          <a:p>
            <a:pPr lvl="3"/>
            <a:r>
              <a:rPr lang="en-US"/>
              <a:t>Sub Bullet three 18 point</a:t>
            </a:r>
          </a:p>
          <a:p>
            <a:pPr lvl="4"/>
            <a:r>
              <a:rPr lang="en-US"/>
              <a:t>Sub Bullet four 16 point</a:t>
            </a:r>
            <a:br>
              <a:rPr lang="en-US"/>
            </a:br>
            <a:endParaRPr lang="en-US"/>
          </a:p>
          <a:p>
            <a:pPr lvl="2"/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592916" y="571500"/>
            <a:ext cx="10972801" cy="88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/>
          <a:p>
            <a:r>
              <a:rPr lang="en-US"/>
              <a:t>40pt Intel Clear Light Text Goes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33D527-2918-4752-A9A7-0BDBA010BB39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2"/>
                </a:solidFill>
              </a:rPr>
              <a:t>Intel Confidential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E2005A-EE28-4562-A018-55A90BB1BA11}"/>
              </a:ext>
            </a:extLst>
          </p:cNvPr>
          <p:cNvSpPr/>
          <p:nvPr userDrawn="1"/>
        </p:nvSpPr>
        <p:spPr>
          <a:xfrm>
            <a:off x="483010" y="6562504"/>
            <a:ext cx="164179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2"/>
                </a:solidFill>
              </a:rPr>
              <a:t>SPR Technical Disclosure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CACDBB0-BD96-446C-8F63-C56E4AA10FBD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520E06-BF98-49FF-91DB-15EBE855DD9E}"/>
              </a:ext>
            </a:extLst>
          </p:cNvPr>
          <p:cNvSpPr txBox="1"/>
          <p:nvPr userDrawn="1"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err="1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7388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8" r:id="rId37"/>
    <p:sldLayoutId id="2147483699" r:id="rId38"/>
    <p:sldLayoutId id="2147483700" r:id="rId3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9pPr>
    </p:titleStyle>
    <p:bodyStyle>
      <a:lvl1pPr marL="228600" marR="0" indent="-2286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Wingdings" pitchFamily="2" charset="2"/>
        <a:buChar char="§"/>
        <a:tabLst/>
        <a:defRPr sz="2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431800" marR="0" indent="-2032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2pPr>
      <a:lvl3pPr marL="686594" marR="0" indent="-197644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3pPr>
      <a:lvl4pPr marL="919957" marR="0" indent="-2286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4pPr>
      <a:lvl5pPr marL="1148557" marR="0" indent="-2286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5pPr>
      <a:lvl6pPr marL="0" marR="0" indent="5715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6858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8001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9144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1pPr>
      <a:lvl2pPr marL="0" marR="0" indent="2286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2pPr>
      <a:lvl3pPr marL="0" marR="0" indent="4572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3pPr>
      <a:lvl4pPr marL="0" marR="0" indent="6858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4pPr>
      <a:lvl5pPr marL="0" marR="0" indent="9144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5pPr>
      <a:lvl6pPr marL="0" marR="0" indent="11430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6pPr>
      <a:lvl7pPr marL="0" marR="0" indent="13716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7pPr>
      <a:lvl8pPr marL="0" marR="0" indent="16002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8pPr>
      <a:lvl9pPr marL="0" marR="0" indent="18288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idrdb.org/cidr2021/papers/cidr2021_paper17.pdf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eur-ws.org/Vol-3462/CDMS8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9F4BE2-8E4A-4003-B816-9E34781F7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7201" y="1246220"/>
            <a:ext cx="10564403" cy="2178528"/>
          </a:xfrm>
        </p:spPr>
        <p:txBody>
          <a:bodyPr anchor="ctr" anchorCtr="0"/>
          <a:lstStyle/>
          <a:p>
            <a:pPr>
              <a:spcAft>
                <a:spcPts val="600"/>
              </a:spcAft>
            </a:pPr>
            <a:r>
              <a:rPr lang="en-US" sz="4400" dirty="0">
                <a:latin typeface="Intel Clear Light"/>
              </a:rPr>
              <a:t>The Gluten Open-Source Software Project:</a:t>
            </a:r>
            <a:br>
              <a:rPr lang="en-US" sz="4400" dirty="0">
                <a:latin typeface="Intel Clear Light"/>
              </a:rPr>
            </a:br>
            <a:r>
              <a:rPr lang="en-US" sz="4400" dirty="0">
                <a:solidFill>
                  <a:schemeClr val="accent2"/>
                </a:solidFill>
                <a:latin typeface="Intel Clear Light"/>
              </a:rPr>
              <a:t>Modernizing Java-based Query Engines</a:t>
            </a:r>
            <a:br>
              <a:rPr lang="en-US" sz="4400" dirty="0">
                <a:solidFill>
                  <a:schemeClr val="accent2"/>
                </a:solidFill>
                <a:latin typeface="Intel Clear Light"/>
              </a:rPr>
            </a:br>
            <a:r>
              <a:rPr lang="en-US" sz="4400" dirty="0">
                <a:solidFill>
                  <a:schemeClr val="accent2"/>
                </a:solidFill>
                <a:latin typeface="Intel Clear Light"/>
              </a:rPr>
              <a:t>for the Lakehouse Era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B5DB5F-477C-6463-20D2-76D232014F92}"/>
              </a:ext>
            </a:extLst>
          </p:cNvPr>
          <p:cNvSpPr txBox="1"/>
          <p:nvPr/>
        </p:nvSpPr>
        <p:spPr>
          <a:xfrm>
            <a:off x="1542536" y="4272721"/>
            <a:ext cx="9282780" cy="15081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609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"/>
              </a:rPr>
              <a:t>Presenter: Akash Shankaran</a:t>
            </a:r>
          </a:p>
          <a:p>
            <a:pPr marL="0" marR="0" lvl="0" indent="0" algn="l" defTabSz="609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"/>
              </a:rPr>
              <a:t>Authors: Akash Shankaran, George Gu, Weiting Chen, Binwei Yang, Chidamber Kulkarni, Mark Rambacher, Nesime Tatbul, David E. Cohen</a:t>
            </a:r>
          </a:p>
          <a:p>
            <a:pPr marL="0" marR="0" lvl="0" indent="0" algn="l" defTabSz="609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kern="0">
                <a:solidFill>
                  <a:srgbClr val="FFFFFF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"/>
              </a:rPr>
              <a:t>Intel Corporation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9614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46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6D34B-9278-0C71-B9A5-53FD455BBE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/>
              <a:t>BACKUP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A0F1D-43E2-0772-1CAC-77574D83A9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2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0B8BC-8D28-6E65-4951-EE7B41702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Configurations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23CE47-E197-A181-D9AD-EFBD768918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D7664D-C756-7D76-2285-EDBFE2515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56" y="1455173"/>
            <a:ext cx="5334744" cy="36485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624CA9-B748-4FCC-2D4F-6DD8ABB61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709" y="1995416"/>
            <a:ext cx="5249008" cy="24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66F5C-19A6-75E2-3A9B-1EC8361F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732" y="271068"/>
            <a:ext cx="10972801" cy="883673"/>
          </a:xfrm>
        </p:spPr>
        <p:txBody>
          <a:bodyPr/>
          <a:lstStyle/>
          <a:p>
            <a:r>
              <a:rPr lang="en-US"/>
              <a:t>Gluten working model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3EC3B4C-463D-043A-85E4-32E72559AF37}"/>
              </a:ext>
            </a:extLst>
          </p:cNvPr>
          <p:cNvGrpSpPr/>
          <p:nvPr/>
        </p:nvGrpSpPr>
        <p:grpSpPr>
          <a:xfrm>
            <a:off x="473732" y="1038833"/>
            <a:ext cx="10810629" cy="5208229"/>
            <a:chOff x="905458" y="1184305"/>
            <a:chExt cx="10810629" cy="5208229"/>
          </a:xfrm>
        </p:grpSpPr>
        <p:sp>
          <p:nvSpPr>
            <p:cNvPr id="6" name="Slide Number Placeholder 4">
              <a:extLst>
                <a:ext uri="{FF2B5EF4-FFF2-40B4-BE49-F238E27FC236}">
                  <a16:creationId xmlns:a16="http://schemas.microsoft.com/office/drawing/2014/main" id="{A539E1FC-C5A1-C3D4-0B50-172CF0CC861F}"/>
                </a:ext>
              </a:extLst>
            </p:cNvPr>
            <p:cNvSpPr txBox="1">
              <a:spLocks/>
            </p:cNvSpPr>
            <p:nvPr/>
          </p:nvSpPr>
          <p:spPr>
            <a:xfrm>
              <a:off x="11100560" y="6191360"/>
              <a:ext cx="324384" cy="18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 sz="11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1pPr>
              <a:lvl2pPr marR="0" lvl="1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 sz="11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R="0" lvl="2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 sz="11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R="0" lvl="3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 sz="11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R="0" lvl="4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 sz="11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R="0" lvl="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 sz="11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R="0" lvl="6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 sz="11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R="0" lvl="7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 sz="11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R="0" lvl="8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 sz="11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fld id="{00000000-1234-1234-1234-123412341234}" type="slidenum">
                <a:rPr kumimoji="0" lang="en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10121E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  <a:sym typeface="DM San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t>13</a:t>
              </a:fld>
              <a:endPara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10121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DM San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171BA2C-BEB4-466D-3C04-620CA531B51C}"/>
                </a:ext>
              </a:extLst>
            </p:cNvPr>
            <p:cNvSpPr/>
            <p:nvPr/>
          </p:nvSpPr>
          <p:spPr>
            <a:xfrm>
              <a:off x="6745833" y="1193817"/>
              <a:ext cx="4970254" cy="5198717"/>
            </a:xfrm>
            <a:prstGeom prst="rect">
              <a:avLst/>
            </a:prstGeom>
            <a:solidFill>
              <a:srgbClr val="00B0F0"/>
            </a:solidFill>
            <a:ln w="38100" cap="flat" cmpd="sng" algn="ctr">
              <a:solidFill>
                <a:srgbClr val="EDEEF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t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EDEEF1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Task Thread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ED16262-D653-9F36-F8CB-6FAD26875D7F}"/>
                </a:ext>
              </a:extLst>
            </p:cNvPr>
            <p:cNvSpPr/>
            <p:nvPr/>
          </p:nvSpPr>
          <p:spPr>
            <a:xfrm>
              <a:off x="8192205" y="3490491"/>
              <a:ext cx="3388126" cy="2764810"/>
            </a:xfrm>
            <a:prstGeom prst="roundRect">
              <a:avLst>
                <a:gd name="adj" fmla="val 2282"/>
              </a:avLst>
            </a:prstGeom>
            <a:noFill/>
            <a:ln w="381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buClrTx/>
                <a:buFontTx/>
                <a:buNone/>
                <a:defRPr/>
              </a:pPr>
              <a:endParaRPr lang="en-US" sz="1600" kern="120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8725C0-129E-DFC8-0C8C-B6CC585DA68B}"/>
                </a:ext>
              </a:extLst>
            </p:cNvPr>
            <p:cNvSpPr/>
            <p:nvPr/>
          </p:nvSpPr>
          <p:spPr>
            <a:xfrm>
              <a:off x="6935561" y="3484890"/>
              <a:ext cx="1133643" cy="2770411"/>
            </a:xfrm>
            <a:prstGeom prst="rect">
              <a:avLst/>
            </a:prstGeom>
            <a:solidFill>
              <a:srgbClr val="EDEEF1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0121E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JVM SQL Engine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9699228-6356-8165-9530-E5834CB1428E}"/>
                </a:ext>
              </a:extLst>
            </p:cNvPr>
            <p:cNvSpPr/>
            <p:nvPr/>
          </p:nvSpPr>
          <p:spPr>
            <a:xfrm>
              <a:off x="2794526" y="1184305"/>
              <a:ext cx="2792129" cy="1371938"/>
            </a:xfrm>
            <a:prstGeom prst="rect">
              <a:avLst/>
            </a:prstGeom>
            <a:solidFill>
              <a:srgbClr val="EDEEF1">
                <a:lumMod val="90000"/>
              </a:srgbClr>
            </a:solidFill>
            <a:ln w="25400" cap="flat" cmpd="sng" algn="ctr">
              <a:solidFill>
                <a:srgbClr val="10121E"/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Worker Node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8E0B3B6-F286-2CFC-2493-0458312E56F0}"/>
                </a:ext>
              </a:extLst>
            </p:cNvPr>
            <p:cNvSpPr/>
            <p:nvPr/>
          </p:nvSpPr>
          <p:spPr>
            <a:xfrm>
              <a:off x="8278664" y="3585435"/>
              <a:ext cx="3187667" cy="468000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>
                <a:buClrTx/>
                <a:buFontTx/>
                <a:buNone/>
                <a:defRPr/>
              </a:pPr>
              <a:r>
                <a:rPr lang="en-US" sz="1600" kern="1200">
                  <a:solidFill>
                    <a:prstClr val="white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Gluten Plugin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420EFC-F7A4-B0FD-0E42-230B72210015}"/>
                </a:ext>
              </a:extLst>
            </p:cNvPr>
            <p:cNvSpPr/>
            <p:nvPr/>
          </p:nvSpPr>
          <p:spPr>
            <a:xfrm>
              <a:off x="8278664" y="4180514"/>
              <a:ext cx="3187667" cy="195004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>
                <a:buClrTx/>
                <a:buFontTx/>
                <a:buNone/>
                <a:defRPr/>
              </a:pPr>
              <a:r>
                <a:rPr lang="en-US" sz="1600" kern="1200">
                  <a:solidFill>
                    <a:srgbClr val="00B050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Native Library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E8B38EB-C88A-E393-AD2A-91DBFF8F5CFB}"/>
                </a:ext>
              </a:extLst>
            </p:cNvPr>
            <p:cNvSpPr/>
            <p:nvPr/>
          </p:nvSpPr>
          <p:spPr>
            <a:xfrm>
              <a:off x="8599055" y="3899296"/>
              <a:ext cx="2501505" cy="244628"/>
            </a:xfrm>
            <a:prstGeom prst="roundRect">
              <a:avLst>
                <a:gd name="adj" fmla="val 32080"/>
              </a:avLst>
            </a:prstGeom>
            <a:solidFill>
              <a:srgbClr val="00B6E0">
                <a:lumMod val="40000"/>
                <a:lumOff val="6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71C5">
                      <a:lumMod val="75000"/>
                    </a:srgbClr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JNI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 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71C5">
                      <a:lumMod val="75000"/>
                    </a:srgbClr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Bindings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E6FF578-EA4A-B97E-A21D-5BF83F5E6D99}"/>
                </a:ext>
              </a:extLst>
            </p:cNvPr>
            <p:cNvSpPr/>
            <p:nvPr/>
          </p:nvSpPr>
          <p:spPr>
            <a:xfrm>
              <a:off x="8180863" y="1723215"/>
              <a:ext cx="1004816" cy="206622"/>
            </a:xfrm>
            <a:prstGeom prst="rect">
              <a:avLst/>
            </a:prstGeom>
            <a:solidFill>
              <a:srgbClr val="00B6E0">
                <a:lumMod val="20000"/>
                <a:lumOff val="80000"/>
              </a:srgbClr>
            </a:solidFill>
            <a:ln w="25400" cap="flat" cmpd="sng" algn="ctr">
              <a:solidFill>
                <a:srgbClr val="8FDDEF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Operator 1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CA17C5A-6473-A3B9-4FA3-3BB1F8777D19}"/>
                </a:ext>
              </a:extLst>
            </p:cNvPr>
            <p:cNvSpPr/>
            <p:nvPr/>
          </p:nvSpPr>
          <p:spPr>
            <a:xfrm>
              <a:off x="9276252" y="1723212"/>
              <a:ext cx="1004818" cy="206622"/>
            </a:xfrm>
            <a:prstGeom prst="rect">
              <a:avLst/>
            </a:prstGeom>
            <a:solidFill>
              <a:srgbClr val="00B6E0">
                <a:lumMod val="20000"/>
                <a:lumOff val="80000"/>
              </a:srgbClr>
            </a:solidFill>
            <a:ln w="25400" cap="flat" cmpd="sng" algn="ctr">
              <a:solidFill>
                <a:srgbClr val="8FDDEF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Operator 2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CCB35EA-5DF2-7CB4-8EB2-B16944A3FD46}"/>
                </a:ext>
              </a:extLst>
            </p:cNvPr>
            <p:cNvSpPr/>
            <p:nvPr/>
          </p:nvSpPr>
          <p:spPr>
            <a:xfrm>
              <a:off x="8733125" y="2058348"/>
              <a:ext cx="1004818" cy="206622"/>
            </a:xfrm>
            <a:prstGeom prst="rect">
              <a:avLst/>
            </a:prstGeom>
            <a:solidFill>
              <a:srgbClr val="00B6E0">
                <a:lumMod val="20000"/>
                <a:lumOff val="80000"/>
              </a:srgbClr>
            </a:solidFill>
            <a:ln w="25400" cap="flat" cmpd="sng" algn="ctr">
              <a:solidFill>
                <a:srgbClr val="8FDDEF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Operator 3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F4A131E-D7DD-23D7-7FBD-60C2925BB281}"/>
                </a:ext>
              </a:extLst>
            </p:cNvPr>
            <p:cNvCxnSpPr>
              <a:cxnSpLocks/>
              <a:stCxn id="14" idx="2"/>
              <a:endCxn id="16" idx="0"/>
            </p:cNvCxnSpPr>
            <p:nvPr/>
          </p:nvCxnSpPr>
          <p:spPr>
            <a:xfrm>
              <a:off x="8683272" y="1929835"/>
              <a:ext cx="552262" cy="128513"/>
            </a:xfrm>
            <a:prstGeom prst="straightConnector1">
              <a:avLst/>
            </a:prstGeom>
            <a:noFill/>
            <a:ln w="28575" cap="flat" cmpd="sng" algn="ctr">
              <a:solidFill>
                <a:srgbClr val="00B6E0">
                  <a:lumMod val="20000"/>
                  <a:lumOff val="80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8ABA6D9-4D80-5597-C4C0-B5C62E817EBE}"/>
                </a:ext>
              </a:extLst>
            </p:cNvPr>
            <p:cNvCxnSpPr>
              <a:cxnSpLocks/>
              <a:stCxn id="15" idx="2"/>
              <a:endCxn id="16" idx="0"/>
            </p:cNvCxnSpPr>
            <p:nvPr/>
          </p:nvCxnSpPr>
          <p:spPr>
            <a:xfrm flipH="1">
              <a:off x="9235535" y="1929835"/>
              <a:ext cx="543126" cy="128513"/>
            </a:xfrm>
            <a:prstGeom prst="straightConnector1">
              <a:avLst/>
            </a:prstGeom>
            <a:noFill/>
            <a:ln w="28575" cap="flat" cmpd="sng" algn="ctr">
              <a:solidFill>
                <a:srgbClr val="00B6E0">
                  <a:lumMod val="20000"/>
                  <a:lumOff val="80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FB33F595-0937-31A0-688D-716FFA062C87}"/>
                </a:ext>
              </a:extLst>
            </p:cNvPr>
            <p:cNvSpPr/>
            <p:nvPr/>
          </p:nvSpPr>
          <p:spPr>
            <a:xfrm>
              <a:off x="8989567" y="2309918"/>
              <a:ext cx="482786" cy="241595"/>
            </a:xfrm>
            <a:prstGeom prst="downArrow">
              <a:avLst/>
            </a:prstGeom>
            <a:solidFill>
              <a:srgbClr val="EDEEF1"/>
            </a:solidFill>
            <a:ln w="9525" cap="flat" cmpd="sng" algn="ctr">
              <a:solidFill>
                <a:srgbClr val="85DDB5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endParaRPr>
            </a:p>
          </p:txBody>
        </p:sp>
        <p:sp>
          <p:nvSpPr>
            <p:cNvPr id="20" name="Flowchart: Decision 19">
              <a:extLst>
                <a:ext uri="{FF2B5EF4-FFF2-40B4-BE49-F238E27FC236}">
                  <a16:creationId xmlns:a16="http://schemas.microsoft.com/office/drawing/2014/main" id="{FA759BB2-6780-5C17-E716-5704F623499E}"/>
                </a:ext>
              </a:extLst>
            </p:cNvPr>
            <p:cNvSpPr/>
            <p:nvPr/>
          </p:nvSpPr>
          <p:spPr>
            <a:xfrm>
              <a:off x="8532526" y="2595722"/>
              <a:ext cx="1394541" cy="541758"/>
            </a:xfrm>
            <a:prstGeom prst="flowChartDecision">
              <a:avLst/>
            </a:prstGeom>
            <a:solidFill>
              <a:srgbClr val="00B6E0">
                <a:lumMod val="20000"/>
                <a:lumOff val="80000"/>
              </a:srgbClr>
            </a:solidFill>
            <a:ln w="25400" cap="flat" cmpd="sng" algn="ctr">
              <a:solidFill>
                <a:srgbClr val="8FDDEF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Op. is native?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FE11C1-BB48-DD32-3BB5-1300A0BBA34D}"/>
                </a:ext>
              </a:extLst>
            </p:cNvPr>
            <p:cNvSpPr/>
            <p:nvPr/>
          </p:nvSpPr>
          <p:spPr>
            <a:xfrm>
              <a:off x="7090819" y="4081847"/>
              <a:ext cx="810826" cy="526113"/>
            </a:xfrm>
            <a:prstGeom prst="rect">
              <a:avLst/>
            </a:prstGeom>
            <a:solidFill>
              <a:srgbClr val="EDEEF1">
                <a:lumMod val="5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EDEEF1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Operators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AB97981-C769-07BA-0E03-F0EC08392656}"/>
                </a:ext>
              </a:extLst>
            </p:cNvPr>
            <p:cNvSpPr/>
            <p:nvPr/>
          </p:nvSpPr>
          <p:spPr>
            <a:xfrm>
              <a:off x="7092612" y="4720893"/>
              <a:ext cx="810826" cy="526113"/>
            </a:xfrm>
            <a:prstGeom prst="rect">
              <a:avLst/>
            </a:prstGeom>
            <a:solidFill>
              <a:srgbClr val="EDEEF1">
                <a:lumMod val="5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EDEEF1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Expression</a:t>
              </a: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EDEEF1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JIT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5944B14-ED28-F2FA-414C-8F6F7088CD56}"/>
                </a:ext>
              </a:extLst>
            </p:cNvPr>
            <p:cNvSpPr/>
            <p:nvPr/>
          </p:nvSpPr>
          <p:spPr>
            <a:xfrm>
              <a:off x="7093342" y="5367502"/>
              <a:ext cx="810826" cy="526113"/>
            </a:xfrm>
            <a:prstGeom prst="rect">
              <a:avLst/>
            </a:prstGeom>
            <a:solidFill>
              <a:srgbClr val="EDEEF1">
                <a:lumMod val="5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EDEEF1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Whole Stage Code Gen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6DCE9C4-BE5D-DC3A-FECD-17C3E553F8F3}"/>
                </a:ext>
              </a:extLst>
            </p:cNvPr>
            <p:cNvSpPr txBox="1"/>
            <p:nvPr/>
          </p:nvSpPr>
          <p:spPr>
            <a:xfrm>
              <a:off x="7051656" y="2627247"/>
              <a:ext cx="673261" cy="215443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 defTabSz="457200">
                <a:buClrTx/>
                <a:buFontTx/>
                <a:buNone/>
              </a:pPr>
              <a:r>
                <a:rPr lang="en-US" kern="1200">
                  <a:solidFill>
                    <a:srgbClr val="EDEEF1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Fallback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D95F322-9FF0-A058-9DE1-C893B2E6D985}"/>
                </a:ext>
              </a:extLst>
            </p:cNvPr>
            <p:cNvSpPr txBox="1"/>
            <p:nvPr/>
          </p:nvSpPr>
          <p:spPr>
            <a:xfrm>
              <a:off x="8290637" y="2627247"/>
              <a:ext cx="378200" cy="215443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defTabSz="457200">
                <a:buClrTx/>
                <a:buFontTx/>
                <a:buNone/>
              </a:pPr>
              <a:r>
                <a:rPr lang="en-US" kern="1200">
                  <a:solidFill>
                    <a:srgbClr val="EDEEF1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No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E110B26-3F26-FEC5-2EA6-281DBF7138AB}"/>
                </a:ext>
              </a:extLst>
            </p:cNvPr>
            <p:cNvSpPr txBox="1"/>
            <p:nvPr/>
          </p:nvSpPr>
          <p:spPr>
            <a:xfrm>
              <a:off x="9910842" y="2651157"/>
              <a:ext cx="482785" cy="215444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defTabSz="457200">
                <a:buClrTx/>
                <a:buFontTx/>
                <a:buNone/>
              </a:pPr>
              <a:r>
                <a:rPr lang="en-US" kern="1200">
                  <a:solidFill>
                    <a:srgbClr val="EDEEF1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Yes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5C9830C-3CF4-1846-13B6-8F210FF8B384}"/>
                </a:ext>
              </a:extLst>
            </p:cNvPr>
            <p:cNvSpPr/>
            <p:nvPr/>
          </p:nvSpPr>
          <p:spPr>
            <a:xfrm>
              <a:off x="10023700" y="4627229"/>
              <a:ext cx="1355803" cy="583500"/>
            </a:xfrm>
            <a:prstGeom prst="roundRect">
              <a:avLst/>
            </a:prstGeom>
            <a:solidFill>
              <a:srgbClr val="85DDB5"/>
            </a:solidFill>
            <a:ln w="25400" cap="flat" cmpd="sng" algn="ctr">
              <a:solidFill>
                <a:srgbClr val="00B6E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10121E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Velox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E44E6D2-CCB5-A9FC-518E-34098A38C43C}"/>
                </a:ext>
              </a:extLst>
            </p:cNvPr>
            <p:cNvSpPr/>
            <p:nvPr/>
          </p:nvSpPr>
          <p:spPr>
            <a:xfrm>
              <a:off x="10039478" y="5448598"/>
              <a:ext cx="1355803" cy="583500"/>
            </a:xfrm>
            <a:prstGeom prst="roundRect">
              <a:avLst/>
            </a:prstGeom>
            <a:solidFill>
              <a:srgbClr val="85DDB5"/>
            </a:solidFill>
            <a:ln w="25400" cap="flat" cmpd="sng" algn="ctr">
              <a:solidFill>
                <a:srgbClr val="00B6E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10121E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Apache Arrow Computer Engine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E26FE339-FC45-6B39-877A-0D0185652C2F}"/>
                </a:ext>
              </a:extLst>
            </p:cNvPr>
            <p:cNvSpPr/>
            <p:nvPr/>
          </p:nvSpPr>
          <p:spPr>
            <a:xfrm>
              <a:off x="8435777" y="4661904"/>
              <a:ext cx="1302161" cy="583500"/>
            </a:xfrm>
            <a:prstGeom prst="roundRect">
              <a:avLst/>
            </a:prstGeom>
            <a:solidFill>
              <a:srgbClr val="F3A89B"/>
            </a:solidFill>
            <a:ln w="25400" cap="flat" cmpd="sng" algn="ctr">
              <a:solidFill>
                <a:srgbClr val="F3A89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err="1">
                  <a:ln>
                    <a:noFill/>
                  </a:ln>
                  <a:solidFill>
                    <a:srgbClr val="10121E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Clickhouse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10121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8AE98C3-8E25-F33B-874C-D61EDB3F5408}"/>
                </a:ext>
              </a:extLst>
            </p:cNvPr>
            <p:cNvSpPr/>
            <p:nvPr/>
          </p:nvSpPr>
          <p:spPr>
            <a:xfrm>
              <a:off x="8456069" y="5436325"/>
              <a:ext cx="1302161" cy="583500"/>
            </a:xfrm>
            <a:prstGeom prst="roundRect">
              <a:avLst/>
            </a:prstGeom>
            <a:solidFill>
              <a:srgbClr val="F3A89B"/>
            </a:solidFill>
            <a:ln w="25400" cap="flat" cmpd="sng" algn="ctr">
              <a:solidFill>
                <a:srgbClr val="F3A89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10121E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3</a:t>
              </a:r>
              <a:r>
                <a:rPr kumimoji="0" lang="en-US" sz="1600" b="0" i="0" u="none" strike="noStrike" kern="0" cap="none" spc="0" normalizeH="0" baseline="30000" noProof="0">
                  <a:ln>
                    <a:noFill/>
                  </a:ln>
                  <a:solidFill>
                    <a:srgbClr val="10121E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rd</a:t>
              </a: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10121E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 Party Engine</a:t>
              </a:r>
            </a:p>
          </p:txBody>
        </p: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CA515AE5-DE2A-9260-8729-1195EE907D7B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>
              <a:off x="9927067" y="2866601"/>
              <a:ext cx="513073" cy="621312"/>
            </a:xfrm>
            <a:prstGeom prst="bentConnector2">
              <a:avLst/>
            </a:prstGeom>
            <a:noFill/>
            <a:ln w="28575" cap="flat" cmpd="sng" algn="ctr">
              <a:solidFill>
                <a:srgbClr val="00B6E0">
                  <a:lumMod val="20000"/>
                  <a:lumOff val="80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C7454EE3-3B1B-239F-EE1F-8ED6169C0321}"/>
                </a:ext>
              </a:extLst>
            </p:cNvPr>
            <p:cNvCxnSpPr>
              <a:cxnSpLocks/>
              <a:stCxn id="20" idx="1"/>
              <a:endCxn id="9" idx="0"/>
            </p:cNvCxnSpPr>
            <p:nvPr/>
          </p:nvCxnSpPr>
          <p:spPr>
            <a:xfrm rot="10800000" flipV="1">
              <a:off x="7502384" y="2866600"/>
              <a:ext cx="1030143" cy="618289"/>
            </a:xfrm>
            <a:prstGeom prst="bentConnector2">
              <a:avLst/>
            </a:prstGeom>
            <a:noFill/>
            <a:ln w="28575" cap="flat" cmpd="sng" algn="ctr">
              <a:solidFill>
                <a:srgbClr val="00B6E0">
                  <a:lumMod val="20000"/>
                  <a:lumOff val="80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55F2E44-2000-8FB1-D70D-5FB33CB3BA76}"/>
                </a:ext>
              </a:extLst>
            </p:cNvPr>
            <p:cNvSpPr/>
            <p:nvPr/>
          </p:nvSpPr>
          <p:spPr>
            <a:xfrm>
              <a:off x="905458" y="2410338"/>
              <a:ext cx="1322890" cy="714519"/>
            </a:xfrm>
            <a:prstGeom prst="rect">
              <a:avLst/>
            </a:prstGeom>
            <a:solidFill>
              <a:srgbClr val="EDEEF1">
                <a:lumMod val="90000"/>
              </a:srgbClr>
            </a:solidFill>
            <a:ln w="25400" cap="flat" cmpd="sng" algn="ctr">
              <a:solidFill>
                <a:srgbClr val="10121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Driver Node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FEB434B-7EDB-867B-D445-C0AB64A900D1}"/>
                </a:ext>
              </a:extLst>
            </p:cNvPr>
            <p:cNvCxnSpPr>
              <a:cxnSpLocks/>
              <a:stCxn id="33" idx="3"/>
              <a:endCxn id="10" idx="1"/>
            </p:cNvCxnSpPr>
            <p:nvPr/>
          </p:nvCxnSpPr>
          <p:spPr>
            <a:xfrm flipV="1">
              <a:off x="2228348" y="1870274"/>
              <a:ext cx="566177" cy="897325"/>
            </a:xfrm>
            <a:prstGeom prst="straightConnector1">
              <a:avLst/>
            </a:prstGeom>
            <a:noFill/>
            <a:ln w="57150" cap="flat" cmpd="sng" algn="ctr">
              <a:solidFill>
                <a:srgbClr val="10121E"/>
              </a:solidFill>
              <a:prstDash val="solid"/>
              <a:tailEnd type="triangle"/>
            </a:ln>
            <a:effectLst/>
          </p:spPr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17CDB45-05FF-1FEB-468A-BC56EE95325B}"/>
                </a:ext>
              </a:extLst>
            </p:cNvPr>
            <p:cNvCxnSpPr>
              <a:cxnSpLocks/>
              <a:stCxn id="33" idx="3"/>
              <a:endCxn id="36" idx="1"/>
            </p:cNvCxnSpPr>
            <p:nvPr/>
          </p:nvCxnSpPr>
          <p:spPr>
            <a:xfrm>
              <a:off x="2228348" y="2767599"/>
              <a:ext cx="566177" cy="1154393"/>
            </a:xfrm>
            <a:prstGeom prst="straightConnector1">
              <a:avLst/>
            </a:prstGeom>
            <a:noFill/>
            <a:ln w="57150" cap="flat" cmpd="sng" algn="ctr">
              <a:solidFill>
                <a:srgbClr val="10121E"/>
              </a:solidFill>
              <a:prstDash val="solid"/>
              <a:tailEnd type="triangle"/>
            </a:ln>
            <a:effectLst/>
          </p:spPr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E98B8FF-6EB3-30FA-06C1-C39920CFB929}"/>
                </a:ext>
              </a:extLst>
            </p:cNvPr>
            <p:cNvSpPr/>
            <p:nvPr/>
          </p:nvSpPr>
          <p:spPr>
            <a:xfrm>
              <a:off x="2794526" y="3236022"/>
              <a:ext cx="2792129" cy="1371938"/>
            </a:xfrm>
            <a:prstGeom prst="rect">
              <a:avLst/>
            </a:prstGeom>
            <a:solidFill>
              <a:srgbClr val="EDEEF1">
                <a:lumMod val="90000"/>
              </a:srgbClr>
            </a:solidFill>
            <a:ln w="25400" cap="flat" cmpd="sng" algn="ctr">
              <a:solidFill>
                <a:srgbClr val="10121E"/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Worker Node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8402E6D-ED24-4628-0436-EE2D97AC3257}"/>
                </a:ext>
              </a:extLst>
            </p:cNvPr>
            <p:cNvGrpSpPr/>
            <p:nvPr/>
          </p:nvGrpSpPr>
          <p:grpSpPr>
            <a:xfrm>
              <a:off x="2998257" y="1480163"/>
              <a:ext cx="2391287" cy="990020"/>
              <a:chOff x="6655" y="1371276"/>
              <a:chExt cx="3298090" cy="1365447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E0BFCA4-1E15-C1E5-FB2B-100EDE9ED71F}"/>
                  </a:ext>
                </a:extLst>
              </p:cNvPr>
              <p:cNvGrpSpPr/>
              <p:nvPr/>
            </p:nvGrpSpPr>
            <p:grpSpPr>
              <a:xfrm>
                <a:off x="6655" y="1371276"/>
                <a:ext cx="3170388" cy="1289419"/>
                <a:chOff x="-381839" y="1496596"/>
                <a:chExt cx="3170388" cy="1289419"/>
              </a:xfrm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CB1E95B5-66F0-36BD-C785-A2E9D2C5A86A}"/>
                    </a:ext>
                  </a:extLst>
                </p:cNvPr>
                <p:cNvSpPr/>
                <p:nvPr/>
              </p:nvSpPr>
              <p:spPr>
                <a:xfrm>
                  <a:off x="-381839" y="1496596"/>
                  <a:ext cx="3170388" cy="1289419"/>
                </a:xfrm>
                <a:prstGeom prst="rect">
                  <a:avLst/>
                </a:prstGeom>
                <a:solidFill>
                  <a:srgbClr val="00B6E0">
                    <a:lumMod val="20000"/>
                    <a:lumOff val="80000"/>
                  </a:srgbClr>
                </a:solidFill>
                <a:ln w="25400" cap="flat" cmpd="sng" algn="ctr">
                  <a:solidFill>
                    <a:srgbClr val="10121E"/>
                  </a:solidFill>
                  <a:prstDash val="solid"/>
                </a:ln>
                <a:effectLst/>
              </p:spPr>
              <p:txBody>
                <a:bodyPr rtlCol="0" anchor="t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0121E"/>
                      </a:solidFill>
                      <a:effectLst/>
                      <a:uLnTx/>
                      <a:uFillTx/>
                      <a:latin typeface="Intel Clear" panose="020B0604020203020204" pitchFamily="34" charset="0"/>
                      <a:ea typeface="Intel Clear" panose="020B0604020203020204" pitchFamily="34" charset="0"/>
                      <a:cs typeface="Intel Clear" panose="020B0604020203020204" pitchFamily="34" charset="0"/>
                    </a:rPr>
                    <a:t>Executor</a:t>
                  </a: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DD4F363A-96D4-8B34-5E63-FEC5ABFFE1E5}"/>
                    </a:ext>
                  </a:extLst>
                </p:cNvPr>
                <p:cNvSpPr/>
                <p:nvPr/>
              </p:nvSpPr>
              <p:spPr>
                <a:xfrm>
                  <a:off x="1331058" y="1630362"/>
                  <a:ext cx="1230657" cy="484123"/>
                </a:xfrm>
                <a:prstGeom prst="rect">
                  <a:avLst/>
                </a:prstGeom>
                <a:solidFill>
                  <a:srgbClr val="00B6E0"/>
                </a:solidFill>
                <a:ln w="38100" cap="flat" cmpd="sng" algn="ctr">
                  <a:solidFill>
                    <a:srgbClr val="EDEEF1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ntel Clear" panose="020B0604020203020204" pitchFamily="34" charset="0"/>
                      <a:ea typeface="Intel Clear" panose="020B0604020203020204" pitchFamily="34" charset="0"/>
                      <a:cs typeface="Intel Clear" panose="020B0604020203020204" pitchFamily="34" charset="0"/>
                    </a:rPr>
                    <a:t>Task</a:t>
                  </a: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84DDDA1F-915D-79F7-B566-781063DD1189}"/>
                    </a:ext>
                  </a:extLst>
                </p:cNvPr>
                <p:cNvSpPr/>
                <p:nvPr/>
              </p:nvSpPr>
              <p:spPr>
                <a:xfrm>
                  <a:off x="1331057" y="2208188"/>
                  <a:ext cx="1230657" cy="484123"/>
                </a:xfrm>
                <a:prstGeom prst="rect">
                  <a:avLst/>
                </a:prstGeom>
                <a:solidFill>
                  <a:srgbClr val="00B6E0"/>
                </a:solidFill>
                <a:ln w="38100" cap="flat" cmpd="sng" algn="ctr">
                  <a:solidFill>
                    <a:srgbClr val="EDEEF1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ntel Clear" panose="020B0604020203020204" pitchFamily="34" charset="0"/>
                      <a:ea typeface="Intel Clear" panose="020B0604020203020204" pitchFamily="34" charset="0"/>
                      <a:cs typeface="Intel Clear" panose="020B0604020203020204" pitchFamily="34" charset="0"/>
                    </a:rPr>
                    <a:t>Task</a:t>
                  </a: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5616B7EC-7C4D-017C-930C-A9CD198E3D77}"/>
                    </a:ext>
                  </a:extLst>
                </p:cNvPr>
                <p:cNvSpPr/>
                <p:nvPr/>
              </p:nvSpPr>
              <p:spPr>
                <a:xfrm>
                  <a:off x="-140719" y="2213406"/>
                  <a:ext cx="1230657" cy="484123"/>
                </a:xfrm>
                <a:prstGeom prst="rect">
                  <a:avLst/>
                </a:prstGeom>
                <a:solidFill>
                  <a:srgbClr val="10121E"/>
                </a:solidFill>
                <a:ln w="38100" cap="flat" cmpd="sng" algn="ctr">
                  <a:solidFill>
                    <a:srgbClr val="EDEEF1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ntel Clear" panose="020B0604020203020204" pitchFamily="34" charset="0"/>
                      <a:ea typeface="Intel Clear" panose="020B0604020203020204" pitchFamily="34" charset="0"/>
                      <a:cs typeface="Intel Clear" panose="020B0604020203020204" pitchFamily="34" charset="0"/>
                    </a:rPr>
                    <a:t>Block manager</a:t>
                  </a:r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AF4B93E8-1463-D80A-0157-E22D8C8CC057}"/>
                  </a:ext>
                </a:extLst>
              </p:cNvPr>
              <p:cNvGrpSpPr/>
              <p:nvPr/>
            </p:nvGrpSpPr>
            <p:grpSpPr>
              <a:xfrm>
                <a:off x="134357" y="1447304"/>
                <a:ext cx="3170388" cy="1289419"/>
                <a:chOff x="-381839" y="1496596"/>
                <a:chExt cx="3170388" cy="1289419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8C19C878-61CC-5738-FF6F-CF58D14F389B}"/>
                    </a:ext>
                  </a:extLst>
                </p:cNvPr>
                <p:cNvSpPr/>
                <p:nvPr/>
              </p:nvSpPr>
              <p:spPr>
                <a:xfrm>
                  <a:off x="-381839" y="1496596"/>
                  <a:ext cx="3170388" cy="1289419"/>
                </a:xfrm>
                <a:prstGeom prst="rect">
                  <a:avLst/>
                </a:prstGeom>
                <a:solidFill>
                  <a:srgbClr val="00B6E0">
                    <a:lumMod val="20000"/>
                    <a:lumOff val="80000"/>
                  </a:srgbClr>
                </a:solidFill>
                <a:ln w="25400" cap="flat" cmpd="sng" algn="ctr">
                  <a:solidFill>
                    <a:srgbClr val="10121E"/>
                  </a:solidFill>
                  <a:prstDash val="solid"/>
                </a:ln>
                <a:effectLst/>
              </p:spPr>
              <p:txBody>
                <a:bodyPr rtlCol="0" anchor="t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0121E"/>
                      </a:solidFill>
                      <a:effectLst/>
                      <a:uLnTx/>
                      <a:uFillTx/>
                      <a:latin typeface="Intel Clear" panose="020B0604020203020204" pitchFamily="34" charset="0"/>
                      <a:ea typeface="Intel Clear" panose="020B0604020203020204" pitchFamily="34" charset="0"/>
                      <a:cs typeface="Intel Clear" panose="020B0604020203020204" pitchFamily="34" charset="0"/>
                    </a:rPr>
                    <a:t>Executor</a:t>
                  </a: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1C2FEC51-6A12-E07E-EC2D-EFCF07FEC7A9}"/>
                    </a:ext>
                  </a:extLst>
                </p:cNvPr>
                <p:cNvSpPr/>
                <p:nvPr/>
              </p:nvSpPr>
              <p:spPr>
                <a:xfrm>
                  <a:off x="1331058" y="1630362"/>
                  <a:ext cx="1230657" cy="484123"/>
                </a:xfrm>
                <a:prstGeom prst="rect">
                  <a:avLst/>
                </a:prstGeom>
                <a:solidFill>
                  <a:srgbClr val="00B0F0"/>
                </a:solidFill>
                <a:ln w="38100" cap="flat" cmpd="sng" algn="ctr">
                  <a:solidFill>
                    <a:srgbClr val="EDEEF1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ntel Clear" panose="020B0604020203020204" pitchFamily="34" charset="0"/>
                      <a:ea typeface="Intel Clear" panose="020B0604020203020204" pitchFamily="34" charset="0"/>
                      <a:cs typeface="Intel Clear" panose="020B0604020203020204" pitchFamily="34" charset="0"/>
                    </a:rPr>
                    <a:t>Task</a:t>
                  </a: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782572B2-7EC5-92D7-429B-BF9CEEC59529}"/>
                    </a:ext>
                  </a:extLst>
                </p:cNvPr>
                <p:cNvSpPr/>
                <p:nvPr/>
              </p:nvSpPr>
              <p:spPr>
                <a:xfrm>
                  <a:off x="1331057" y="2208188"/>
                  <a:ext cx="1230657" cy="484123"/>
                </a:xfrm>
                <a:prstGeom prst="rect">
                  <a:avLst/>
                </a:prstGeom>
                <a:solidFill>
                  <a:srgbClr val="00B0F0"/>
                </a:solidFill>
                <a:ln w="38100" cap="flat" cmpd="sng" algn="ctr">
                  <a:solidFill>
                    <a:srgbClr val="EDEEF1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ntel Clear" panose="020B0604020203020204" pitchFamily="34" charset="0"/>
                      <a:ea typeface="Intel Clear" panose="020B0604020203020204" pitchFamily="34" charset="0"/>
                      <a:cs typeface="Intel Clear" panose="020B0604020203020204" pitchFamily="34" charset="0"/>
                    </a:rPr>
                    <a:t>Task</a:t>
                  </a: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00DB5C87-AAF5-1716-7C03-F04037EB541C}"/>
                    </a:ext>
                  </a:extLst>
                </p:cNvPr>
                <p:cNvSpPr/>
                <p:nvPr/>
              </p:nvSpPr>
              <p:spPr>
                <a:xfrm>
                  <a:off x="-140719" y="2213406"/>
                  <a:ext cx="1230657" cy="484123"/>
                </a:xfrm>
                <a:prstGeom prst="rect">
                  <a:avLst/>
                </a:prstGeom>
                <a:solidFill>
                  <a:srgbClr val="10121E"/>
                </a:solidFill>
                <a:ln w="38100" cap="flat" cmpd="sng" algn="ctr">
                  <a:solidFill>
                    <a:srgbClr val="EDEEF1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ntel Clear" panose="020B0604020203020204" pitchFamily="34" charset="0"/>
                      <a:ea typeface="Intel Clear" panose="020B0604020203020204" pitchFamily="34" charset="0"/>
                      <a:cs typeface="Intel Clear" panose="020B0604020203020204" pitchFamily="34" charset="0"/>
                    </a:rPr>
                    <a:t>Block manager</a:t>
                  </a:r>
                </a:p>
              </p:txBody>
            </p:sp>
          </p:grp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6EF5225-0912-0A9D-633B-F1A69DDE2AA3}"/>
                </a:ext>
              </a:extLst>
            </p:cNvPr>
            <p:cNvGrpSpPr/>
            <p:nvPr/>
          </p:nvGrpSpPr>
          <p:grpSpPr>
            <a:xfrm>
              <a:off x="2994947" y="3525976"/>
              <a:ext cx="2391287" cy="990020"/>
              <a:chOff x="6655" y="1371276"/>
              <a:chExt cx="3298090" cy="1365447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AD974605-1051-7833-4508-AA4301AE78F9}"/>
                  </a:ext>
                </a:extLst>
              </p:cNvPr>
              <p:cNvGrpSpPr/>
              <p:nvPr/>
            </p:nvGrpSpPr>
            <p:grpSpPr>
              <a:xfrm>
                <a:off x="6655" y="1371276"/>
                <a:ext cx="3170388" cy="1289419"/>
                <a:chOff x="-381839" y="1496596"/>
                <a:chExt cx="3170388" cy="1289419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0793C920-873C-9F52-CEB0-215FF6C010C7}"/>
                    </a:ext>
                  </a:extLst>
                </p:cNvPr>
                <p:cNvSpPr/>
                <p:nvPr/>
              </p:nvSpPr>
              <p:spPr>
                <a:xfrm>
                  <a:off x="-381839" y="1496596"/>
                  <a:ext cx="3170388" cy="1289419"/>
                </a:xfrm>
                <a:prstGeom prst="rect">
                  <a:avLst/>
                </a:prstGeom>
                <a:solidFill>
                  <a:srgbClr val="00B6E0">
                    <a:lumMod val="20000"/>
                    <a:lumOff val="80000"/>
                  </a:srgbClr>
                </a:solidFill>
                <a:ln w="25400" cap="flat" cmpd="sng" algn="ctr">
                  <a:solidFill>
                    <a:srgbClr val="10121E"/>
                  </a:solidFill>
                  <a:prstDash val="solid"/>
                </a:ln>
                <a:effectLst/>
              </p:spPr>
              <p:txBody>
                <a:bodyPr rtlCol="0" anchor="t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0121E"/>
                      </a:solidFill>
                      <a:effectLst/>
                      <a:uLnTx/>
                      <a:uFillTx/>
                      <a:latin typeface="Intel Clear" panose="020B0604020203020204" pitchFamily="34" charset="0"/>
                      <a:ea typeface="Intel Clear" panose="020B0604020203020204" pitchFamily="34" charset="0"/>
                      <a:cs typeface="Intel Clear" panose="020B0604020203020204" pitchFamily="34" charset="0"/>
                    </a:rPr>
                    <a:t>Executor</a:t>
                  </a: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461F4C60-2334-33E4-D42B-4F343B1617E6}"/>
                    </a:ext>
                  </a:extLst>
                </p:cNvPr>
                <p:cNvSpPr/>
                <p:nvPr/>
              </p:nvSpPr>
              <p:spPr>
                <a:xfrm>
                  <a:off x="1331058" y="1630362"/>
                  <a:ext cx="1230657" cy="484123"/>
                </a:xfrm>
                <a:prstGeom prst="rect">
                  <a:avLst/>
                </a:prstGeom>
                <a:solidFill>
                  <a:srgbClr val="00B6E0"/>
                </a:solidFill>
                <a:ln w="38100" cap="flat" cmpd="sng" algn="ctr">
                  <a:solidFill>
                    <a:srgbClr val="EDEEF1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ntel Clear" panose="020B0604020203020204" pitchFamily="34" charset="0"/>
                      <a:ea typeface="Intel Clear" panose="020B0604020203020204" pitchFamily="34" charset="0"/>
                      <a:cs typeface="Intel Clear" panose="020B0604020203020204" pitchFamily="34" charset="0"/>
                    </a:rPr>
                    <a:t>Task</a:t>
                  </a: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5E5FE1C-AEC0-0287-381E-064FB405BC81}"/>
                    </a:ext>
                  </a:extLst>
                </p:cNvPr>
                <p:cNvSpPr/>
                <p:nvPr/>
              </p:nvSpPr>
              <p:spPr>
                <a:xfrm>
                  <a:off x="1331057" y="2208188"/>
                  <a:ext cx="1230657" cy="484123"/>
                </a:xfrm>
                <a:prstGeom prst="rect">
                  <a:avLst/>
                </a:prstGeom>
                <a:solidFill>
                  <a:srgbClr val="00B6E0"/>
                </a:solidFill>
                <a:ln w="38100" cap="flat" cmpd="sng" algn="ctr">
                  <a:solidFill>
                    <a:srgbClr val="EDEEF1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ntel Clear" panose="020B0604020203020204" pitchFamily="34" charset="0"/>
                      <a:ea typeface="Intel Clear" panose="020B0604020203020204" pitchFamily="34" charset="0"/>
                      <a:cs typeface="Intel Clear" panose="020B0604020203020204" pitchFamily="34" charset="0"/>
                    </a:rPr>
                    <a:t>Task</a:t>
                  </a: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2AC2BC98-C286-63DF-4DCC-F830394E31FA}"/>
                    </a:ext>
                  </a:extLst>
                </p:cNvPr>
                <p:cNvSpPr/>
                <p:nvPr/>
              </p:nvSpPr>
              <p:spPr>
                <a:xfrm>
                  <a:off x="-140719" y="2213406"/>
                  <a:ext cx="1230657" cy="484123"/>
                </a:xfrm>
                <a:prstGeom prst="rect">
                  <a:avLst/>
                </a:prstGeom>
                <a:solidFill>
                  <a:srgbClr val="10121E"/>
                </a:solidFill>
                <a:ln w="38100" cap="flat" cmpd="sng" algn="ctr">
                  <a:solidFill>
                    <a:srgbClr val="EDEEF1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ntel Clear" panose="020B0604020203020204" pitchFamily="34" charset="0"/>
                      <a:ea typeface="Intel Clear" panose="020B0604020203020204" pitchFamily="34" charset="0"/>
                      <a:cs typeface="Intel Clear" panose="020B0604020203020204" pitchFamily="34" charset="0"/>
                    </a:rPr>
                    <a:t>Block manager</a:t>
                  </a: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996A685D-7D0B-AC4B-449C-907EF546A2C5}"/>
                  </a:ext>
                </a:extLst>
              </p:cNvPr>
              <p:cNvGrpSpPr/>
              <p:nvPr/>
            </p:nvGrpSpPr>
            <p:grpSpPr>
              <a:xfrm>
                <a:off x="134357" y="1447304"/>
                <a:ext cx="3170388" cy="1289419"/>
                <a:chOff x="-381839" y="1496596"/>
                <a:chExt cx="3170388" cy="1289419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939D5F1F-6F2D-CAEA-535A-5CC4F7A96A36}"/>
                    </a:ext>
                  </a:extLst>
                </p:cNvPr>
                <p:cNvSpPr/>
                <p:nvPr/>
              </p:nvSpPr>
              <p:spPr>
                <a:xfrm>
                  <a:off x="-381839" y="1496596"/>
                  <a:ext cx="3170388" cy="1289419"/>
                </a:xfrm>
                <a:prstGeom prst="rect">
                  <a:avLst/>
                </a:prstGeom>
                <a:solidFill>
                  <a:srgbClr val="00B6E0">
                    <a:lumMod val="20000"/>
                    <a:lumOff val="80000"/>
                  </a:srgbClr>
                </a:solidFill>
                <a:ln w="25400" cap="flat" cmpd="sng" algn="ctr">
                  <a:solidFill>
                    <a:srgbClr val="10121E"/>
                  </a:solidFill>
                  <a:prstDash val="solid"/>
                </a:ln>
                <a:effectLst/>
              </p:spPr>
              <p:txBody>
                <a:bodyPr rtlCol="0" anchor="t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0121E"/>
                      </a:solidFill>
                      <a:effectLst/>
                      <a:uLnTx/>
                      <a:uFillTx/>
                      <a:latin typeface="Intel Clear" panose="020B0604020203020204" pitchFamily="34" charset="0"/>
                      <a:ea typeface="Intel Clear" panose="020B0604020203020204" pitchFamily="34" charset="0"/>
                      <a:cs typeface="Intel Clear" panose="020B0604020203020204" pitchFamily="34" charset="0"/>
                    </a:rPr>
                    <a:t>Executor</a:t>
                  </a: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C850F979-C25D-80B6-4E0D-DC8351334189}"/>
                    </a:ext>
                  </a:extLst>
                </p:cNvPr>
                <p:cNvSpPr/>
                <p:nvPr/>
              </p:nvSpPr>
              <p:spPr>
                <a:xfrm>
                  <a:off x="1331058" y="1630362"/>
                  <a:ext cx="1230657" cy="484123"/>
                </a:xfrm>
                <a:prstGeom prst="rect">
                  <a:avLst/>
                </a:prstGeom>
                <a:solidFill>
                  <a:srgbClr val="00B0F0"/>
                </a:solidFill>
                <a:ln w="38100" cap="flat" cmpd="sng" algn="ctr">
                  <a:solidFill>
                    <a:srgbClr val="EDEEF1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ntel Clear" panose="020B0604020203020204" pitchFamily="34" charset="0"/>
                      <a:ea typeface="Intel Clear" panose="020B0604020203020204" pitchFamily="34" charset="0"/>
                      <a:cs typeface="Intel Clear" panose="020B0604020203020204" pitchFamily="34" charset="0"/>
                    </a:rPr>
                    <a:t>Task</a:t>
                  </a:r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3BD69C78-136A-32C3-4679-665606F27784}"/>
                    </a:ext>
                  </a:extLst>
                </p:cNvPr>
                <p:cNvSpPr/>
                <p:nvPr/>
              </p:nvSpPr>
              <p:spPr>
                <a:xfrm>
                  <a:off x="1331057" y="2208188"/>
                  <a:ext cx="1230657" cy="484123"/>
                </a:xfrm>
                <a:prstGeom prst="rect">
                  <a:avLst/>
                </a:prstGeom>
                <a:solidFill>
                  <a:srgbClr val="00B0F0"/>
                </a:solidFill>
                <a:ln w="38100" cap="flat" cmpd="sng" algn="ctr">
                  <a:solidFill>
                    <a:srgbClr val="EDEEF1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ntel Clear" panose="020B0604020203020204" pitchFamily="34" charset="0"/>
                      <a:ea typeface="Intel Clear" panose="020B0604020203020204" pitchFamily="34" charset="0"/>
                      <a:cs typeface="Intel Clear" panose="020B0604020203020204" pitchFamily="34" charset="0"/>
                    </a:rPr>
                    <a:t>Task</a:t>
                  </a: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EFC46C33-D732-FAE2-B976-A8981FEA9AB6}"/>
                    </a:ext>
                  </a:extLst>
                </p:cNvPr>
                <p:cNvSpPr/>
                <p:nvPr/>
              </p:nvSpPr>
              <p:spPr>
                <a:xfrm>
                  <a:off x="-140719" y="2213406"/>
                  <a:ext cx="1230657" cy="484123"/>
                </a:xfrm>
                <a:prstGeom prst="rect">
                  <a:avLst/>
                </a:prstGeom>
                <a:solidFill>
                  <a:srgbClr val="10121E"/>
                </a:solidFill>
                <a:ln w="38100" cap="flat" cmpd="sng" algn="ctr">
                  <a:solidFill>
                    <a:srgbClr val="EDEEF1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ntel Clear" panose="020B0604020203020204" pitchFamily="34" charset="0"/>
                      <a:ea typeface="Intel Clear" panose="020B0604020203020204" pitchFamily="34" charset="0"/>
                      <a:cs typeface="Intel Clear" panose="020B0604020203020204" pitchFamily="34" charset="0"/>
                    </a:rPr>
                    <a:t>Block manager</a:t>
                  </a:r>
                </a:p>
              </p:txBody>
            </p:sp>
          </p:grp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3BEEB77-72CD-4D99-E5D6-C8654F6C41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03198" y="1193818"/>
              <a:ext cx="1542635" cy="438456"/>
            </a:xfrm>
            <a:prstGeom prst="line">
              <a:avLst/>
            </a:prstGeom>
            <a:noFill/>
            <a:ln w="28575" cap="flat" cmpd="sng" algn="ctr">
              <a:solidFill>
                <a:srgbClr val="00B6E0">
                  <a:lumMod val="50000"/>
                </a:srgbClr>
              </a:solidFill>
              <a:prstDash val="sysDot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EBA85EB-37EE-5289-A10E-E2C1FBABBEB7}"/>
                </a:ext>
              </a:extLst>
            </p:cNvPr>
            <p:cNvCxnSpPr>
              <a:cxnSpLocks/>
            </p:cNvCxnSpPr>
            <p:nvPr/>
          </p:nvCxnSpPr>
          <p:spPr>
            <a:xfrm>
              <a:off x="5206777" y="1983288"/>
              <a:ext cx="1539056" cy="4409246"/>
            </a:xfrm>
            <a:prstGeom prst="line">
              <a:avLst/>
            </a:prstGeom>
            <a:noFill/>
            <a:ln w="28575" cap="flat" cmpd="sng" algn="ctr">
              <a:solidFill>
                <a:srgbClr val="00B6E0">
                  <a:lumMod val="50000"/>
                </a:srgbClr>
              </a:solidFill>
              <a:prstDash val="sysDot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269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4A93E-5BA3-2BFB-8414-30CF7317E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Gluten - architecture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F47DF3-F85D-07AB-D8C5-ECAFF8413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387" y="1455173"/>
            <a:ext cx="9630026" cy="455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8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6A989-587A-8487-6800-D878F5113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599147"/>
            <a:ext cx="11201400" cy="883673"/>
          </a:xfrm>
        </p:spPr>
        <p:txBody>
          <a:bodyPr/>
          <a:lstStyle/>
          <a:p>
            <a:r>
              <a:rPr lang="en-US"/>
              <a:t>Offloading Spark to a native vectorized engine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C4645-610D-E79C-CBDB-CE3230A45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/>
              <a:t>Problem: Spark workloads becoming increasingly CPU-bound.</a:t>
            </a:r>
          </a:p>
          <a:p>
            <a:r>
              <a:rPr lang="en-US" sz="2800"/>
              <a:t>Solution: Transform Spark into a vectorized SQL engine to break through row-based data processing and JVM limitations.</a:t>
            </a:r>
          </a:p>
          <a:p>
            <a:endParaRPr lang="en-US" sz="2800"/>
          </a:p>
          <a:p>
            <a:r>
              <a:rPr lang="en-US" sz="2800"/>
              <a:t>Current solutions: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/>
              <a:t>Databricks (proprietary photon acceleration library)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/>
              <a:t>Nvidia (spark-rapids targeted for NVidia hardware)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/>
              <a:t>Intel (Gluten – open-source initiative, *targeted for heterogeneous hardware)</a:t>
            </a:r>
          </a:p>
          <a:p>
            <a:r>
              <a:rPr lang="en-US" sz="2800"/>
              <a:t>	   relies on other Apache licensed OSS projects – Velox, Arrow, Substrait.io etc.</a:t>
            </a:r>
          </a:p>
          <a:p>
            <a:pPr marL="946150" lvl="1" indent="-514350">
              <a:buFont typeface="+mj-lt"/>
              <a:buAutoNum type="arabicPeriod"/>
            </a:pPr>
            <a:endParaRPr lang="en-US" sz="100"/>
          </a:p>
          <a:p>
            <a:pPr marL="946150" lvl="1" indent="-514350">
              <a:buFont typeface="+mj-lt"/>
              <a:buAutoNum type="arabicPeriod"/>
            </a:pPr>
            <a:r>
              <a:rPr lang="en-US" sz="100"/>
              <a:t>re</a:t>
            </a:r>
          </a:p>
          <a:p>
            <a:endParaRPr lang="en-US" sz="2800"/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92488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5DCEE-B929-BDE3-A1C9-674A93236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53714"/>
            <a:ext cx="10972801" cy="883673"/>
          </a:xfrm>
        </p:spPr>
        <p:txBody>
          <a:bodyPr lIns="0" tIns="0" rIns="0" bIns="0" anchor="ctr" anchorCtr="1">
            <a:noAutofit/>
          </a:bodyPr>
          <a:lstStyle/>
          <a:p>
            <a:pPr algn="ctr"/>
            <a:r>
              <a:rPr lang="en-US"/>
              <a:t>Background – Disruptive Trends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FFC3F-0C04-4AF8-8559-495DB2B4D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732" y="1250103"/>
            <a:ext cx="6211722" cy="4560761"/>
          </a:xfrm>
        </p:spPr>
        <p:txBody>
          <a:bodyPr lIns="0" tIns="0" rIns="0" bIns="0" anchor="t"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/>
              <a:t>Exponential growth in compute demand, largely driven by data supporting machine learning (ML), training models. </a:t>
            </a:r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>
                <a:latin typeface="IntelOne Text"/>
              </a:rPr>
              <a:t>Such data is increasingly processed over custom, heterogeneous hardware:  CPUs, GPUs, TPUs, FPGAs, etc.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>
                <a:latin typeface="IntelOne Text"/>
              </a:rPr>
              <a:t>Data </a:t>
            </a:r>
            <a:r>
              <a:rPr lang="en-US" sz="2200" dirty="0" err="1">
                <a:latin typeface="IntelOne Text"/>
              </a:rPr>
              <a:t>lakehouses</a:t>
            </a:r>
            <a:r>
              <a:rPr lang="en-US" sz="2200" dirty="0">
                <a:latin typeface="IntelOne Text"/>
              </a:rPr>
              <a:t>: Rise of open table formats, decouple query engine from storage, ability to perform mutable transactions on tables.</a:t>
            </a:r>
            <a:endParaRPr lang="en-US" sz="22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4EA326-5896-74F7-D384-95ABF023FCE6}"/>
              </a:ext>
            </a:extLst>
          </p:cNvPr>
          <p:cNvGrpSpPr/>
          <p:nvPr/>
        </p:nvGrpSpPr>
        <p:grpSpPr>
          <a:xfrm>
            <a:off x="6879562" y="2657293"/>
            <a:ext cx="4487930" cy="1531706"/>
            <a:chOff x="6525596" y="2554057"/>
            <a:chExt cx="4487930" cy="153170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570C1E4-C4B9-647D-7AE0-A8DAECB8F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575274" flipH="1">
              <a:off x="6525596" y="3026583"/>
              <a:ext cx="1042940" cy="586654"/>
            </a:xfrm>
            <a:prstGeom prst="rect">
              <a:avLst/>
            </a:prstGeom>
          </p:spPr>
        </p:pic>
        <p:pic>
          <p:nvPicPr>
            <p:cNvPr id="1032" name="Picture 8" descr="GPU Server for AI, HPC - Up to 16 GPUs - GIGABYTE Global">
              <a:extLst>
                <a:ext uri="{FF2B5EF4-FFF2-40B4-BE49-F238E27FC236}">
                  <a16:creationId xmlns:a16="http://schemas.microsoft.com/office/drawing/2014/main" id="{1DDF3417-2DFB-48E0-2419-4B2385AD91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4929" y="2554057"/>
              <a:ext cx="1531706" cy="1531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Google's TPU For AI Is Really Fast, But Does It Matter?">
              <a:extLst>
                <a:ext uri="{FF2B5EF4-FFF2-40B4-BE49-F238E27FC236}">
                  <a16:creationId xmlns:a16="http://schemas.microsoft.com/office/drawing/2014/main" id="{13C11E61-98B5-4E40-E0E5-BA1342C781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1226">
              <a:off x="9779687" y="2845654"/>
              <a:ext cx="1233839" cy="948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0E0A0E5-4529-6DF2-549B-3A4D006C4331}"/>
              </a:ext>
            </a:extLst>
          </p:cNvPr>
          <p:cNvGrpSpPr/>
          <p:nvPr/>
        </p:nvGrpSpPr>
        <p:grpSpPr>
          <a:xfrm>
            <a:off x="6649072" y="1140625"/>
            <a:ext cx="4874336" cy="1699061"/>
            <a:chOff x="6708064" y="1170121"/>
            <a:chExt cx="4874336" cy="1699061"/>
          </a:xfrm>
        </p:grpSpPr>
        <p:pic>
          <p:nvPicPr>
            <p:cNvPr id="1026" name="Picture 2" descr="Chart 1: Exponential growth of data ">
              <a:extLst>
                <a:ext uri="{FF2B5EF4-FFF2-40B4-BE49-F238E27FC236}">
                  <a16:creationId xmlns:a16="http://schemas.microsoft.com/office/drawing/2014/main" id="{0A1A0930-1695-2C1C-336A-67C590C2CF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8064" y="1170121"/>
              <a:ext cx="4874336" cy="1531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044399D-D929-66BA-ABC3-0C3FC03E6E3B}"/>
                </a:ext>
              </a:extLst>
            </p:cNvPr>
            <p:cNvSpPr txBox="1"/>
            <p:nvPr/>
          </p:nvSpPr>
          <p:spPr>
            <a:xfrm>
              <a:off x="7034646" y="2746071"/>
              <a:ext cx="4270102" cy="1231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>
                  <a:solidFill>
                    <a:schemeClr val="bg1"/>
                  </a:solidFill>
                </a:rPr>
                <a:t>https://www.i-scoop.eu/big-data-action-value-context/data-age-2025-datasphere/ </a:t>
              </a: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9B885E7F-62D9-6DF1-BCD4-104AC13EC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672" y="4032723"/>
            <a:ext cx="2683597" cy="216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7FD291-5B10-BAFF-8E74-7E14A2DBCB9B}"/>
              </a:ext>
            </a:extLst>
          </p:cNvPr>
          <p:cNvSpPr txBox="1"/>
          <p:nvPr/>
        </p:nvSpPr>
        <p:spPr>
          <a:xfrm>
            <a:off x="7397318" y="6197993"/>
            <a:ext cx="2855046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https://www.cidrdb.org/cidr2021/papers/cidr2021_paper17.pdf</a:t>
            </a: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563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6A989-587A-8487-6800-D878F5113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384" y="239689"/>
            <a:ext cx="10972801" cy="883673"/>
          </a:xfrm>
        </p:spPr>
        <p:txBody>
          <a:bodyPr lIns="0" tIns="0" rIns="0" bIns="0" anchor="ctr" anchorCtr="1">
            <a:noAutofit/>
          </a:bodyPr>
          <a:lstStyle/>
          <a:p>
            <a:pPr algn="ctr"/>
            <a:r>
              <a:rPr lang="en-US">
                <a:latin typeface="Intel Clear Light"/>
              </a:rPr>
              <a:t>Motivation – </a:t>
            </a:r>
            <a:r>
              <a:rPr lang="en-US" err="1">
                <a:latin typeface="Intel Clear Light"/>
              </a:rPr>
              <a:t>SparkSQL</a:t>
            </a:r>
            <a:r>
              <a:rPr lang="en-US">
                <a:latin typeface="Intel Clear Light"/>
              </a:rPr>
              <a:t> as a Service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C4645-610D-E79C-CBDB-CE3230A45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336398"/>
            <a:ext cx="11218084" cy="4679268"/>
          </a:xfrm>
        </p:spPr>
        <p:txBody>
          <a:bodyPr lIns="0" tIns="0" rIns="0" bIns="0" anchor="t">
            <a:normAutofit fontScale="70000" lnSpcReduction="20000"/>
          </a:bodyPr>
          <a:lstStyle/>
          <a:p>
            <a:r>
              <a:rPr lang="en-US" sz="2900" err="1">
                <a:latin typeface="IntelOne Text"/>
              </a:rPr>
              <a:t>SparkSQL</a:t>
            </a:r>
            <a:r>
              <a:rPr lang="en-US" sz="2900">
                <a:latin typeface="IntelOne Text"/>
              </a:rPr>
              <a:t> has been an </a:t>
            </a:r>
            <a:r>
              <a:rPr lang="en-US" sz="2900" b="1">
                <a:solidFill>
                  <a:schemeClr val="accent2"/>
                </a:solidFill>
                <a:latin typeface="IntelOne Text"/>
              </a:rPr>
              <a:t>engine of innovation </a:t>
            </a:r>
            <a:r>
              <a:rPr lang="en-US" sz="2900">
                <a:latin typeface="IntelOne Text"/>
              </a:rPr>
              <a:t>in this market. </a:t>
            </a:r>
            <a:endParaRPr lang="en-US" sz="2900"/>
          </a:p>
          <a:p>
            <a:r>
              <a:rPr lang="en-US" sz="2900">
                <a:latin typeface="IntelOne Text"/>
              </a:rPr>
              <a:t>The shift towards </a:t>
            </a:r>
            <a:r>
              <a:rPr lang="en-US" sz="2900" err="1">
                <a:latin typeface="IntelOne Text"/>
              </a:rPr>
              <a:t>lakehouses</a:t>
            </a:r>
            <a:r>
              <a:rPr lang="en-US" sz="2900">
                <a:latin typeface="IntelOne Text"/>
              </a:rPr>
              <a:t> has created opportunities for  </a:t>
            </a:r>
            <a:r>
              <a:rPr lang="en-US" sz="2900" err="1">
                <a:latin typeface="IntelOne Text"/>
              </a:rPr>
              <a:t>SparkSQL</a:t>
            </a:r>
            <a:r>
              <a:rPr lang="en-US" sz="2900">
                <a:latin typeface="IntelOne Text"/>
              </a:rPr>
              <a:t>-as-a-Service providers.</a:t>
            </a:r>
            <a:endParaRPr lang="en-US" sz="2900"/>
          </a:p>
          <a:p>
            <a:endParaRPr lang="en-US" sz="2900"/>
          </a:p>
          <a:p>
            <a:endParaRPr lang="en-US" sz="2900"/>
          </a:p>
          <a:p>
            <a:endParaRPr lang="en-US" sz="2900"/>
          </a:p>
          <a:p>
            <a:endParaRPr lang="en-US" sz="29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900"/>
          </a:p>
          <a:p>
            <a:endParaRPr lang="en-US" sz="2900"/>
          </a:p>
          <a:p>
            <a:endParaRPr lang="en-US" sz="2900"/>
          </a:p>
          <a:p>
            <a:r>
              <a:rPr lang="en-US" sz="2900"/>
              <a:t>Motivation for an </a:t>
            </a:r>
            <a:r>
              <a:rPr lang="en-US" sz="2900" b="1">
                <a:solidFill>
                  <a:schemeClr val="accent2"/>
                </a:solidFill>
              </a:rPr>
              <a:t>open-source initiative</a:t>
            </a:r>
            <a:r>
              <a:rPr lang="en-US" sz="2900"/>
              <a:t> (Gluten):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900">
                <a:latin typeface="IntelOne Text"/>
              </a:rPr>
              <a:t>The Photon solution is not available to the Spark community.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900">
                <a:latin typeface="IntelOne Text"/>
              </a:rPr>
              <a:t>Due to scale/TCO for above customers, the Delta Lake approach is not feasible. </a:t>
            </a:r>
            <a:endParaRPr lang="en-US" sz="2900"/>
          </a:p>
          <a:p>
            <a:endParaRPr lang="en-US" sz="240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7727659-CDFC-5F82-BDB8-49CA75FA44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711572"/>
              </p:ext>
            </p:extLst>
          </p:nvPr>
        </p:nvGraphicFramePr>
        <p:xfrm>
          <a:off x="332398" y="2484656"/>
          <a:ext cx="11179243" cy="15711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2727">
                  <a:extLst>
                    <a:ext uri="{9D8B030D-6E8A-4147-A177-3AD203B41FA5}">
                      <a16:colId xmlns:a16="http://schemas.microsoft.com/office/drawing/2014/main" val="3053548715"/>
                    </a:ext>
                  </a:extLst>
                </a:gridCol>
                <a:gridCol w="5206516">
                  <a:extLst>
                    <a:ext uri="{9D8B030D-6E8A-4147-A177-3AD203B41FA5}">
                      <a16:colId xmlns:a16="http://schemas.microsoft.com/office/drawing/2014/main" val="3165565661"/>
                    </a:ext>
                  </a:extLst>
                </a:gridCol>
              </a:tblGrid>
              <a:tr h="1571149">
                <a:tc>
                  <a:txBody>
                    <a:bodyPr/>
                    <a:lstStyle/>
                    <a:p>
                      <a:pPr algn="l"/>
                      <a:r>
                        <a:rPr lang="en-US" sz="2000" b="0">
                          <a:solidFill>
                            <a:schemeClr val="bg1"/>
                          </a:solidFill>
                          <a:latin typeface="IntelOne Text" panose="020B0503020203020204" pitchFamily="34" charset="0"/>
                        </a:rPr>
                        <a:t>For external customers: 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v"/>
                      </a:pPr>
                      <a:r>
                        <a:rPr lang="en-US" sz="2000" b="0" err="1">
                          <a:solidFill>
                            <a:schemeClr val="bg1"/>
                          </a:solidFill>
                          <a:latin typeface="IntelOne Text" panose="020B0503020203020204" pitchFamily="34" charset="0"/>
                        </a:rPr>
                        <a:t>Hyperscalers</a:t>
                      </a:r>
                      <a:r>
                        <a:rPr lang="en-US" sz="2000" b="0">
                          <a:solidFill>
                            <a:schemeClr val="bg1"/>
                          </a:solidFill>
                          <a:latin typeface="IntelOne Text" panose="020B0503020203020204" pitchFamily="34" charset="0"/>
                        </a:rPr>
                        <a:t>: Amazon EMR, Azure Synapse, Google </a:t>
                      </a:r>
                      <a:r>
                        <a:rPr lang="en-US" sz="2000" b="0" err="1">
                          <a:solidFill>
                            <a:schemeClr val="bg1"/>
                          </a:solidFill>
                          <a:latin typeface="IntelOne Text" panose="020B0503020203020204" pitchFamily="34" charset="0"/>
                        </a:rPr>
                        <a:t>Dataproc</a:t>
                      </a:r>
                      <a:r>
                        <a:rPr lang="en-US" sz="2000" b="0">
                          <a:solidFill>
                            <a:schemeClr val="bg1"/>
                          </a:solidFill>
                          <a:latin typeface="IntelOne Text" panose="020B0503020203020204" pitchFamily="34" charset="0"/>
                        </a:rPr>
                        <a:t>, Alibaba EMR, etc.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v"/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latin typeface="IntelOne Text" panose="020B0503020203020204" pitchFamily="34" charset="0"/>
                        </a:rPr>
                        <a:t>Databricks (available on all public clouds)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>
                          <a:solidFill>
                            <a:schemeClr val="bg1"/>
                          </a:solidFill>
                          <a:latin typeface="IntelOne Text" panose="020B0503020203020204" pitchFamily="34" charset="0"/>
                        </a:rPr>
                        <a:t>For internal constituents: 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v"/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latin typeface="IntelOne Text" panose="020B0503020203020204" pitchFamily="34" charset="0"/>
                        </a:rPr>
                        <a:t>Pinterest, </a:t>
                      </a:r>
                      <a:r>
                        <a:rPr lang="en-US" sz="2000" b="0" err="1">
                          <a:solidFill>
                            <a:schemeClr val="bg1"/>
                          </a:solidFill>
                          <a:latin typeface="IntelOne Text" panose="020B0503020203020204" pitchFamily="34" charset="0"/>
                        </a:rPr>
                        <a:t>Meituan</a:t>
                      </a:r>
                      <a:r>
                        <a:rPr lang="en-US" sz="2000" b="0">
                          <a:solidFill>
                            <a:schemeClr val="bg1"/>
                          </a:solidFill>
                          <a:latin typeface="IntelOne Text" panose="020B0503020203020204" pitchFamily="34" charset="0"/>
                        </a:rPr>
                        <a:t>, Netflix, Stripe, etc.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v"/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latin typeface="IntelOne Text" panose="020B0503020203020204" pitchFamily="34" charset="0"/>
                        </a:rPr>
                        <a:t>Operates at a scale that rivals the </a:t>
                      </a:r>
                      <a:r>
                        <a:rPr lang="en-US" sz="2000" b="0" err="1">
                          <a:solidFill>
                            <a:schemeClr val="bg1"/>
                          </a:solidFill>
                          <a:latin typeface="IntelOne Text" panose="020B0503020203020204" pitchFamily="34" charset="0"/>
                        </a:rPr>
                        <a:t>hyperscalers</a:t>
                      </a:r>
                      <a:r>
                        <a:rPr lang="en-US" sz="2000" b="0">
                          <a:solidFill>
                            <a:schemeClr val="bg1"/>
                          </a:solidFill>
                          <a:latin typeface="IntelOne Text" panose="020B0503020203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228608"/>
                  </a:ext>
                </a:extLst>
              </a:tr>
            </a:tbl>
          </a:graphicData>
        </a:graphic>
      </p:graphicFrame>
      <p:pic>
        <p:nvPicPr>
          <p:cNvPr id="1032" name="Picture 8">
            <a:extLst>
              <a:ext uri="{FF2B5EF4-FFF2-40B4-BE49-F238E27FC236}">
                <a16:creationId xmlns:a16="http://schemas.microsoft.com/office/drawing/2014/main" id="{5A5D8140-639B-F616-B427-43C729ACD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8359">
            <a:off x="9938282" y="193012"/>
            <a:ext cx="1587853" cy="82493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7532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08EDE72-C025-86A3-AF7B-8138EAF9E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64" y="90659"/>
            <a:ext cx="10972801" cy="883673"/>
          </a:xfrm>
        </p:spPr>
        <p:txBody>
          <a:bodyPr lIns="0" tIns="0" rIns="0" bIns="0" anchor="ctr" anchorCtr="1">
            <a:noAutofit/>
          </a:bodyPr>
          <a:lstStyle/>
          <a:p>
            <a:pPr algn="ctr"/>
            <a:r>
              <a:rPr lang="en-US">
                <a:latin typeface="Intel Clear Light"/>
              </a:rPr>
              <a:t>The Gluten Open-Source Software Project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C04A8F-B529-2EE0-F878-8CCAB30B3E30}"/>
              </a:ext>
            </a:extLst>
          </p:cNvPr>
          <p:cNvSpPr txBox="1"/>
          <p:nvPr/>
        </p:nvSpPr>
        <p:spPr>
          <a:xfrm>
            <a:off x="5965701" y="1322716"/>
            <a:ext cx="5863843" cy="50582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defTabSz="2438338" hangingPunct="0"/>
            <a:r>
              <a:rPr lang="en-US" sz="2800">
                <a:solidFill>
                  <a:schemeClr val="bg1"/>
                </a:solidFill>
                <a:latin typeface="IntelOne Text" panose="020B0503020203020204" pitchFamily="34" charset="0"/>
                <a:sym typeface="Helvetica Neue"/>
              </a:rPr>
              <a:t>We envision Gluten</a:t>
            </a:r>
            <a:r>
              <a:rPr kumimoji="0" lang="en-US" sz="2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One Text" panose="020B0503020203020204" pitchFamily="34" charset="0"/>
                <a:sym typeface="Helvetica Neue"/>
              </a:rPr>
              <a:t> to</a:t>
            </a:r>
            <a:r>
              <a:rPr lang="en-US" sz="2800">
                <a:solidFill>
                  <a:schemeClr val="bg1"/>
                </a:solidFill>
                <a:latin typeface="IntelOne Text" panose="020B0503020203020204" pitchFamily="34" charset="0"/>
                <a:sym typeface="Helvetica Neue"/>
              </a:rPr>
              <a:t>:</a:t>
            </a:r>
          </a:p>
          <a:p>
            <a:pPr defTabSz="2438338"/>
            <a:endParaRPr lang="en-US" sz="2800">
              <a:solidFill>
                <a:schemeClr val="bg1"/>
              </a:solidFill>
              <a:latin typeface="IntelOne Text" panose="020B0503020203020204" pitchFamily="34" charset="0"/>
              <a:sym typeface="Helvetica Neue"/>
            </a:endParaRPr>
          </a:p>
          <a:p>
            <a:pPr marL="285750" indent="-285750" defTabSz="2438338" hangingPunct="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>
                <a:solidFill>
                  <a:schemeClr val="bg1"/>
                </a:solidFill>
                <a:latin typeface="IntelOne Text" panose="020B0503020203020204" pitchFamily="34" charset="0"/>
                <a:sym typeface="Helvetica Neue"/>
              </a:rPr>
              <a:t> support a variety of workloads &amp; execution frameworks</a:t>
            </a:r>
            <a:endParaRPr lang="en-US" sz="2800">
              <a:solidFill>
                <a:schemeClr val="bg1"/>
              </a:solidFill>
              <a:latin typeface="IntelOne Text" panose="020B0503020203020204" pitchFamily="34" charset="0"/>
            </a:endParaRPr>
          </a:p>
          <a:p>
            <a:pPr marL="285750" marR="0" indent="-285750" algn="l" defTabSz="2438338" rtl="0" fontAlgn="auto" latinLnBrk="0" hangingPunct="0">
              <a:lnSpc>
                <a:spcPct val="100000"/>
              </a:lnSpc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kumimoji="0" lang="en-US" sz="28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IntelOne Text" panose="020B0503020203020204" pitchFamily="34" charset="0"/>
              <a:sym typeface="Helvetica Neue"/>
            </a:endParaRPr>
          </a:p>
          <a:p>
            <a:pPr marL="285750" indent="-285750" defTabSz="2438338" hangingPunct="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>
                <a:solidFill>
                  <a:schemeClr val="bg1"/>
                </a:solidFill>
                <a:latin typeface="IntelOne Text" panose="020B0503020203020204" pitchFamily="34" charset="0"/>
                <a:sym typeface="Helvetica Neue"/>
              </a:rPr>
              <a:t> generalize</a:t>
            </a:r>
            <a:r>
              <a:rPr kumimoji="0" lang="en-US" sz="2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One Text" panose="020B0503020203020204" pitchFamily="34" charset="0"/>
                <a:sym typeface="Helvetica Neue"/>
              </a:rPr>
              <a:t> across query </a:t>
            </a:r>
            <a:r>
              <a:rPr lang="en-US" sz="2800">
                <a:solidFill>
                  <a:schemeClr val="bg1"/>
                </a:solidFill>
                <a:latin typeface="IntelOne Text" panose="020B0503020203020204" pitchFamily="34" charset="0"/>
                <a:sym typeface="Helvetica Neue"/>
              </a:rPr>
              <a:t>engines</a:t>
            </a:r>
            <a:r>
              <a:rPr kumimoji="0" lang="en-US" sz="2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One Text" panose="020B0503020203020204" pitchFamily="34" charset="0"/>
                <a:sym typeface="Helvetica Neue"/>
              </a:rPr>
              <a:t> (</a:t>
            </a:r>
            <a:r>
              <a:rPr lang="en-US" sz="2800">
                <a:solidFill>
                  <a:schemeClr val="bg1"/>
                </a:solidFill>
                <a:latin typeface="IntelOne Text" panose="020B0503020203020204" pitchFamily="34" charset="0"/>
                <a:sym typeface="Helvetica Neue"/>
              </a:rPr>
              <a:t>e.g., </a:t>
            </a:r>
            <a:r>
              <a:rPr kumimoji="0" lang="en-US" sz="2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One Text" panose="020B0503020203020204" pitchFamily="34" charset="0"/>
                <a:sym typeface="Helvetica Neue"/>
              </a:rPr>
              <a:t>Velox, </a:t>
            </a:r>
            <a:r>
              <a:rPr kumimoji="0" lang="en-US" sz="2800" b="0" i="0" u="none" strike="noStrike" cap="none" spc="0" normalizeH="0" baseline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One Text" panose="020B0503020203020204" pitchFamily="34" charset="0"/>
                <a:sym typeface="Helvetica Neue"/>
              </a:rPr>
              <a:t>Clickhouse</a:t>
            </a:r>
            <a:r>
              <a:rPr kumimoji="0" lang="en-US" sz="2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One Text" panose="020B0503020203020204" pitchFamily="34" charset="0"/>
                <a:sym typeface="Helvetica Neue"/>
              </a:rPr>
              <a:t>, Arrow</a:t>
            </a:r>
            <a:r>
              <a:rPr lang="en-US" sz="2800">
                <a:solidFill>
                  <a:schemeClr val="bg1"/>
                </a:solidFill>
                <a:latin typeface="IntelOne Text" panose="020B0503020203020204" pitchFamily="34" charset="0"/>
                <a:sym typeface="Helvetica Neue"/>
              </a:rPr>
              <a:t>)</a:t>
            </a:r>
            <a:endParaRPr lang="en-US" sz="2800">
              <a:solidFill>
                <a:schemeClr val="bg1"/>
              </a:solidFill>
              <a:latin typeface="IntelOne Text" panose="020B0503020203020204" pitchFamily="34" charset="0"/>
            </a:endParaRPr>
          </a:p>
          <a:p>
            <a:pPr marL="285750" marR="0" indent="-285750" algn="l" defTabSz="2438338" rtl="0" fontAlgn="auto" latinLnBrk="0" hangingPunct="0">
              <a:lnSpc>
                <a:spcPct val="100000"/>
              </a:lnSpc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lang="en-US" sz="2800">
              <a:solidFill>
                <a:schemeClr val="bg1"/>
              </a:solidFill>
              <a:latin typeface="IntelOne Text" panose="020B0503020203020204" pitchFamily="34" charset="0"/>
              <a:sym typeface="Helvetica Neue"/>
            </a:endParaRPr>
          </a:p>
          <a:p>
            <a:pPr marL="285750" indent="-285750" defTabSz="2438338" hangingPunct="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>
                <a:solidFill>
                  <a:schemeClr val="bg1"/>
                </a:solidFill>
                <a:latin typeface="IntelOne Text" panose="020B0503020203020204" pitchFamily="34" charset="0"/>
                <a:sym typeface="Helvetica Neue"/>
              </a:rPr>
              <a:t> run</a:t>
            </a:r>
            <a:r>
              <a:rPr kumimoji="0" lang="en-US" sz="2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One Text" panose="020B0503020203020204" pitchFamily="34" charset="0"/>
                <a:sym typeface="Helvetica Neue"/>
              </a:rPr>
              <a:t> on heterogeneous hardware (</a:t>
            </a:r>
            <a:r>
              <a:rPr lang="en-US" sz="2800">
                <a:solidFill>
                  <a:schemeClr val="bg1"/>
                </a:solidFill>
                <a:latin typeface="IntelOne Text" panose="020B0503020203020204" pitchFamily="34" charset="0"/>
                <a:sym typeface="Helvetica Neue"/>
              </a:rPr>
              <a:t>e.g., CPUs</a:t>
            </a:r>
            <a:r>
              <a:rPr kumimoji="0" lang="en-US" sz="2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One Text" panose="020B0503020203020204" pitchFamily="34" charset="0"/>
                <a:sym typeface="Helvetica Neue"/>
              </a:rPr>
              <a:t>, </a:t>
            </a:r>
            <a:r>
              <a:rPr lang="en-US" sz="2800">
                <a:solidFill>
                  <a:schemeClr val="bg1"/>
                </a:solidFill>
                <a:latin typeface="IntelOne Text" panose="020B0503020203020204" pitchFamily="34" charset="0"/>
                <a:sym typeface="Helvetica Neue"/>
              </a:rPr>
              <a:t>GPUs</a:t>
            </a:r>
            <a:r>
              <a:rPr kumimoji="0" lang="en-US" sz="2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One Text" panose="020B0503020203020204" pitchFamily="34" charset="0"/>
                <a:sym typeface="Helvetica Neue"/>
              </a:rPr>
              <a:t>, </a:t>
            </a:r>
            <a:r>
              <a:rPr lang="en-US" sz="2800">
                <a:solidFill>
                  <a:schemeClr val="bg1"/>
                </a:solidFill>
                <a:latin typeface="IntelOne Text" panose="020B0503020203020204" pitchFamily="34" charset="0"/>
                <a:sym typeface="Helvetica Neue"/>
              </a:rPr>
              <a:t>FPGAs)</a:t>
            </a:r>
            <a:endParaRPr lang="en-US" sz="28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IntelOne Text" panose="020B05030202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8BFC65-6136-678E-0549-5D783E4CA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64" y="1062032"/>
            <a:ext cx="4641806" cy="5013915"/>
          </a:xfrm>
          <a:prstGeom prst="rect">
            <a:avLst/>
          </a:prstGeom>
        </p:spPr>
      </p:pic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0E638B0F-EB64-69C4-9B21-0DC9E2B58741}"/>
              </a:ext>
            </a:extLst>
          </p:cNvPr>
          <p:cNvCxnSpPr/>
          <p:nvPr/>
        </p:nvCxnSpPr>
        <p:spPr>
          <a:xfrm rot="10800000">
            <a:off x="5030870" y="2298905"/>
            <a:ext cx="844594" cy="333487"/>
          </a:xfrm>
          <a:prstGeom prst="bentConnector3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36907400-C510-2A6B-62BC-CF6BADA71B5A}"/>
              </a:ext>
            </a:extLst>
          </p:cNvPr>
          <p:cNvCxnSpPr>
            <a:cxnSpLocks/>
          </p:cNvCxnSpPr>
          <p:nvPr/>
        </p:nvCxnSpPr>
        <p:spPr>
          <a:xfrm rot="10800000" flipV="1">
            <a:off x="5102652" y="3943493"/>
            <a:ext cx="677663" cy="224662"/>
          </a:xfrm>
          <a:prstGeom prst="bentConnector3">
            <a:avLst>
              <a:gd name="adj1" fmla="val 37149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7FD9EFEB-260A-AA1D-00A3-748FAA66123C}"/>
              </a:ext>
            </a:extLst>
          </p:cNvPr>
          <p:cNvCxnSpPr>
            <a:cxnSpLocks/>
          </p:cNvCxnSpPr>
          <p:nvPr/>
        </p:nvCxnSpPr>
        <p:spPr>
          <a:xfrm rot="10800000">
            <a:off x="5066764" y="5519211"/>
            <a:ext cx="808701" cy="3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21484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AAF29-C1EA-8733-EEBE-146FB6C41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88" y="220579"/>
            <a:ext cx="10972801" cy="883673"/>
          </a:xfrm>
        </p:spPr>
        <p:txBody>
          <a:bodyPr lIns="0" tIns="0" rIns="0" bIns="0" anchor="ctr" anchorCtr="1">
            <a:noAutofit/>
          </a:bodyPr>
          <a:lstStyle/>
          <a:p>
            <a:pPr algn="ctr"/>
            <a:r>
              <a:rPr lang="en-US">
                <a:latin typeface="Intel Clear Light"/>
              </a:rPr>
              <a:t>Performance Characterization</a:t>
            </a:r>
            <a:br>
              <a:rPr lang="en-US">
                <a:latin typeface="Intel Clear Light"/>
              </a:rPr>
            </a:br>
            <a:r>
              <a:rPr lang="en-US" sz="3200">
                <a:latin typeface="Intel Clear Light"/>
              </a:rPr>
              <a:t>Spark vs. </a:t>
            </a:r>
            <a:r>
              <a:rPr lang="en-US" sz="3200" err="1">
                <a:latin typeface="Intel Clear Light"/>
              </a:rPr>
              <a:t>Spark+Gluten+Velox</a:t>
            </a:r>
            <a:endParaRPr lang="en-US">
              <a:latin typeface="Intel Clear Ligh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8553C4-FBEB-9091-7FEC-D8F211933F4A}"/>
              </a:ext>
            </a:extLst>
          </p:cNvPr>
          <p:cNvGrpSpPr/>
          <p:nvPr/>
        </p:nvGrpSpPr>
        <p:grpSpPr>
          <a:xfrm>
            <a:off x="1251626" y="1599481"/>
            <a:ext cx="9596483" cy="4488413"/>
            <a:chOff x="1251626" y="1599481"/>
            <a:chExt cx="9596483" cy="448841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58035E5-5AF1-6C2A-3480-13BE818D3712}"/>
                </a:ext>
              </a:extLst>
            </p:cNvPr>
            <p:cNvGrpSpPr/>
            <p:nvPr/>
          </p:nvGrpSpPr>
          <p:grpSpPr>
            <a:xfrm>
              <a:off x="1251626" y="1599481"/>
              <a:ext cx="4474723" cy="4488413"/>
              <a:chOff x="1154349" y="1298947"/>
              <a:chExt cx="4572000" cy="4787525"/>
            </a:xfrm>
          </p:grpSpPr>
          <p:graphicFrame>
            <p:nvGraphicFramePr>
              <p:cNvPr id="9" name="Chart 8">
                <a:extLst>
                  <a:ext uri="{FF2B5EF4-FFF2-40B4-BE49-F238E27FC236}">
                    <a16:creationId xmlns:a16="http://schemas.microsoft.com/office/drawing/2014/main" id="{0DAC51F4-D8FD-99A7-94BB-D4CB07199885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154349" y="1298947"/>
              <a:ext cx="4572000" cy="478752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BFB277EE-FD87-9B79-7DB2-C2CD9CCC2D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65006" y="2409566"/>
                <a:ext cx="1301414" cy="2052549"/>
              </a:xfrm>
              <a:prstGeom prst="straightConnector1">
                <a:avLst/>
              </a:prstGeom>
              <a:ln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C21263-13AC-F0D3-55C7-5C283C2DA74B}"/>
                  </a:ext>
                </a:extLst>
              </p:cNvPr>
              <p:cNvSpPr txBox="1"/>
              <p:nvPr/>
            </p:nvSpPr>
            <p:spPr>
              <a:xfrm>
                <a:off x="2965020" y="3233541"/>
                <a:ext cx="935897" cy="393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2.71X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10BC593-F4B2-DB41-C1E8-E025593D4084}"/>
                </a:ext>
              </a:extLst>
            </p:cNvPr>
            <p:cNvGrpSpPr/>
            <p:nvPr/>
          </p:nvGrpSpPr>
          <p:grpSpPr>
            <a:xfrm>
              <a:off x="6172200" y="1599481"/>
              <a:ext cx="4675909" cy="4478022"/>
              <a:chOff x="6215975" y="1298947"/>
              <a:chExt cx="4724399" cy="4787525"/>
            </a:xfrm>
          </p:grpSpPr>
          <p:graphicFrame>
            <p:nvGraphicFramePr>
              <p:cNvPr id="13" name="Chart 12">
                <a:extLst>
                  <a:ext uri="{FF2B5EF4-FFF2-40B4-BE49-F238E27FC236}">
                    <a16:creationId xmlns:a16="http://schemas.microsoft.com/office/drawing/2014/main" id="{4976E70C-75FA-87CA-3A0A-2DF0419E9BB1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215975" y="1298947"/>
              <a:ext cx="4724399" cy="478752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696A6BEB-F012-3E3A-B4CC-3A7D488649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06053" y="2888405"/>
                <a:ext cx="1310771" cy="1573710"/>
              </a:xfrm>
              <a:prstGeom prst="straightConnector1">
                <a:avLst/>
              </a:prstGeom>
              <a:ln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FAFB763-AF32-E8F6-40EF-C5CF661FC736}"/>
                  </a:ext>
                </a:extLst>
              </p:cNvPr>
              <p:cNvSpPr txBox="1"/>
              <p:nvPr/>
            </p:nvSpPr>
            <p:spPr>
              <a:xfrm>
                <a:off x="8363713" y="3317560"/>
                <a:ext cx="8045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2.29X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236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CEB2C-8F16-DD60-E89E-9EDDF9C6A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48" y="140369"/>
            <a:ext cx="10972801" cy="883673"/>
          </a:xfrm>
        </p:spPr>
        <p:txBody>
          <a:bodyPr lIns="0" tIns="0" rIns="0" bIns="0" anchor="ctr" anchorCtr="1">
            <a:noAutofit/>
          </a:bodyPr>
          <a:lstStyle/>
          <a:p>
            <a:pPr algn="ctr"/>
            <a:r>
              <a:rPr lang="en-US">
                <a:latin typeface="Intel Clear Light"/>
              </a:rPr>
              <a:t>Performance Characterization</a:t>
            </a:r>
            <a:br>
              <a:rPr lang="en-US">
                <a:latin typeface="Intel Clear Light"/>
              </a:rPr>
            </a:br>
            <a:r>
              <a:rPr lang="en-US" sz="3200">
                <a:latin typeface="Intel Clear Light"/>
              </a:rPr>
              <a:t>Microarchitectural Analysis</a:t>
            </a:r>
            <a:endParaRPr lang="en-US" sz="32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5B92B0-8AFE-55B3-E8B1-AAE69F8F97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8484" y="5161676"/>
            <a:ext cx="10431379" cy="1121578"/>
          </a:xfrm>
        </p:spPr>
        <p:txBody>
          <a:bodyPr lIns="0" tIns="0" rIns="0" bIns="0" anchor="t">
            <a:normAutofit/>
          </a:bodyPr>
          <a:lstStyle/>
          <a:p>
            <a:pPr>
              <a:spcBef>
                <a:spcPts val="600"/>
              </a:spcBef>
            </a:pPr>
            <a:r>
              <a:rPr lang="en-US">
                <a:latin typeface="IntelOne Text"/>
              </a:rPr>
              <a:t>Reduction in Path Length leads to huge performance savings.</a:t>
            </a:r>
            <a:endParaRPr lang="en-US"/>
          </a:p>
          <a:p>
            <a:pPr marL="889000" lvl="1" indent="-4572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  <a:latin typeface="IntelOne Text"/>
              </a:rPr>
              <a:t>fewer instructions required to produce the same output</a:t>
            </a:r>
          </a:p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88AA32-83D7-5D7D-7639-7F2D48A91E21}"/>
              </a:ext>
            </a:extLst>
          </p:cNvPr>
          <p:cNvGrpSpPr/>
          <p:nvPr/>
        </p:nvGrpSpPr>
        <p:grpSpPr>
          <a:xfrm>
            <a:off x="652698" y="1322563"/>
            <a:ext cx="10536783" cy="3629526"/>
            <a:chOff x="722882" y="1482984"/>
            <a:chExt cx="10536783" cy="362952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4FC30ED-1C54-D7C0-25FA-F088BCCCF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2882" y="1846731"/>
              <a:ext cx="5149883" cy="326577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A11BDF4-5402-6D85-2CB3-8D605CAE552A}"/>
                </a:ext>
              </a:extLst>
            </p:cNvPr>
            <p:cNvSpPr txBox="1"/>
            <p:nvPr/>
          </p:nvSpPr>
          <p:spPr>
            <a:xfrm>
              <a:off x="2562672" y="1482984"/>
              <a:ext cx="6858490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>
                  <a:solidFill>
                    <a:schemeClr val="bg1"/>
                  </a:solidFill>
                  <a:latin typeface="IntelOne Text" panose="020B0503020203020204" pitchFamily="34" charset="0"/>
                  <a:sym typeface="Helvetica Neue"/>
                </a:rPr>
                <a:t>Instruction Path Length with and without </a:t>
              </a:r>
              <a:r>
                <a:rPr lang="en-US" err="1">
                  <a:solidFill>
                    <a:schemeClr val="bg1"/>
                  </a:solidFill>
                  <a:latin typeface="IntelOne Text" panose="020B0503020203020204" pitchFamily="34" charset="0"/>
                  <a:sym typeface="Helvetica Neue"/>
                </a:rPr>
                <a:t>Gluten+Velox</a:t>
              </a:r>
              <a:endParaRPr lang="en-US" b="0" i="0" u="none" strike="noStrike" cap="none" spc="0" normalizeH="0" baseline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One Text" panose="020B0503020203020204" pitchFamily="34" charset="0"/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C5CACE3-9639-6D73-2ECF-F41C76B7F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84176" y="1846731"/>
              <a:ext cx="5275489" cy="3265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151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EB22C-ACFD-3AB6-7E8D-F7DEE167B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48" y="150394"/>
            <a:ext cx="10972801" cy="883673"/>
          </a:xfrm>
        </p:spPr>
        <p:txBody>
          <a:bodyPr lIns="0" tIns="0" rIns="0" bIns="0" anchor="ctr" anchorCtr="1">
            <a:noAutofit/>
          </a:bodyPr>
          <a:lstStyle/>
          <a:p>
            <a:pPr algn="ctr"/>
            <a:r>
              <a:rPr lang="en-US">
                <a:latin typeface="Intel Clear Light"/>
              </a:rPr>
              <a:t>Performance Characterization</a:t>
            </a:r>
            <a:br>
              <a:rPr lang="en-US">
                <a:latin typeface="Intel Clear Light"/>
              </a:rPr>
            </a:br>
            <a:r>
              <a:rPr lang="en-US" sz="3200">
                <a:latin typeface="Intel Clear Light"/>
              </a:rPr>
              <a:t>Shuffle Write Reduction</a:t>
            </a:r>
            <a:endParaRPr lang="en-US" sz="32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8291D-A2E1-E620-A53A-9E86428025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1553" y="5078310"/>
            <a:ext cx="10792327" cy="1163722"/>
          </a:xfrm>
        </p:spPr>
        <p:txBody>
          <a:bodyPr lIns="0" tIns="0" rIns="0" bIns="0" anchor="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>
                <a:latin typeface="IntelOne Text"/>
              </a:rPr>
              <a:t>Columnar-based shuffle can take advantage of compression codecs (e.g., lz4, </a:t>
            </a:r>
            <a:r>
              <a:rPr lang="en-US" sz="2000" err="1">
                <a:latin typeface="IntelOne Text"/>
              </a:rPr>
              <a:t>zlib</a:t>
            </a:r>
            <a:r>
              <a:rPr lang="en-US" sz="2000">
                <a:latin typeface="IntelOne Text"/>
              </a:rPr>
              <a:t>, </a:t>
            </a:r>
            <a:r>
              <a:rPr lang="en-US" sz="2000" err="1">
                <a:latin typeface="IntelOne Text"/>
              </a:rPr>
              <a:t>zstd</a:t>
            </a:r>
            <a:r>
              <a:rPr lang="en-US" sz="2000">
                <a:latin typeface="IntelOne Text"/>
              </a:rPr>
              <a:t>).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>
                <a:latin typeface="IntelOne Text"/>
              </a:rPr>
              <a:t>Users can choose codec based on columnar data type to get higher compression ratio for better performance.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8D94D91-C7E2-1779-E03D-E9D7F7660D10}"/>
              </a:ext>
            </a:extLst>
          </p:cNvPr>
          <p:cNvCxnSpPr>
            <a:cxnSpLocks/>
          </p:cNvCxnSpPr>
          <p:nvPr/>
        </p:nvCxnSpPr>
        <p:spPr>
          <a:xfrm>
            <a:off x="8165054" y="2431228"/>
            <a:ext cx="1748365" cy="557416"/>
          </a:xfrm>
          <a:prstGeom prst="straightConnector1">
            <a:avLst/>
          </a:prstGeom>
          <a:ln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9FB5A51-449F-969C-0255-6D5E35BC8949}"/>
              </a:ext>
            </a:extLst>
          </p:cNvPr>
          <p:cNvCxnSpPr>
            <a:cxnSpLocks/>
          </p:cNvCxnSpPr>
          <p:nvPr/>
        </p:nvCxnSpPr>
        <p:spPr>
          <a:xfrm>
            <a:off x="2552216" y="3041779"/>
            <a:ext cx="1670180" cy="307910"/>
          </a:xfrm>
          <a:prstGeom prst="straightConnector1">
            <a:avLst/>
          </a:prstGeom>
          <a:ln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6EB4324C-C3F8-4467-535B-44AF1D8B7A69}"/>
              </a:ext>
            </a:extLst>
          </p:cNvPr>
          <p:cNvGrpSpPr/>
          <p:nvPr/>
        </p:nvGrpSpPr>
        <p:grpSpPr>
          <a:xfrm>
            <a:off x="689811" y="1347247"/>
            <a:ext cx="10553700" cy="3566574"/>
            <a:chOff x="800100" y="1437484"/>
            <a:chExt cx="10553700" cy="356657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4324C8A-7177-0645-03C6-5DA5CB5F1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100" y="1871218"/>
              <a:ext cx="5164953" cy="313284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8D5289A-B821-926D-8D9F-CD788047E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98975" y="1877360"/>
              <a:ext cx="5154825" cy="312669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DE52979-13ED-1232-E1BF-451DBC30D6B0}"/>
                </a:ext>
              </a:extLst>
            </p:cNvPr>
            <p:cNvSpPr txBox="1"/>
            <p:nvPr/>
          </p:nvSpPr>
          <p:spPr>
            <a:xfrm>
              <a:off x="1771011" y="1437484"/>
              <a:ext cx="8598511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algn="ctr" defTabSz="2438338" hangingPunct="0"/>
              <a:r>
                <a:rPr lang="en-US">
                  <a:solidFill>
                    <a:schemeClr val="bg1"/>
                  </a:solidFill>
                  <a:latin typeface="IntelOne Text" panose="020B0503020203020204" pitchFamily="34" charset="0"/>
                  <a:sym typeface="Helvetica Neue"/>
                </a:rPr>
                <a:t>Shuffle Write Sizes with and without </a:t>
              </a:r>
              <a:r>
                <a:rPr lang="en-US" err="1">
                  <a:solidFill>
                    <a:schemeClr val="bg1"/>
                  </a:solidFill>
                  <a:latin typeface="IntelOne Text" panose="020B0503020203020204" pitchFamily="34" charset="0"/>
                  <a:sym typeface="Helvetica Neue"/>
                </a:rPr>
                <a:t>Gluten+Velox</a:t>
              </a:r>
              <a:r>
                <a:rPr lang="en-US">
                  <a:solidFill>
                    <a:schemeClr val="bg1"/>
                  </a:solidFill>
                  <a:latin typeface="IntelOne Text" panose="020B0503020203020204" pitchFamily="34" charset="0"/>
                  <a:sym typeface="Helvetica Neue"/>
                </a:rPr>
                <a:t> (compression: lz4)</a:t>
              </a:r>
              <a:endParaRPr lang="en-US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One Text" panose="020B05030202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808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A77BD-5786-373D-5929-F050EF87B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16" y="267111"/>
            <a:ext cx="10972801" cy="883673"/>
          </a:xfrm>
        </p:spPr>
        <p:txBody>
          <a:bodyPr lIns="0" tIns="0" rIns="0" bIns="0" anchor="ctr" anchorCtr="1">
            <a:noAutofit/>
          </a:bodyPr>
          <a:lstStyle/>
          <a:p>
            <a:pPr algn="ctr"/>
            <a:r>
              <a:rPr lang="en-US">
                <a:latin typeface="Intel Clear Light"/>
              </a:rPr>
              <a:t>Gluten Community Participation and Adoption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7BD98-79F1-FF78-AE8E-3FF50D74B6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2600" y="1352933"/>
            <a:ext cx="10972800" cy="4241800"/>
          </a:xfrm>
        </p:spPr>
        <p:txBody>
          <a:bodyPr lIns="0" tIns="0" rIns="0" bIns="0" anchor="t">
            <a:normAutofit/>
          </a:bodyPr>
          <a:lstStyle/>
          <a:p>
            <a:r>
              <a:rPr lang="en-US" sz="2800">
                <a:latin typeface="IntelOne Text"/>
              </a:rPr>
              <a:t>Active Community Participation:</a:t>
            </a:r>
            <a:endParaRPr lang="en-US" sz="2800"/>
          </a:p>
          <a:p>
            <a:pPr marL="342900" indent="-342900">
              <a:buChar char="v"/>
            </a:pPr>
            <a:r>
              <a:rPr lang="en-US" sz="2400">
                <a:latin typeface="IntelOne Text"/>
              </a:rPr>
              <a:t>10+ companies across the globe have made contributions to the Gluten Project. </a:t>
            </a:r>
            <a:endParaRPr lang="en-US" sz="2400"/>
          </a:p>
          <a:p>
            <a:r>
              <a:rPr lang="en-US" sz="2800">
                <a:latin typeface="IntelOne Text"/>
              </a:rPr>
              <a:t>Increasing Adoption: </a:t>
            </a:r>
            <a:endParaRPr lang="en-US" sz="2800"/>
          </a:p>
          <a:p>
            <a:pPr marL="342900" indent="-342900">
              <a:buFont typeface="Wingdings"/>
              <a:buChar char="v"/>
            </a:pPr>
            <a:r>
              <a:rPr lang="en-US" sz="2400">
                <a:latin typeface="IntelOne Text"/>
              </a:rPr>
              <a:t>Strong interest from various </a:t>
            </a:r>
            <a:r>
              <a:rPr lang="en-US" sz="2400" err="1">
                <a:latin typeface="IntelOne Text"/>
              </a:rPr>
              <a:t>hyperscalers</a:t>
            </a:r>
            <a:r>
              <a:rPr lang="en-US" sz="2400">
                <a:latin typeface="IntelOne Text"/>
              </a:rPr>
              <a:t> and large Spark customers in trying Gluten for their offerings.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DF8431-4E41-C682-B347-BC0BF6130823}"/>
              </a:ext>
            </a:extLst>
          </p:cNvPr>
          <p:cNvGrpSpPr/>
          <p:nvPr/>
        </p:nvGrpSpPr>
        <p:grpSpPr>
          <a:xfrm>
            <a:off x="713873" y="4782373"/>
            <a:ext cx="10247325" cy="1212521"/>
            <a:chOff x="713873" y="4885610"/>
            <a:chExt cx="10247325" cy="121252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0BEBF66-5CA3-8A3D-FE81-790C5BF31A4D}"/>
                </a:ext>
              </a:extLst>
            </p:cNvPr>
            <p:cNvGrpSpPr/>
            <p:nvPr/>
          </p:nvGrpSpPr>
          <p:grpSpPr>
            <a:xfrm>
              <a:off x="713873" y="5552573"/>
              <a:ext cx="10247325" cy="545558"/>
              <a:chOff x="878973" y="1463173"/>
              <a:chExt cx="10247325" cy="545558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32CCA3CB-35C4-B0B8-B2B5-02488B2981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24000" y="1465730"/>
                <a:ext cx="1829055" cy="543001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7961EE37-9068-49FD-F076-75720EFED0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67352" y="1463205"/>
                <a:ext cx="7658946" cy="542985"/>
              </a:xfrm>
              <a:prstGeom prst="rect">
                <a:avLst/>
              </a:prstGeom>
            </p:spPr>
          </p:pic>
          <p:pic>
            <p:nvPicPr>
              <p:cNvPr id="9" name="Picture 8" descr="A black and white cat logo&#10;&#10;Description automatically generated">
                <a:extLst>
                  <a:ext uri="{FF2B5EF4-FFF2-40B4-BE49-F238E27FC236}">
                    <a16:creationId xmlns:a16="http://schemas.microsoft.com/office/drawing/2014/main" id="{9DCD8550-B3A7-3EA2-CF88-11675CB087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8973" y="1463173"/>
                <a:ext cx="543427" cy="543427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6779F21-E2EB-B4C6-B512-B35B4A0C5134}"/>
                </a:ext>
              </a:extLst>
            </p:cNvPr>
            <p:cNvSpPr txBox="1"/>
            <p:nvPr/>
          </p:nvSpPr>
          <p:spPr>
            <a:xfrm>
              <a:off x="2035239" y="4885610"/>
              <a:ext cx="7537321" cy="4924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ctr" defTabSz="2438338"/>
              <a:r>
                <a:rPr lang="en-US" sz="3200" b="1">
                  <a:solidFill>
                    <a:schemeClr val="accent2"/>
                  </a:solidFill>
                  <a:latin typeface="IntelOne Text"/>
                </a:rPr>
                <a:t>https://github.com/oap-project/gluten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255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06734-4183-D40A-86EB-EC37772A2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16" y="263014"/>
            <a:ext cx="10972801" cy="883673"/>
          </a:xfrm>
        </p:spPr>
        <p:txBody>
          <a:bodyPr lIns="0" tIns="0" rIns="0" bIns="0" anchor="ctr" anchorCtr="1">
            <a:noAutofit/>
          </a:bodyPr>
          <a:lstStyle/>
          <a:p>
            <a:pPr algn="ctr"/>
            <a:r>
              <a:rPr lang="en-US">
                <a:latin typeface="Intel Clear Light"/>
              </a:rPr>
              <a:t>Future Directions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24DB9-E099-68A6-250B-755C8BC3B6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5244" y="1378333"/>
            <a:ext cx="10972801" cy="4775200"/>
          </a:xfrm>
        </p:spPr>
        <p:txBody>
          <a:bodyPr lIns="0" tIns="0" rIns="0" bIns="0" anchor="t">
            <a:noAutofit/>
          </a:bodyPr>
          <a:lstStyle/>
          <a:p>
            <a:pPr marL="365760" indent="-365760">
              <a:buFont typeface="Wingdings" panose="05000000000000000000" pitchFamily="2" charset="2"/>
              <a:buChar char="v"/>
            </a:pPr>
            <a:r>
              <a:rPr lang="en-US" sz="2800">
                <a:latin typeface="IntelOne Text"/>
              </a:rPr>
              <a:t>Develop an Application Binary Interface (ABI)</a:t>
            </a:r>
          </a:p>
          <a:p>
            <a:pPr marL="365760" indent="-365760">
              <a:buFont typeface="Wingdings" panose="05000000000000000000" pitchFamily="2" charset="2"/>
              <a:buChar char="v"/>
            </a:pPr>
            <a:r>
              <a:rPr lang="en-US" sz="2800">
                <a:latin typeface="IntelOne Text"/>
              </a:rPr>
              <a:t>Extend Gluten as a JNI bridge to other query engines</a:t>
            </a:r>
          </a:p>
          <a:p>
            <a:pPr marL="365760" indent="-365760">
              <a:buFont typeface="Wingdings" panose="05000000000000000000" pitchFamily="2" charset="2"/>
              <a:buChar char="v"/>
            </a:pPr>
            <a:r>
              <a:rPr lang="en-US" sz="2800">
                <a:latin typeface="IntelOne Text"/>
              </a:rPr>
              <a:t>Target heterogeneous hardware</a:t>
            </a:r>
          </a:p>
          <a:p>
            <a:pPr marL="365760" indent="-365760">
              <a:buFont typeface="Wingdings" panose="05000000000000000000" pitchFamily="2" charset="2"/>
              <a:buChar char="v"/>
            </a:pPr>
            <a:r>
              <a:rPr lang="en-US" sz="2800">
                <a:latin typeface="IntelOne Text"/>
              </a:rPr>
              <a:t>Offload Spark shuffle to hardware accelerators (e.g., Intel-QAT) for additional performance improvements</a:t>
            </a:r>
          </a:p>
          <a:p>
            <a:pPr marL="365760" indent="-365760">
              <a:buFont typeface="Wingdings" panose="05000000000000000000" pitchFamily="2" charset="2"/>
              <a:buChar char="v"/>
            </a:pPr>
            <a:endParaRPr lang="en-US" sz="2800">
              <a:latin typeface="IntelOne Text"/>
            </a:endParaRPr>
          </a:p>
          <a:p>
            <a:pPr algn="ctr">
              <a:spcBef>
                <a:spcPts val="0"/>
              </a:spcBef>
            </a:pPr>
            <a:r>
              <a:rPr lang="en-US" sz="2800" b="1">
                <a:solidFill>
                  <a:schemeClr val="accent2"/>
                </a:solidFill>
                <a:latin typeface="IntelOne Text"/>
              </a:rPr>
              <a:t>With Velox and </a:t>
            </a:r>
            <a:r>
              <a:rPr lang="en-US" sz="2800" b="1" err="1">
                <a:solidFill>
                  <a:schemeClr val="accent2"/>
                </a:solidFill>
                <a:latin typeface="IntelOne Text"/>
              </a:rPr>
              <a:t>Substrait</a:t>
            </a:r>
            <a:r>
              <a:rPr lang="en-US" sz="2800" b="1">
                <a:solidFill>
                  <a:schemeClr val="accent2"/>
                </a:solidFill>
                <a:latin typeface="IntelOne Text"/>
              </a:rPr>
              <a:t>, extend composability to the</a:t>
            </a:r>
          </a:p>
          <a:p>
            <a:pPr algn="ctr">
              <a:spcBef>
                <a:spcPts val="0"/>
              </a:spcBef>
            </a:pPr>
            <a:r>
              <a:rPr lang="en-US" sz="2800" b="1">
                <a:solidFill>
                  <a:schemeClr val="accent2"/>
                </a:solidFill>
                <a:latin typeface="IntelOne Text"/>
              </a:rPr>
              <a:t>underlying heterogeneous hardware, supporting the vision of</a:t>
            </a:r>
          </a:p>
          <a:p>
            <a:pPr algn="ctr">
              <a:spcBef>
                <a:spcPts val="0"/>
              </a:spcBef>
            </a:pPr>
            <a:r>
              <a:rPr lang="en-US" sz="2800" b="1">
                <a:solidFill>
                  <a:schemeClr val="accent2"/>
                </a:solidFill>
                <a:latin typeface="IntelOne Text"/>
              </a:rPr>
              <a:t>Composable Data Management Systems.</a:t>
            </a:r>
            <a:endParaRPr lang="en-US" sz="28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3722C0-0689-B0AC-0737-F807DF65D6DB}"/>
              </a:ext>
            </a:extLst>
          </p:cNvPr>
          <p:cNvSpPr txBox="1"/>
          <p:nvPr/>
        </p:nvSpPr>
        <p:spPr>
          <a:xfrm>
            <a:off x="1404730" y="5910470"/>
            <a:ext cx="878619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sym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https://ceur-ws.org/Vol-3462/CDMS8.pdf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46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Intel2020">
      <a:dk1>
        <a:srgbClr val="000000"/>
      </a:dk1>
      <a:lt1>
        <a:srgbClr val="FFFFFF"/>
      </a:lt1>
      <a:dk2>
        <a:srgbClr val="004A86"/>
      </a:dk2>
      <a:lt2>
        <a:srgbClr val="525252"/>
      </a:lt2>
      <a:accent1>
        <a:srgbClr val="0068B5"/>
      </a:accent1>
      <a:accent2>
        <a:srgbClr val="00C7FD"/>
      </a:accent2>
      <a:accent3>
        <a:srgbClr val="F6CB4B"/>
      </a:accent3>
      <a:accent4>
        <a:srgbClr val="D96930"/>
      </a:accent4>
      <a:accent5>
        <a:srgbClr val="8F5DA2"/>
      </a:accent5>
      <a:accent6>
        <a:srgbClr val="8BAE46"/>
      </a:accent6>
      <a:hlink>
        <a:srgbClr val="0068B5"/>
      </a:hlink>
      <a:folHlink>
        <a:srgbClr val="0068B5"/>
      </a:folHlink>
    </a:clrScheme>
    <a:fontScheme name="Custom 11">
      <a:majorFont>
        <a:latin typeface="Intel Clear Light"/>
        <a:ea typeface="Helvetica Neue"/>
        <a:cs typeface="Helvetica Neue"/>
      </a:majorFont>
      <a:minorFont>
        <a:latin typeface="Intel Clear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0" tIns="0" rIns="0" bIns="0" numCol="1" spcCol="38100" rtlCol="0" anchor="t" anchorCtr="0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b="0" i="0" u="none" strike="noStrike" cap="none" spc="0" normalizeH="0" baseline="0" dirty="0" err="1" smtClean="0">
            <a:ln>
              <a:noFill/>
            </a:ln>
            <a:solidFill>
              <a:schemeClr val="tx2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1360</Words>
  <Application>Microsoft Office PowerPoint</Application>
  <PresentationFormat>Widescreen</PresentationFormat>
  <Paragraphs>197</Paragraphs>
  <Slides>15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DMSans</vt:lpstr>
      <vt:lpstr>Helvetica</vt:lpstr>
      <vt:lpstr>Helvetica Neue Medium</vt:lpstr>
      <vt:lpstr>Intel Clear</vt:lpstr>
      <vt:lpstr>Intel Clear Light</vt:lpstr>
      <vt:lpstr>Intel Clear Pro</vt:lpstr>
      <vt:lpstr>IntelOne Text</vt:lpstr>
      <vt:lpstr>LinLibertineT</vt:lpstr>
      <vt:lpstr>Wingdings</vt:lpstr>
      <vt:lpstr>21_BasicWhite</vt:lpstr>
      <vt:lpstr>The Gluten Open-Source Software Project: Modernizing Java-based Query Engines for the Lakehouse Era</vt:lpstr>
      <vt:lpstr>Background – Disruptive Trends</vt:lpstr>
      <vt:lpstr>Motivation – SparkSQL as a Service</vt:lpstr>
      <vt:lpstr>The Gluten Open-Source Software Project</vt:lpstr>
      <vt:lpstr>Performance Characterization Spark vs. Spark+Gluten+Velox</vt:lpstr>
      <vt:lpstr>Performance Characterization Microarchitectural Analysis</vt:lpstr>
      <vt:lpstr>Performance Characterization Shuffle Write Reduction</vt:lpstr>
      <vt:lpstr>Gluten Community Participation and Adoption</vt:lpstr>
      <vt:lpstr>Future Directions</vt:lpstr>
      <vt:lpstr>PowerPoint Presentation</vt:lpstr>
      <vt:lpstr>PowerPoint Presentation</vt:lpstr>
      <vt:lpstr>Configurations</vt:lpstr>
      <vt:lpstr>Gluten working model</vt:lpstr>
      <vt:lpstr>Gluten - architecture</vt:lpstr>
      <vt:lpstr>Offloading Spark to a native vectorized engine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Shankaran, Akash</dc:creator>
  <cp:lastModifiedBy>Shankaran, Akash</cp:lastModifiedBy>
  <cp:revision>3</cp:revision>
  <dcterms:created xsi:type="dcterms:W3CDTF">2023-08-06T04:39:19Z</dcterms:created>
  <dcterms:modified xsi:type="dcterms:W3CDTF">2023-08-28T17:08:32Z</dcterms:modified>
</cp:coreProperties>
</file>