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tags/tag7.xml" ContentType="application/vnd.openxmlformats-officedocument.presentationml.tags+xml"/>
  <Override PartName="/ppt/notesSlides/notesSlide8.xml" ContentType="application/vnd.openxmlformats-officedocument.presentationml.notesSlide+xml"/>
  <Override PartName="/ppt/tags/tag8.xml" ContentType="application/vnd.openxmlformats-officedocument.presentationml.tags+xml"/>
  <Override PartName="/ppt/notesSlides/notesSlide9.xml" ContentType="application/vnd.openxmlformats-officedocument.presentationml.notesSlide+xml"/>
  <Override PartName="/ppt/tags/tag9.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10.xml" ContentType="application/vnd.openxmlformats-officedocument.presentationml.tags+xml"/>
  <Override PartName="/ppt/notesSlides/notesSlide12.xml" ContentType="application/vnd.openxmlformats-officedocument.presentationml.notesSlide+xml"/>
  <Override PartName="/ppt/tags/tag11.xml" ContentType="application/vnd.openxmlformats-officedocument.presentationml.tags+xml"/>
  <Override PartName="/ppt/notesSlides/notesSlide13.xml" ContentType="application/vnd.openxmlformats-officedocument.presentationml.notesSlide+xml"/>
  <Override PartName="/ppt/tags/tag12.xml" ContentType="application/vnd.openxmlformats-officedocument.presentationml.tags+xml"/>
  <Override PartName="/ppt/notesSlides/notesSlide14.xml" ContentType="application/vnd.openxmlformats-officedocument.presentationml.notesSlide+xml"/>
  <Override PartName="/ppt/tags/tag13.xml" ContentType="application/vnd.openxmlformats-officedocument.presentationml.tags+xml"/>
  <Override PartName="/ppt/notesSlides/notesSlide15.xml" ContentType="application/vnd.openxmlformats-officedocument.presentationml.notesSlide+xml"/>
  <Override PartName="/ppt/tags/tag14.xml" ContentType="application/vnd.openxmlformats-officedocument.presentationml.tags+xml"/>
  <Override PartName="/ppt/notesSlides/notesSlide16.xml" ContentType="application/vnd.openxmlformats-officedocument.presentationml.notesSlide+xml"/>
  <Override PartName="/ppt/tags/tag15.xml" ContentType="application/vnd.openxmlformats-officedocument.presentationml.tags+xml"/>
  <Override PartName="/ppt/notesSlides/notesSlide17.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tags/tag16.xml" ContentType="application/vnd.openxmlformats-officedocument.presentationml.tags+xml"/>
  <Override PartName="/ppt/notesSlides/notesSlide18.xml" ContentType="application/vnd.openxmlformats-officedocument.presentationml.notesSlide+xml"/>
  <Override PartName="/ppt/tags/tag17.xml" ContentType="application/vnd.openxmlformats-officedocument.presentationml.tags+xml"/>
  <Override PartName="/ppt/notesSlides/notesSlide19.xml" ContentType="application/vnd.openxmlformats-officedocument.presentationml.notesSlide+xml"/>
  <Override PartName="/ppt/charts/chart4.xml" ContentType="application/vnd.openxmlformats-officedocument.drawingml.chart+xml"/>
  <Override PartName="/ppt/tags/tag18.xml" ContentType="application/vnd.openxmlformats-officedocument.presentationml.tags+xml"/>
  <Override PartName="/ppt/notesSlides/notesSlide20.xml" ContentType="application/vnd.openxmlformats-officedocument.presentationml.notesSlide+xml"/>
  <Override PartName="/ppt/tags/tag19.xml" ContentType="application/vnd.openxmlformats-officedocument.presentationml.tags+xml"/>
  <Override PartName="/ppt/notesSlides/notesSlide21.xml" ContentType="application/vnd.openxmlformats-officedocument.presentationml.notesSlide+xml"/>
  <Override PartName="/ppt/tags/tag20.xml" ContentType="application/vnd.openxmlformats-officedocument.presentationml.tags+xml"/>
  <Override PartName="/ppt/notesSlides/notesSlide22.xml" ContentType="application/vnd.openxmlformats-officedocument.presentationml.notesSlide+xml"/>
  <Override PartName="/ppt/charts/chart5.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tags/tag21.xml" ContentType="application/vnd.openxmlformats-officedocument.presentationml.tags+xml"/>
  <Override PartName="/ppt/notesSlides/notesSlide23.xml" ContentType="application/vnd.openxmlformats-officedocument.presentationml.notesSlide+xml"/>
  <Override PartName="/ppt/tags/tag22.xml" ContentType="application/vnd.openxmlformats-officedocument.presentationml.tags+xml"/>
  <Override PartName="/ppt/notesSlides/notesSlide24.xml" ContentType="application/vnd.openxmlformats-officedocument.presentationml.notesSlide+xml"/>
  <Override PartName="/ppt/tags/tag23.xml" ContentType="application/vnd.openxmlformats-officedocument.presentationml.tags+xml"/>
  <Override PartName="/ppt/notesSlides/notesSlide25.xml" ContentType="application/vnd.openxmlformats-officedocument.presentationml.notesSlide+xml"/>
  <Override PartName="/ppt/tags/tag24.xml" ContentType="application/vnd.openxmlformats-officedocument.presentationml.tags+xml"/>
  <Override PartName="/ppt/notesSlides/notesSlide26.xml" ContentType="application/vnd.openxmlformats-officedocument.presentationml.notesSlide+xml"/>
  <Override PartName="/ppt/tags/tag25.xml" ContentType="application/vnd.openxmlformats-officedocument.presentationml.tags+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handoutMasterIdLst>
    <p:handoutMasterId r:id="rId30"/>
  </p:handoutMasterIdLst>
  <p:sldIdLst>
    <p:sldId id="1311" r:id="rId2"/>
    <p:sldId id="1337" r:id="rId3"/>
    <p:sldId id="1350" r:id="rId4"/>
    <p:sldId id="1351" r:id="rId5"/>
    <p:sldId id="1348" r:id="rId6"/>
    <p:sldId id="1349" r:id="rId7"/>
    <p:sldId id="1339" r:id="rId8"/>
    <p:sldId id="1352" r:id="rId9"/>
    <p:sldId id="836" r:id="rId10"/>
    <p:sldId id="837" r:id="rId11"/>
    <p:sldId id="1353" r:id="rId12"/>
    <p:sldId id="1354" r:id="rId13"/>
    <p:sldId id="1342" r:id="rId14"/>
    <p:sldId id="323" r:id="rId15"/>
    <p:sldId id="1312" r:id="rId16"/>
    <p:sldId id="1303" r:id="rId17"/>
    <p:sldId id="1304" r:id="rId18"/>
    <p:sldId id="1314" r:id="rId19"/>
    <p:sldId id="1308" r:id="rId20"/>
    <p:sldId id="1343" r:id="rId21"/>
    <p:sldId id="1344" r:id="rId22"/>
    <p:sldId id="1357" r:id="rId23"/>
    <p:sldId id="1355" r:id="rId24"/>
    <p:sldId id="1356" r:id="rId25"/>
    <p:sldId id="1358" r:id="rId26"/>
    <p:sldId id="1305" r:id="rId27"/>
    <p:sldId id="1306" r:id="rId28"/>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FF"/>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574" autoAdjust="0"/>
    <p:restoredTop sz="71633" autoAdjust="0"/>
  </p:normalViewPr>
  <p:slideViewPr>
    <p:cSldViewPr snapToGrid="0">
      <p:cViewPr varScale="1">
        <p:scale>
          <a:sx n="90" d="100"/>
          <a:sy n="90" d="100"/>
        </p:scale>
        <p:origin x="1464" y="184"/>
      </p:cViewPr>
      <p:guideLst>
        <p:guide orient="horz" pos="2160"/>
        <p:guide pos="3840"/>
      </p:guideLst>
    </p:cSldViewPr>
  </p:slideViewPr>
  <p:notesTextViewPr>
    <p:cViewPr>
      <p:scale>
        <a:sx n="150" d="100"/>
        <a:sy n="15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oleObject" Target="file:////Users/xma1/Dropbox/slides/Xiaosong-talks/2022/2022_CDMS.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Degree</c:v>
                </c:pt>
              </c:strCache>
            </c:strRef>
          </c:tx>
          <c:spPr>
            <a:solidFill>
              <a:schemeClr val="accent1"/>
            </a:solidFill>
            <a:ln>
              <a:solidFill>
                <a:schemeClr val="accent1">
                  <a:alpha val="96000"/>
                </a:schemeClr>
              </a:solidFill>
            </a:ln>
            <a:effectLst/>
          </c:spPr>
          <c:invertIfNegative val="0"/>
          <c:cat>
            <c:numRef>
              <c:f>Sheet1!$A$2:$A$101</c:f>
              <c:numCache>
                <c:formatCode>General</c:formatCode>
                <c:ptCount val="100"/>
              </c:numCache>
            </c:numRef>
          </c:cat>
          <c:val>
            <c:numRef>
              <c:f>Sheet1!$B$2:$B$101</c:f>
              <c:numCache>
                <c:formatCode>General</c:formatCode>
                <c:ptCount val="100"/>
                <c:pt idx="0">
                  <c:v>10.742638255814819</c:v>
                </c:pt>
                <c:pt idx="1">
                  <c:v>7.8974629820074043</c:v>
                </c:pt>
                <c:pt idx="2">
                  <c:v>7.3114898271970334</c:v>
                </c:pt>
                <c:pt idx="3">
                  <c:v>6.9611616397074041</c:v>
                </c:pt>
                <c:pt idx="4">
                  <c:v>6.6764007518043407</c:v>
                </c:pt>
                <c:pt idx="5">
                  <c:v>6.463490000646444</c:v>
                </c:pt>
                <c:pt idx="6">
                  <c:v>6.2983783934702329</c:v>
                </c:pt>
                <c:pt idx="7">
                  <c:v>6.1479277639815342</c:v>
                </c:pt>
                <c:pt idx="8">
                  <c:v>6.0082496081351113</c:v>
                </c:pt>
                <c:pt idx="9">
                  <c:v>5.8682274099099709</c:v>
                </c:pt>
                <c:pt idx="10">
                  <c:v>5.7425452193499646</c:v>
                </c:pt>
                <c:pt idx="11">
                  <c:v>5.6217438131068684</c:v>
                </c:pt>
                <c:pt idx="12">
                  <c:v>5.5055888698199507</c:v>
                </c:pt>
                <c:pt idx="13">
                  <c:v>5.4065230338554349</c:v>
                </c:pt>
                <c:pt idx="14">
                  <c:v>5.3047473972282786</c:v>
                </c:pt>
                <c:pt idx="15">
                  <c:v>5.2118607451554562</c:v>
                </c:pt>
                <c:pt idx="16">
                  <c:v>5.1207457695457146</c:v>
                </c:pt>
                <c:pt idx="17">
                  <c:v>5.022991643467428</c:v>
                </c:pt>
                <c:pt idx="18">
                  <c:v>4.9291055453746537</c:v>
                </c:pt>
                <c:pt idx="19">
                  <c:v>4.8559826207018046</c:v>
                </c:pt>
                <c:pt idx="20">
                  <c:v>4.7812325239433902</c:v>
                </c:pt>
                <c:pt idx="21">
                  <c:v>4.7004397181410926</c:v>
                </c:pt>
                <c:pt idx="22">
                  <c:v>4.6062740660671846</c:v>
                </c:pt>
                <c:pt idx="23">
                  <c:v>4.5601887880325043</c:v>
                </c:pt>
                <c:pt idx="24">
                  <c:v>4.4594316186372964</c:v>
                </c:pt>
                <c:pt idx="25">
                  <c:v>4.4361164826217419</c:v>
                </c:pt>
                <c:pt idx="26">
                  <c:v>4.3219280948873626</c:v>
                </c:pt>
                <c:pt idx="27">
                  <c:v>4.3086765489048409</c:v>
                </c:pt>
                <c:pt idx="28">
                  <c:v>4.1699250014423086</c:v>
                </c:pt>
                <c:pt idx="29">
                  <c:v>4.1699250014423086</c:v>
                </c:pt>
                <c:pt idx="30">
                  <c:v>4.0208542829576874</c:v>
                </c:pt>
                <c:pt idx="31">
                  <c:v>4</c:v>
                </c:pt>
                <c:pt idx="32">
                  <c:v>3.9813014301024081</c:v>
                </c:pt>
                <c:pt idx="33">
                  <c:v>3.8073549220576042</c:v>
                </c:pt>
                <c:pt idx="34">
                  <c:v>3.8073549220576042</c:v>
                </c:pt>
                <c:pt idx="35">
                  <c:v>3.750985667276705</c:v>
                </c:pt>
                <c:pt idx="36">
                  <c:v>3.5849625007211561</c:v>
                </c:pt>
                <c:pt idx="37">
                  <c:v>3.5849625007211561</c:v>
                </c:pt>
                <c:pt idx="38">
                  <c:v>3.5638018830419238</c:v>
                </c:pt>
                <c:pt idx="39">
                  <c:v>3.3219280948873622</c:v>
                </c:pt>
                <c:pt idx="40">
                  <c:v>3.3219280948873622</c:v>
                </c:pt>
                <c:pt idx="41">
                  <c:v>3.3219280948873622</c:v>
                </c:pt>
                <c:pt idx="42">
                  <c:v>3.30086528576539</c:v>
                </c:pt>
                <c:pt idx="43">
                  <c:v>3</c:v>
                </c:pt>
                <c:pt idx="44">
                  <c:v>3</c:v>
                </c:pt>
                <c:pt idx="45">
                  <c:v>3</c:v>
                </c:pt>
                <c:pt idx="46">
                  <c:v>3</c:v>
                </c:pt>
                <c:pt idx="47">
                  <c:v>3</c:v>
                </c:pt>
                <c:pt idx="48">
                  <c:v>2.7024716025521109</c:v>
                </c:pt>
                <c:pt idx="49">
                  <c:v>2.5849625007211561</c:v>
                </c:pt>
                <c:pt idx="50">
                  <c:v>2.5849625007211561</c:v>
                </c:pt>
                <c:pt idx="51">
                  <c:v>2.5849625007211561</c:v>
                </c:pt>
                <c:pt idx="52">
                  <c:v>2.5849625007211561</c:v>
                </c:pt>
                <c:pt idx="53">
                  <c:v>2.5849625007211561</c:v>
                </c:pt>
                <c:pt idx="54">
                  <c:v>2.5849625007211561</c:v>
                </c:pt>
                <c:pt idx="55">
                  <c:v>2.5849625007211561</c:v>
                </c:pt>
                <c:pt idx="56">
                  <c:v>2.25218651432579</c:v>
                </c:pt>
                <c:pt idx="57">
                  <c:v>2</c:v>
                </c:pt>
                <c:pt idx="58">
                  <c:v>2</c:v>
                </c:pt>
                <c:pt idx="59">
                  <c:v>2</c:v>
                </c:pt>
                <c:pt idx="60">
                  <c:v>2</c:v>
                </c:pt>
                <c:pt idx="61">
                  <c:v>2</c:v>
                </c:pt>
                <c:pt idx="62">
                  <c:v>2</c:v>
                </c:pt>
                <c:pt idx="63">
                  <c:v>2</c:v>
                </c:pt>
                <c:pt idx="64">
                  <c:v>2</c:v>
                </c:pt>
                <c:pt idx="65">
                  <c:v>2</c:v>
                </c:pt>
                <c:pt idx="66">
                  <c:v>2</c:v>
                </c:pt>
                <c:pt idx="67">
                  <c:v>2</c:v>
                </c:pt>
                <c:pt idx="68">
                  <c:v>2</c:v>
                </c:pt>
                <c:pt idx="69">
                  <c:v>2</c:v>
                </c:pt>
                <c:pt idx="70">
                  <c:v>2</c:v>
                </c:pt>
                <c:pt idx="71">
                  <c:v>1.1765572970389211</c:v>
                </c:pt>
                <c:pt idx="72">
                  <c:v>1</c:v>
                </c:pt>
                <c:pt idx="73">
                  <c:v>1</c:v>
                </c:pt>
                <c:pt idx="74">
                  <c:v>1</c:v>
                </c:pt>
                <c:pt idx="75">
                  <c:v>1</c:v>
                </c:pt>
                <c:pt idx="76">
                  <c:v>1</c:v>
                </c:pt>
                <c:pt idx="77">
                  <c:v>1</c:v>
                </c:pt>
                <c:pt idx="78">
                  <c:v>1</c:v>
                </c:pt>
                <c:pt idx="79">
                  <c:v>1</c:v>
                </c:pt>
                <c:pt idx="80">
                  <c:v>1</c:v>
                </c:pt>
                <c:pt idx="81">
                  <c:v>1</c:v>
                </c:pt>
                <c:pt idx="82">
                  <c:v>1</c:v>
                </c:pt>
                <c:pt idx="83">
                  <c:v>1</c:v>
                </c:pt>
                <c:pt idx="84">
                  <c:v>1</c:v>
                </c:pt>
                <c:pt idx="85">
                  <c:v>1</c:v>
                </c:pt>
                <c:pt idx="86">
                  <c:v>1</c:v>
                </c:pt>
                <c:pt idx="87">
                  <c:v>1</c:v>
                </c:pt>
                <c:pt idx="88">
                  <c:v>1</c:v>
                </c:pt>
                <c:pt idx="89">
                  <c:v>1</c:v>
                </c:pt>
                <c:pt idx="90">
                  <c:v>1</c:v>
                </c:pt>
                <c:pt idx="91">
                  <c:v>1</c:v>
                </c:pt>
                <c:pt idx="92">
                  <c:v>1</c:v>
                </c:pt>
                <c:pt idx="93">
                  <c:v>1</c:v>
                </c:pt>
                <c:pt idx="94">
                  <c:v>1</c:v>
                </c:pt>
                <c:pt idx="95">
                  <c:v>1</c:v>
                </c:pt>
                <c:pt idx="96">
                  <c:v>1</c:v>
                </c:pt>
                <c:pt idx="97">
                  <c:v>1</c:v>
                </c:pt>
                <c:pt idx="98">
                  <c:v>1</c:v>
                </c:pt>
                <c:pt idx="99">
                  <c:v>1</c:v>
                </c:pt>
              </c:numCache>
            </c:numRef>
          </c:val>
          <c:extLst>
            <c:ext xmlns:c16="http://schemas.microsoft.com/office/drawing/2014/chart" uri="{C3380CC4-5D6E-409C-BE32-E72D297353CC}">
              <c16:uniqueId val="{00000000-D519-0E4C-B25F-BAAE561D61DE}"/>
            </c:ext>
          </c:extLst>
        </c:ser>
        <c:dLbls>
          <c:showLegendKey val="0"/>
          <c:showVal val="0"/>
          <c:showCatName val="0"/>
          <c:showSerName val="0"/>
          <c:showPercent val="0"/>
          <c:showBubbleSize val="0"/>
        </c:dLbls>
        <c:gapWidth val="0"/>
        <c:overlap val="-27"/>
        <c:axId val="710735880"/>
        <c:axId val="710744552"/>
      </c:barChart>
      <c:lineChart>
        <c:grouping val="standard"/>
        <c:varyColors val="0"/>
        <c:ser>
          <c:idx val="2"/>
          <c:order val="1"/>
          <c:tx>
            <c:strRef>
              <c:f>Sheet1!$D$1</c:f>
              <c:strCache>
                <c:ptCount val="1"/>
                <c:pt idx="0">
                  <c:v>Walkers</c:v>
                </c:pt>
              </c:strCache>
            </c:strRef>
          </c:tx>
          <c:spPr>
            <a:ln w="28575" cap="rnd">
              <a:solidFill>
                <a:srgbClr val="FF0000"/>
              </a:solidFill>
              <a:round/>
            </a:ln>
            <a:effectLst/>
          </c:spPr>
          <c:marker>
            <c:symbol val="none"/>
          </c:marker>
          <c:cat>
            <c:numRef>
              <c:f>Sheet1!$A$2:$A$101</c:f>
              <c:numCache>
                <c:formatCode>General</c:formatCode>
                <c:ptCount val="100"/>
              </c:numCache>
            </c:numRef>
          </c:cat>
          <c:val>
            <c:numRef>
              <c:f>Sheet1!$D$2:$D$101</c:f>
              <c:numCache>
                <c:formatCode>General</c:formatCode>
                <c:ptCount val="100"/>
                <c:pt idx="0">
                  <c:v>11.0354112284901</c:v>
                </c:pt>
                <c:pt idx="1">
                  <c:v>7.7615429884492624</c:v>
                </c:pt>
                <c:pt idx="2">
                  <c:v>7.1768772418814466</c:v>
                </c:pt>
                <c:pt idx="3">
                  <c:v>6.9420391587204726</c:v>
                </c:pt>
                <c:pt idx="4">
                  <c:v>6.5738658849991971</c:v>
                </c:pt>
                <c:pt idx="5">
                  <c:v>6.3475862917189136</c:v>
                </c:pt>
                <c:pt idx="6">
                  <c:v>6.18236018521376</c:v>
                </c:pt>
                <c:pt idx="7">
                  <c:v>5.9858519533128378</c:v>
                </c:pt>
                <c:pt idx="8">
                  <c:v>6.0060196924719724</c:v>
                </c:pt>
                <c:pt idx="9">
                  <c:v>5.7714377032212134</c:v>
                </c:pt>
                <c:pt idx="10">
                  <c:v>5.7294722861637544</c:v>
                </c:pt>
                <c:pt idx="11">
                  <c:v>5.5593743370702882</c:v>
                </c:pt>
                <c:pt idx="12">
                  <c:v>5.4558755868047344</c:v>
                </c:pt>
                <c:pt idx="13">
                  <c:v>5.3618553675857727</c:v>
                </c:pt>
                <c:pt idx="14">
                  <c:v>5.314950243678866</c:v>
                </c:pt>
                <c:pt idx="15">
                  <c:v>5.186589297140979</c:v>
                </c:pt>
                <c:pt idx="16">
                  <c:v>5.0702175682577746</c:v>
                </c:pt>
                <c:pt idx="17">
                  <c:v>4.9451881669930424</c:v>
                </c:pt>
                <c:pt idx="18">
                  <c:v>4.9766972318463134</c:v>
                </c:pt>
                <c:pt idx="19">
                  <c:v>4.8248330122100018</c:v>
                </c:pt>
                <c:pt idx="20">
                  <c:v>4.6687431890879036</c:v>
                </c:pt>
                <c:pt idx="21">
                  <c:v>4.5892193781236497</c:v>
                </c:pt>
                <c:pt idx="22">
                  <c:v>4.5661405211496966</c:v>
                </c:pt>
                <c:pt idx="23">
                  <c:v>4.4113584483138801</c:v>
                </c:pt>
                <c:pt idx="24">
                  <c:v>4.4236615302627129</c:v>
                </c:pt>
                <c:pt idx="25">
                  <c:v>4.5138141155886906</c:v>
                </c:pt>
                <c:pt idx="26">
                  <c:v>4.20822069962386</c:v>
                </c:pt>
                <c:pt idx="27">
                  <c:v>4.2103826297947631</c:v>
                </c:pt>
                <c:pt idx="28">
                  <c:v>4.0900166956580719</c:v>
                </c:pt>
                <c:pt idx="29">
                  <c:v>4.0015680783688108</c:v>
                </c:pt>
                <c:pt idx="30">
                  <c:v>3.8814806003475919</c:v>
                </c:pt>
                <c:pt idx="31">
                  <c:v>3.8904155620397169</c:v>
                </c:pt>
                <c:pt idx="32">
                  <c:v>3.83384137293594</c:v>
                </c:pt>
                <c:pt idx="33">
                  <c:v>3.6862629531776232</c:v>
                </c:pt>
                <c:pt idx="34">
                  <c:v>3.6915386314604</c:v>
                </c:pt>
                <c:pt idx="35">
                  <c:v>3.4882013455060101</c:v>
                </c:pt>
                <c:pt idx="36">
                  <c:v>3.4763039121532731</c:v>
                </c:pt>
                <c:pt idx="37">
                  <c:v>3.427305803514535</c:v>
                </c:pt>
                <c:pt idx="38">
                  <c:v>3.4635858397618038</c:v>
                </c:pt>
                <c:pt idx="39">
                  <c:v>3.1660341006972801</c:v>
                </c:pt>
                <c:pt idx="40">
                  <c:v>3.1684494922339241</c:v>
                </c:pt>
                <c:pt idx="41">
                  <c:v>3.1822982036395322</c:v>
                </c:pt>
                <c:pt idx="42">
                  <c:v>3.1487193921060821</c:v>
                </c:pt>
                <c:pt idx="43">
                  <c:v>2.868552444635176</c:v>
                </c:pt>
                <c:pt idx="44">
                  <c:v>2.8567148479003759</c:v>
                </c:pt>
                <c:pt idx="45">
                  <c:v>2.878435007895527</c:v>
                </c:pt>
                <c:pt idx="46">
                  <c:v>2.9122512964755169</c:v>
                </c:pt>
                <c:pt idx="47">
                  <c:v>2.931955309332857</c:v>
                </c:pt>
                <c:pt idx="48">
                  <c:v>2.6167152678902812</c:v>
                </c:pt>
                <c:pt idx="49">
                  <c:v>2.4813609471652578</c:v>
                </c:pt>
                <c:pt idx="50">
                  <c:v>2.4540495202023012</c:v>
                </c:pt>
                <c:pt idx="51">
                  <c:v>2.471957386073615</c:v>
                </c:pt>
                <c:pt idx="52">
                  <c:v>2.4732985721468839</c:v>
                </c:pt>
                <c:pt idx="53">
                  <c:v>2.536241930654179</c:v>
                </c:pt>
                <c:pt idx="54">
                  <c:v>2.6877684209801189</c:v>
                </c:pt>
                <c:pt idx="55">
                  <c:v>2.5012811725499979</c:v>
                </c:pt>
                <c:pt idx="56">
                  <c:v>2.1524300679880382</c:v>
                </c:pt>
                <c:pt idx="57">
                  <c:v>1.896403613458618</c:v>
                </c:pt>
                <c:pt idx="58">
                  <c:v>1.7314613246572721</c:v>
                </c:pt>
                <c:pt idx="59">
                  <c:v>1.819095896333639</c:v>
                </c:pt>
                <c:pt idx="60">
                  <c:v>1.874820568078458</c:v>
                </c:pt>
                <c:pt idx="61">
                  <c:v>1.8711181768248579</c:v>
                </c:pt>
                <c:pt idx="62">
                  <c:v>1.9028222354299911</c:v>
                </c:pt>
                <c:pt idx="63">
                  <c:v>1.904518779969669</c:v>
                </c:pt>
                <c:pt idx="64">
                  <c:v>1.719928147732452</c:v>
                </c:pt>
                <c:pt idx="65">
                  <c:v>1.7022851869452029</c:v>
                </c:pt>
                <c:pt idx="66">
                  <c:v>1.7401245207757381</c:v>
                </c:pt>
                <c:pt idx="67">
                  <c:v>1.8303202358700581</c:v>
                </c:pt>
                <c:pt idx="68">
                  <c:v>1.775463584217664</c:v>
                </c:pt>
                <c:pt idx="69">
                  <c:v>1.795667218871845</c:v>
                </c:pt>
                <c:pt idx="70">
                  <c:v>1.8069426645777631</c:v>
                </c:pt>
                <c:pt idx="71">
                  <c:v>1.07327183642452</c:v>
                </c:pt>
                <c:pt idx="72">
                  <c:v>1.073628318099189</c:v>
                </c:pt>
                <c:pt idx="73">
                  <c:v>0.94197767600193905</c:v>
                </c:pt>
                <c:pt idx="74">
                  <c:v>0.95185631698757101</c:v>
                </c:pt>
                <c:pt idx="75">
                  <c:v>0.870550161796391</c:v>
                </c:pt>
                <c:pt idx="76">
                  <c:v>0.86805455889620298</c:v>
                </c:pt>
                <c:pt idx="77">
                  <c:v>0.95212478919089605</c:v>
                </c:pt>
                <c:pt idx="78">
                  <c:v>0.933028692574012</c:v>
                </c:pt>
                <c:pt idx="79">
                  <c:v>0.87382894392163102</c:v>
                </c:pt>
                <c:pt idx="80">
                  <c:v>0.90959647597287896</c:v>
                </c:pt>
                <c:pt idx="81">
                  <c:v>0.91474819711168298</c:v>
                </c:pt>
                <c:pt idx="82">
                  <c:v>0.79160572470455204</c:v>
                </c:pt>
                <c:pt idx="83">
                  <c:v>0.91340071390435895</c:v>
                </c:pt>
                <c:pt idx="84">
                  <c:v>0.77386132978583</c:v>
                </c:pt>
                <c:pt idx="85">
                  <c:v>0.72606390024379397</c:v>
                </c:pt>
                <c:pt idx="86">
                  <c:v>0.38196994302614101</c:v>
                </c:pt>
                <c:pt idx="87">
                  <c:v>0.81170118573814098</c:v>
                </c:pt>
                <c:pt idx="88">
                  <c:v>0.93045728564083496</c:v>
                </c:pt>
                <c:pt idx="89">
                  <c:v>0.89536467139851506</c:v>
                </c:pt>
                <c:pt idx="90">
                  <c:v>0.83847583097265099</c:v>
                </c:pt>
                <c:pt idx="91">
                  <c:v>0.93653052783053903</c:v>
                </c:pt>
                <c:pt idx="92">
                  <c:v>0.95908758788841098</c:v>
                </c:pt>
                <c:pt idx="93">
                  <c:v>0.88092840255521898</c:v>
                </c:pt>
                <c:pt idx="94">
                  <c:v>0.95879071873064803</c:v>
                </c:pt>
                <c:pt idx="95">
                  <c:v>0.95590791329779201</c:v>
                </c:pt>
                <c:pt idx="96">
                  <c:v>0.98363392073312195</c:v>
                </c:pt>
                <c:pt idx="97">
                  <c:v>0.87092886332958797</c:v>
                </c:pt>
                <c:pt idx="98">
                  <c:v>0.87297843753548898</c:v>
                </c:pt>
                <c:pt idx="99">
                  <c:v>0.83015795113767499</c:v>
                </c:pt>
              </c:numCache>
            </c:numRef>
          </c:val>
          <c:smooth val="0"/>
          <c:extLst>
            <c:ext xmlns:c16="http://schemas.microsoft.com/office/drawing/2014/chart" uri="{C3380CC4-5D6E-409C-BE32-E72D297353CC}">
              <c16:uniqueId val="{00000001-D519-0E4C-B25F-BAAE561D61DE}"/>
            </c:ext>
          </c:extLst>
        </c:ser>
        <c:dLbls>
          <c:showLegendKey val="0"/>
          <c:showVal val="0"/>
          <c:showCatName val="0"/>
          <c:showSerName val="0"/>
          <c:showPercent val="0"/>
          <c:showBubbleSize val="0"/>
        </c:dLbls>
        <c:marker val="1"/>
        <c:smooth val="0"/>
        <c:axId val="710750168"/>
        <c:axId val="710747240"/>
      </c:lineChart>
      <c:catAx>
        <c:axId val="710735880"/>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altLang="zh-CN" sz="1600" b="1" dirty="0">
                    <a:solidFill>
                      <a:schemeClr val="tx1"/>
                    </a:solidFill>
                  </a:rPr>
                  <a:t>Vertex (percentage)</a:t>
                </a:r>
              </a:p>
            </c:rich>
          </c:tx>
          <c:layout>
            <c:manualLayout>
              <c:xMode val="edge"/>
              <c:yMode val="edge"/>
              <c:x val="0.35405173904160198"/>
              <c:y val="0.91357406981038503"/>
            </c:manualLayout>
          </c:layout>
          <c:overlay val="0"/>
          <c:spPr>
            <a:noFill/>
            <a:ln>
              <a:noFill/>
            </a:ln>
            <a:effectLst/>
          </c:spPr>
        </c:title>
        <c:numFmt formatCode="0.00%" sourceLinked="0"/>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0"/>
          <a:lstStyle/>
          <a:p>
            <a:pPr>
              <a:defRPr sz="1197" b="1" i="0" u="none" strike="noStrike" kern="1200" baseline="0">
                <a:ln>
                  <a:noFill/>
                </a:ln>
                <a:solidFill>
                  <a:schemeClr val="tx1">
                    <a:lumMod val="65000"/>
                    <a:lumOff val="35000"/>
                  </a:schemeClr>
                </a:solidFill>
                <a:latin typeface="+mn-lt"/>
                <a:ea typeface="+mn-ea"/>
                <a:cs typeface="+mn-cs"/>
              </a:defRPr>
            </a:pPr>
            <a:endParaRPr lang="en-US"/>
          </a:p>
        </c:txPr>
        <c:crossAx val="710744552"/>
        <c:crosses val="autoZero"/>
        <c:auto val="0"/>
        <c:lblAlgn val="ctr"/>
        <c:lblOffset val="100"/>
        <c:tickMarkSkip val="25"/>
        <c:noMultiLvlLbl val="0"/>
      </c:catAx>
      <c:valAx>
        <c:axId val="710744552"/>
        <c:scaling>
          <c:orientation val="minMax"/>
          <c:min val="0"/>
        </c:scaling>
        <c:delete val="1"/>
        <c:axPos val="l"/>
        <c:majorGridlines>
          <c:spPr>
            <a:ln w="9525" cap="flat" cmpd="sng" algn="ctr">
              <a:solidFill>
                <a:schemeClr val="tx1">
                  <a:lumMod val="15000"/>
                  <a:lumOff val="85000"/>
                </a:schemeClr>
              </a:solidFill>
              <a:round/>
            </a:ln>
            <a:effectLst/>
          </c:spPr>
        </c:majorGridlines>
        <c:numFmt formatCode="@" sourceLinked="0"/>
        <c:majorTickMark val="none"/>
        <c:minorTickMark val="none"/>
        <c:tickLblPos val="nextTo"/>
        <c:crossAx val="710735880"/>
        <c:crosses val="autoZero"/>
        <c:crossBetween val="midCat"/>
      </c:valAx>
      <c:valAx>
        <c:axId val="710747240"/>
        <c:scaling>
          <c:orientation val="minMax"/>
        </c:scaling>
        <c:delete val="1"/>
        <c:axPos val="r"/>
        <c:numFmt formatCode="General" sourceLinked="1"/>
        <c:majorTickMark val="out"/>
        <c:minorTickMark val="none"/>
        <c:tickLblPos val="nextTo"/>
        <c:crossAx val="710750168"/>
        <c:crosses val="max"/>
        <c:crossBetween val="between"/>
      </c:valAx>
      <c:catAx>
        <c:axId val="710750168"/>
        <c:scaling>
          <c:orientation val="minMax"/>
        </c:scaling>
        <c:delete val="1"/>
        <c:axPos val="b"/>
        <c:numFmt formatCode="General" sourceLinked="1"/>
        <c:majorTickMark val="out"/>
        <c:minorTickMark val="none"/>
        <c:tickLblPos val="nextTo"/>
        <c:crossAx val="710747240"/>
        <c:crosses val="autoZero"/>
        <c:auto val="1"/>
        <c:lblAlgn val="ctr"/>
        <c:lblOffset val="100"/>
        <c:noMultiLvlLbl val="0"/>
      </c:catAx>
      <c:spPr>
        <a:noFill/>
        <a:ln w="12700">
          <a:solidFill>
            <a:schemeClr val="tx1"/>
          </a:solid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Degree</c:v>
                </c:pt>
              </c:strCache>
            </c:strRef>
          </c:tx>
          <c:spPr>
            <a:solidFill>
              <a:schemeClr val="accent1"/>
            </a:solidFill>
            <a:ln>
              <a:solidFill>
                <a:schemeClr val="accent1">
                  <a:alpha val="96000"/>
                </a:schemeClr>
              </a:solidFill>
            </a:ln>
            <a:effectLst/>
          </c:spPr>
          <c:invertIfNegative val="0"/>
          <c:cat>
            <c:numRef>
              <c:f>Sheet1!$A$2:$A$101</c:f>
              <c:numCache>
                <c:formatCode>General</c:formatCode>
                <c:ptCount val="100"/>
              </c:numCache>
            </c:numRef>
          </c:cat>
          <c:val>
            <c:numRef>
              <c:f>Sheet1!$B$2:$B$101</c:f>
              <c:numCache>
                <c:formatCode>General</c:formatCode>
                <c:ptCount val="100"/>
              </c:numCache>
            </c:numRef>
          </c:val>
          <c:extLst>
            <c:ext xmlns:c16="http://schemas.microsoft.com/office/drawing/2014/chart" uri="{C3380CC4-5D6E-409C-BE32-E72D297353CC}">
              <c16:uniqueId val="{00000000-1A26-7640-870D-69D9AE2C9D6C}"/>
            </c:ext>
          </c:extLst>
        </c:ser>
        <c:dLbls>
          <c:showLegendKey val="0"/>
          <c:showVal val="0"/>
          <c:showCatName val="0"/>
          <c:showSerName val="0"/>
          <c:showPercent val="0"/>
          <c:showBubbleSize val="0"/>
        </c:dLbls>
        <c:gapWidth val="0"/>
        <c:overlap val="-27"/>
        <c:axId val="710847480"/>
        <c:axId val="710850632"/>
      </c:barChart>
      <c:lineChart>
        <c:grouping val="standard"/>
        <c:varyColors val="0"/>
        <c:ser>
          <c:idx val="2"/>
          <c:order val="1"/>
          <c:tx>
            <c:strRef>
              <c:f>Sheet1!$D$1</c:f>
              <c:strCache>
                <c:ptCount val="1"/>
                <c:pt idx="0">
                  <c:v>Walkers</c:v>
                </c:pt>
              </c:strCache>
            </c:strRef>
          </c:tx>
          <c:spPr>
            <a:ln w="28575" cap="rnd">
              <a:solidFill>
                <a:srgbClr val="FF0000"/>
              </a:solidFill>
              <a:round/>
            </a:ln>
            <a:effectLst/>
          </c:spPr>
          <c:marker>
            <c:symbol val="none"/>
          </c:marker>
          <c:cat>
            <c:numRef>
              <c:f>Sheet1!$A$2:$A$101</c:f>
              <c:numCache>
                <c:formatCode>General</c:formatCode>
                <c:ptCount val="100"/>
              </c:numCache>
            </c:numRef>
          </c:cat>
          <c:val>
            <c:numRef>
              <c:f>Sheet1!$D$2:$D$101</c:f>
              <c:numCache>
                <c:formatCode>General</c:formatCode>
                <c:ptCount val="100"/>
              </c:numCache>
            </c:numRef>
          </c:val>
          <c:smooth val="0"/>
          <c:extLst>
            <c:ext xmlns:c16="http://schemas.microsoft.com/office/drawing/2014/chart" uri="{C3380CC4-5D6E-409C-BE32-E72D297353CC}">
              <c16:uniqueId val="{00000001-1A26-7640-870D-69D9AE2C9D6C}"/>
            </c:ext>
          </c:extLst>
        </c:ser>
        <c:dLbls>
          <c:showLegendKey val="0"/>
          <c:showVal val="0"/>
          <c:showCatName val="0"/>
          <c:showSerName val="0"/>
          <c:showPercent val="0"/>
          <c:showBubbleSize val="0"/>
        </c:dLbls>
        <c:marker val="1"/>
        <c:smooth val="0"/>
        <c:axId val="710857000"/>
        <c:axId val="710853992"/>
      </c:lineChart>
      <c:catAx>
        <c:axId val="710847480"/>
        <c:scaling>
          <c:orientation val="minMax"/>
        </c:scaling>
        <c:delete val="1"/>
        <c:axPos val="b"/>
        <c:numFmt formatCode="0.00%" sourceLinked="0"/>
        <c:majorTickMark val="none"/>
        <c:minorTickMark val="none"/>
        <c:tickLblPos val="nextTo"/>
        <c:crossAx val="710850632"/>
        <c:crosses val="autoZero"/>
        <c:auto val="0"/>
        <c:lblAlgn val="ctr"/>
        <c:lblOffset val="100"/>
        <c:tickMarkSkip val="25"/>
        <c:noMultiLvlLbl val="0"/>
      </c:catAx>
      <c:valAx>
        <c:axId val="710850632"/>
        <c:scaling>
          <c:orientation val="minMax"/>
          <c:min val="0"/>
        </c:scaling>
        <c:delete val="1"/>
        <c:axPos val="l"/>
        <c:numFmt formatCode="@" sourceLinked="0"/>
        <c:majorTickMark val="none"/>
        <c:minorTickMark val="none"/>
        <c:tickLblPos val="nextTo"/>
        <c:crossAx val="710847480"/>
        <c:crosses val="autoZero"/>
        <c:crossBetween val="midCat"/>
      </c:valAx>
      <c:valAx>
        <c:axId val="710853992"/>
        <c:scaling>
          <c:orientation val="minMax"/>
        </c:scaling>
        <c:delete val="1"/>
        <c:axPos val="r"/>
        <c:numFmt formatCode="General" sourceLinked="1"/>
        <c:majorTickMark val="out"/>
        <c:minorTickMark val="none"/>
        <c:tickLblPos val="nextTo"/>
        <c:crossAx val="710857000"/>
        <c:crosses val="max"/>
        <c:crossBetween val="between"/>
      </c:valAx>
      <c:catAx>
        <c:axId val="710857000"/>
        <c:scaling>
          <c:orientation val="minMax"/>
        </c:scaling>
        <c:delete val="1"/>
        <c:axPos val="b"/>
        <c:numFmt formatCode="General" sourceLinked="1"/>
        <c:majorTickMark val="out"/>
        <c:minorTickMark val="none"/>
        <c:tickLblPos val="nextTo"/>
        <c:crossAx val="710853992"/>
        <c:crosses val="autoZero"/>
        <c:auto val="1"/>
        <c:lblAlgn val="ctr"/>
        <c:lblOffset val="100"/>
        <c:noMultiLvlLbl val="0"/>
      </c:catAx>
      <c:spPr>
        <a:noFill/>
        <a:ln w="12700">
          <a:noFill/>
        </a:ln>
        <a:effectLst/>
      </c:spPr>
    </c:plotArea>
    <c:legend>
      <c:legendPos val="t"/>
      <c:legendEntry>
        <c:idx val="1"/>
        <c:delete val="1"/>
      </c:legendEntry>
      <c:layout>
        <c:manualLayout>
          <c:xMode val="edge"/>
          <c:yMode val="edge"/>
          <c:x val="8.6228620579499898E-2"/>
          <c:y val="0.16876998175083799"/>
          <c:w val="0.81689960629921299"/>
          <c:h val="0.53312138594335901"/>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2"/>
          <c:order val="0"/>
          <c:tx>
            <c:strRef>
              <c:f>Sheet1!$D$1</c:f>
              <c:strCache>
                <c:ptCount val="1"/>
                <c:pt idx="0">
                  <c:v>Walkers</c:v>
                </c:pt>
              </c:strCache>
            </c:strRef>
          </c:tx>
          <c:spPr>
            <a:ln w="28575" cap="rnd">
              <a:solidFill>
                <a:srgbClr val="FF0000"/>
              </a:solidFill>
              <a:round/>
            </a:ln>
            <a:effectLst/>
          </c:spPr>
          <c:marker>
            <c:symbol val="none"/>
          </c:marker>
          <c:cat>
            <c:numRef>
              <c:f>Sheet1!$A$2:$A$101</c:f>
              <c:numCache>
                <c:formatCode>General</c:formatCode>
                <c:ptCount val="100"/>
              </c:numCache>
            </c:numRef>
          </c:cat>
          <c:val>
            <c:numRef>
              <c:f>Sheet1!$D$2:$D$101</c:f>
              <c:numCache>
                <c:formatCode>General</c:formatCode>
                <c:ptCount val="100"/>
              </c:numCache>
            </c:numRef>
          </c:val>
          <c:smooth val="0"/>
          <c:extLst>
            <c:ext xmlns:c16="http://schemas.microsoft.com/office/drawing/2014/chart" uri="{C3380CC4-5D6E-409C-BE32-E72D297353CC}">
              <c16:uniqueId val="{00000000-683D-4E4F-9FA1-0B027041EB64}"/>
            </c:ext>
          </c:extLst>
        </c:ser>
        <c:dLbls>
          <c:showLegendKey val="0"/>
          <c:showVal val="0"/>
          <c:showCatName val="0"/>
          <c:showSerName val="0"/>
          <c:showPercent val="0"/>
          <c:showBubbleSize val="0"/>
        </c:dLbls>
        <c:smooth val="0"/>
        <c:axId val="710880504"/>
        <c:axId val="710883656"/>
      </c:lineChart>
      <c:catAx>
        <c:axId val="710880504"/>
        <c:scaling>
          <c:orientation val="minMax"/>
        </c:scaling>
        <c:delete val="1"/>
        <c:axPos val="b"/>
        <c:numFmt formatCode="0.00%" sourceLinked="0"/>
        <c:majorTickMark val="none"/>
        <c:minorTickMark val="none"/>
        <c:tickLblPos val="nextTo"/>
        <c:crossAx val="710883656"/>
        <c:crosses val="autoZero"/>
        <c:auto val="0"/>
        <c:lblAlgn val="ctr"/>
        <c:lblOffset val="100"/>
        <c:tickMarkSkip val="25"/>
        <c:noMultiLvlLbl val="0"/>
      </c:catAx>
      <c:valAx>
        <c:axId val="710883656"/>
        <c:scaling>
          <c:orientation val="minMax"/>
          <c:min val="0"/>
        </c:scaling>
        <c:delete val="1"/>
        <c:axPos val="l"/>
        <c:numFmt formatCode="@" sourceLinked="0"/>
        <c:majorTickMark val="none"/>
        <c:minorTickMark val="none"/>
        <c:tickLblPos val="nextTo"/>
        <c:crossAx val="710880504"/>
        <c:crosses val="autoZero"/>
        <c:crossBetween val="midCat"/>
      </c:valAx>
      <c:spPr>
        <a:noFill/>
        <a:ln w="12700">
          <a:noFill/>
        </a:ln>
        <a:effectLst/>
      </c:spPr>
    </c:plotArea>
    <c:legend>
      <c:legendPos val="t"/>
      <c:layout>
        <c:manualLayout>
          <c:xMode val="edge"/>
          <c:yMode val="edge"/>
          <c:x val="8.6228620579499898E-2"/>
          <c:y val="0.16876998175083799"/>
          <c:w val="0.81689960629921299"/>
          <c:h val="0.53312138594335901"/>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lumMod val="75000"/>
              </a:schemeClr>
            </a:solidFill>
            <a:ln w="15875">
              <a:solidFill>
                <a:schemeClr val="tx1"/>
              </a:solidFill>
            </a:ln>
            <a:effectLst/>
          </c:spPr>
          <c:invertIfNegative val="0"/>
          <c:dPt>
            <c:idx val="5"/>
            <c:invertIfNegative val="0"/>
            <c:bubble3D val="0"/>
            <c:spPr>
              <a:solidFill>
                <a:schemeClr val="accent2"/>
              </a:solidFill>
              <a:ln w="15875">
                <a:solidFill>
                  <a:schemeClr val="tx1"/>
                </a:solidFill>
              </a:ln>
              <a:effectLst/>
            </c:spPr>
            <c:extLst>
              <c:ext xmlns:c16="http://schemas.microsoft.com/office/drawing/2014/chart" uri="{C3380CC4-5D6E-409C-BE32-E72D297353CC}">
                <c16:uniqueId val="{00000001-4440-E24F-89B8-8E8CB2FC7076}"/>
              </c:ext>
            </c:extLst>
          </c:dPt>
          <c:dPt>
            <c:idx val="6"/>
            <c:invertIfNegative val="0"/>
            <c:bubble3D val="0"/>
            <c:spPr>
              <a:solidFill>
                <a:schemeClr val="accent2"/>
              </a:solidFill>
              <a:ln w="15875">
                <a:solidFill>
                  <a:schemeClr val="tx1"/>
                </a:solidFill>
              </a:ln>
              <a:effectLst/>
            </c:spPr>
            <c:extLst>
              <c:ext xmlns:c16="http://schemas.microsoft.com/office/drawing/2014/chart" uri="{C3380CC4-5D6E-409C-BE32-E72D297353CC}">
                <c16:uniqueId val="{00000003-4440-E24F-89B8-8E8CB2FC7076}"/>
              </c:ext>
            </c:extLst>
          </c:dPt>
          <c:cat>
            <c:strRef>
              <c:f>Sheet1!$A$2:$A$8</c:f>
              <c:strCache>
                <c:ptCount val="7"/>
                <c:pt idx="0">
                  <c:v>Toy-L1 (5KB)</c:v>
                </c:pt>
                <c:pt idx="1">
                  <c:v>Toy-L2 (600KB)</c:v>
                </c:pt>
                <c:pt idx="2">
                  <c:v>Toy-L3 (9MB)</c:v>
                </c:pt>
                <c:pt idx="3">
                  <c:v>YT (51MB)</c:v>
                </c:pt>
                <c:pt idx="4">
                  <c:v>YH (58GB)</c:v>
                </c:pt>
                <c:pt idx="5">
                  <c:v>YT (51MB)</c:v>
                </c:pt>
                <c:pt idx="6">
                  <c:v>YH (58GB)</c:v>
                </c:pt>
              </c:strCache>
            </c:strRef>
          </c:cat>
          <c:val>
            <c:numRef>
              <c:f>Sheet1!$B$2:$B$8</c:f>
              <c:numCache>
                <c:formatCode>0.00_ </c:formatCode>
                <c:ptCount val="7"/>
                <c:pt idx="0">
                  <c:v>40.03</c:v>
                </c:pt>
                <c:pt idx="1">
                  <c:v>47.8</c:v>
                </c:pt>
                <c:pt idx="2">
                  <c:v>71.42</c:v>
                </c:pt>
                <c:pt idx="3">
                  <c:v>144.13999999999999</c:v>
                </c:pt>
                <c:pt idx="4">
                  <c:v>283.10000000000002</c:v>
                </c:pt>
                <c:pt idx="5">
                  <c:v>21.49</c:v>
                </c:pt>
                <c:pt idx="6" formatCode="General">
                  <c:v>31.69</c:v>
                </c:pt>
              </c:numCache>
            </c:numRef>
          </c:val>
          <c:extLst>
            <c:ext xmlns:c16="http://schemas.microsoft.com/office/drawing/2014/chart" uri="{C3380CC4-5D6E-409C-BE32-E72D297353CC}">
              <c16:uniqueId val="{00000004-4440-E24F-89B8-8E8CB2FC7076}"/>
            </c:ext>
          </c:extLst>
        </c:ser>
        <c:dLbls>
          <c:showLegendKey val="0"/>
          <c:showVal val="0"/>
          <c:showCatName val="0"/>
          <c:showSerName val="0"/>
          <c:showPercent val="0"/>
          <c:showBubbleSize val="0"/>
        </c:dLbls>
        <c:gapWidth val="61"/>
        <c:overlap val="-10"/>
        <c:axId val="717585128"/>
        <c:axId val="717592664"/>
      </c:barChart>
      <c:catAx>
        <c:axId val="71758512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717592664"/>
        <c:crosses val="autoZero"/>
        <c:auto val="1"/>
        <c:lblAlgn val="ctr"/>
        <c:lblOffset val="100"/>
        <c:noMultiLvlLbl val="0"/>
      </c:catAx>
      <c:valAx>
        <c:axId val="71759266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altLang="zh-CN" sz="1600" b="1" dirty="0"/>
                  <a:t>Time/step (ns)</a:t>
                </a:r>
              </a:p>
            </c:rich>
          </c:tx>
          <c:overlay val="0"/>
          <c:spPr>
            <a:noFill/>
            <a:ln>
              <a:noFill/>
            </a:ln>
            <a:effectLst/>
          </c:spPr>
        </c:title>
        <c:numFmt formatCode="0_ " sourceLinked="0"/>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717585128"/>
        <c:crosses val="autoZero"/>
        <c:crossBetween val="between"/>
      </c:valAx>
      <c:spPr>
        <a:noFill/>
        <a:ln>
          <a:solidFill>
            <a:schemeClr val="tx1"/>
          </a:solid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accent2">
                    <a:lumMod val="75000"/>
                  </a:schemeClr>
                </a:solidFill>
                <a:latin typeface="+mn-lt"/>
                <a:ea typeface="+mn-ea"/>
                <a:cs typeface="+mn-cs"/>
              </a:defRPr>
            </a:pPr>
            <a:r>
              <a:rPr lang="en-US" sz="1400" b="1" baseline="0" dirty="0">
                <a:solidFill>
                  <a:schemeClr val="accent2">
                    <a:lumMod val="75000"/>
                  </a:schemeClr>
                </a:solidFill>
              </a:rPr>
              <a:t>Sample memory cache hit latency analysis </a:t>
            </a:r>
            <a:endParaRPr lang="en-US" sz="1400" b="1" dirty="0">
              <a:solidFill>
                <a:schemeClr val="accent2">
                  <a:lumMod val="75000"/>
                </a:schemeClr>
              </a:solidFill>
            </a:endParaRPr>
          </a:p>
        </c:rich>
      </c:tx>
      <c:layout>
        <c:manualLayout>
          <c:xMode val="edge"/>
          <c:yMode val="edge"/>
          <c:x val="0.14190080769372768"/>
          <c:y val="7.8097936041685023E-2"/>
        </c:manualLayout>
      </c:layout>
      <c:overlay val="0"/>
      <c:spPr>
        <a:noFill/>
        <a:ln>
          <a:noFill/>
        </a:ln>
        <a:effectLst/>
      </c:spPr>
      <c:txPr>
        <a:bodyPr rot="0" spcFirstLastPara="1" vertOverflow="ellipsis" vert="horz" wrap="square" anchor="ctr" anchorCtr="1"/>
        <a:lstStyle/>
        <a:p>
          <a:pPr>
            <a:defRPr sz="1600" b="1" i="0" u="none" strike="noStrike" kern="1200" spc="0" baseline="0">
              <a:solidFill>
                <a:schemeClr val="accent2">
                  <a:lumMod val="75000"/>
                </a:schemeClr>
              </a:solidFill>
              <a:latin typeface="+mn-lt"/>
              <a:ea typeface="+mn-ea"/>
              <a:cs typeface="+mn-cs"/>
            </a:defRPr>
          </a:pPr>
          <a:endParaRPr lang="en-US"/>
        </a:p>
      </c:txPr>
    </c:title>
    <c:autoTitleDeleted val="0"/>
    <c:plotArea>
      <c:layout>
        <c:manualLayout>
          <c:layoutTarget val="inner"/>
          <c:xMode val="edge"/>
          <c:yMode val="edge"/>
          <c:x val="0.16305027604308081"/>
          <c:y val="0.27532535025362576"/>
          <c:w val="0.79504796814191314"/>
          <c:h val="0.57654693848200478"/>
        </c:manualLayout>
      </c:layout>
      <c:barChart>
        <c:barDir val="col"/>
        <c:grouping val="stacked"/>
        <c:varyColors val="0"/>
        <c:ser>
          <c:idx val="0"/>
          <c:order val="0"/>
          <c:tx>
            <c:strRef>
              <c:f>Sheet1!$A$11</c:f>
              <c:strCache>
                <c:ptCount val="1"/>
                <c:pt idx="0">
                  <c:v>Data read</c:v>
                </c:pt>
              </c:strCache>
            </c:strRef>
          </c:tx>
          <c:spPr>
            <a:solidFill>
              <a:schemeClr val="accent1"/>
            </a:solidFill>
            <a:ln>
              <a:noFill/>
            </a:ln>
            <a:effectLst/>
          </c:spPr>
          <c:invertIfNegative val="0"/>
          <c:cat>
            <c:numRef>
              <c:f>Sheet1!$B$10:$D$10</c:f>
              <c:numCache>
                <c:formatCode>General</c:formatCode>
                <c:ptCount val="3"/>
                <c:pt idx="0">
                  <c:v>1</c:v>
                </c:pt>
                <c:pt idx="1">
                  <c:v>32</c:v>
                </c:pt>
                <c:pt idx="2">
                  <c:v>80</c:v>
                </c:pt>
              </c:numCache>
            </c:numRef>
          </c:cat>
          <c:val>
            <c:numRef>
              <c:f>Sheet1!$B$11:$D$11</c:f>
              <c:numCache>
                <c:formatCode>General</c:formatCode>
                <c:ptCount val="3"/>
                <c:pt idx="0">
                  <c:v>0.13</c:v>
                </c:pt>
                <c:pt idx="1">
                  <c:v>0.13</c:v>
                </c:pt>
                <c:pt idx="2">
                  <c:v>0.13</c:v>
                </c:pt>
              </c:numCache>
            </c:numRef>
          </c:val>
          <c:extLst>
            <c:ext xmlns:c16="http://schemas.microsoft.com/office/drawing/2014/chart" uri="{C3380CC4-5D6E-409C-BE32-E72D297353CC}">
              <c16:uniqueId val="{00000000-D6B7-C74A-B641-17E683D8E4C5}"/>
            </c:ext>
          </c:extLst>
        </c:ser>
        <c:ser>
          <c:idx val="1"/>
          <c:order val="1"/>
          <c:tx>
            <c:strRef>
              <c:f>Sheet1!$A$12</c:f>
              <c:strCache>
                <c:ptCount val="1"/>
                <c:pt idx="0">
                  <c:v>Cache lookup</c:v>
                </c:pt>
              </c:strCache>
            </c:strRef>
          </c:tx>
          <c:spPr>
            <a:solidFill>
              <a:schemeClr val="accent2"/>
            </a:solidFill>
            <a:ln>
              <a:noFill/>
            </a:ln>
            <a:effectLst/>
          </c:spPr>
          <c:invertIfNegative val="0"/>
          <c:cat>
            <c:numRef>
              <c:f>Sheet1!$B$10:$D$10</c:f>
              <c:numCache>
                <c:formatCode>General</c:formatCode>
                <c:ptCount val="3"/>
                <c:pt idx="0">
                  <c:v>1</c:v>
                </c:pt>
                <c:pt idx="1">
                  <c:v>32</c:v>
                </c:pt>
                <c:pt idx="2">
                  <c:v>80</c:v>
                </c:pt>
              </c:numCache>
            </c:numRef>
          </c:cat>
          <c:val>
            <c:numRef>
              <c:f>Sheet1!$B$12:$D$12</c:f>
              <c:numCache>
                <c:formatCode>General</c:formatCode>
                <c:ptCount val="3"/>
                <c:pt idx="0">
                  <c:v>0.25</c:v>
                </c:pt>
                <c:pt idx="1">
                  <c:v>0.39</c:v>
                </c:pt>
                <c:pt idx="2">
                  <c:v>0.6</c:v>
                </c:pt>
              </c:numCache>
            </c:numRef>
          </c:val>
          <c:extLst>
            <c:ext xmlns:c16="http://schemas.microsoft.com/office/drawing/2014/chart" uri="{C3380CC4-5D6E-409C-BE32-E72D297353CC}">
              <c16:uniqueId val="{00000001-D6B7-C74A-B641-17E683D8E4C5}"/>
            </c:ext>
          </c:extLst>
        </c:ser>
        <c:ser>
          <c:idx val="2"/>
          <c:order val="2"/>
          <c:tx>
            <c:strRef>
              <c:f>Sheet1!$A$13</c:f>
              <c:strCache>
                <c:ptCount val="1"/>
                <c:pt idx="0">
                  <c:v>Cache management</c:v>
                </c:pt>
              </c:strCache>
            </c:strRef>
          </c:tx>
          <c:spPr>
            <a:solidFill>
              <a:schemeClr val="accent3"/>
            </a:solidFill>
            <a:ln>
              <a:noFill/>
            </a:ln>
            <a:effectLst/>
          </c:spPr>
          <c:invertIfNegative val="0"/>
          <c:cat>
            <c:numRef>
              <c:f>Sheet1!$B$10:$D$10</c:f>
              <c:numCache>
                <c:formatCode>General</c:formatCode>
                <c:ptCount val="3"/>
                <c:pt idx="0">
                  <c:v>1</c:v>
                </c:pt>
                <c:pt idx="1">
                  <c:v>32</c:v>
                </c:pt>
                <c:pt idx="2">
                  <c:v>80</c:v>
                </c:pt>
              </c:numCache>
            </c:numRef>
          </c:cat>
          <c:val>
            <c:numRef>
              <c:f>Sheet1!$B$13:$D$13</c:f>
              <c:numCache>
                <c:formatCode>General</c:formatCode>
                <c:ptCount val="3"/>
                <c:pt idx="0">
                  <c:v>0.14000000000000001</c:v>
                </c:pt>
                <c:pt idx="1">
                  <c:v>0.24</c:v>
                </c:pt>
                <c:pt idx="2">
                  <c:v>0.62000000000000011</c:v>
                </c:pt>
              </c:numCache>
            </c:numRef>
          </c:val>
          <c:extLst>
            <c:ext xmlns:c16="http://schemas.microsoft.com/office/drawing/2014/chart" uri="{C3380CC4-5D6E-409C-BE32-E72D297353CC}">
              <c16:uniqueId val="{00000002-D6B7-C74A-B641-17E683D8E4C5}"/>
            </c:ext>
          </c:extLst>
        </c:ser>
        <c:dLbls>
          <c:showLegendKey val="0"/>
          <c:showVal val="0"/>
          <c:showCatName val="0"/>
          <c:showSerName val="0"/>
          <c:showPercent val="0"/>
          <c:showBubbleSize val="0"/>
        </c:dLbls>
        <c:gapWidth val="150"/>
        <c:overlap val="100"/>
        <c:axId val="923445983"/>
        <c:axId val="923089263"/>
      </c:barChart>
      <c:catAx>
        <c:axId val="92344598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crossAx val="923089263"/>
        <c:crosses val="autoZero"/>
        <c:auto val="1"/>
        <c:lblAlgn val="ctr"/>
        <c:lblOffset val="100"/>
        <c:noMultiLvlLbl val="0"/>
      </c:catAx>
      <c:valAx>
        <c:axId val="923089263"/>
        <c:scaling>
          <c:orientation val="minMax"/>
        </c:scaling>
        <c:delete val="0"/>
        <c:axPos val="l"/>
        <c:majorGridlines>
          <c:spPr>
            <a:ln w="9525" cap="flat" cmpd="sng" algn="ctr">
              <a:no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crossAx val="923445983"/>
        <c:crosses val="autoZero"/>
        <c:crossBetween val="between"/>
      </c:valAx>
      <c:spPr>
        <a:noFill/>
        <a:ln w="25400">
          <a:noFill/>
        </a:ln>
        <a:effectLst/>
      </c:spPr>
    </c:plotArea>
    <c:legend>
      <c:legendPos val="b"/>
      <c:layout>
        <c:manualLayout>
          <c:xMode val="edge"/>
          <c:yMode val="edge"/>
          <c:x val="0.17068031531208272"/>
          <c:y val="0.22666676279044401"/>
          <c:w val="0.72889785542817387"/>
          <c:h val="8.9396325459317597E-2"/>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Arial Narrow" panose="020B0604020202020204" pitchFamily="34" charset="0"/>
              <a:ea typeface="+mn-ea"/>
              <a:cs typeface="Arial Narrow"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0.28826</cdr:x>
      <cdr:y>0.88584</cdr:y>
    </cdr:from>
    <cdr:to>
      <cdr:x>0.88138</cdr:x>
      <cdr:y>1</cdr:y>
    </cdr:to>
    <cdr:sp macro="" textlink="">
      <cdr:nvSpPr>
        <cdr:cNvPr id="2" name="TextBox 1">
          <a:extLst xmlns:a="http://schemas.openxmlformats.org/drawingml/2006/main">
            <a:ext uri="{FF2B5EF4-FFF2-40B4-BE49-F238E27FC236}">
              <a16:creationId xmlns:a16="http://schemas.microsoft.com/office/drawing/2014/main" id="{02A0F9F0-713C-C948-90D7-6EE08A37130A}"/>
            </a:ext>
          </a:extLst>
        </cdr:cNvPr>
        <cdr:cNvSpPr txBox="1"/>
      </cdr:nvSpPr>
      <cdr:spPr>
        <a:xfrm xmlns:a="http://schemas.openxmlformats.org/drawingml/2006/main">
          <a:off x="1543050" y="2463800"/>
          <a:ext cx="3175000" cy="3175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4576C049-5621-A14D-B8DB-AA6B958F7099}"/>
              </a:ext>
            </a:extLst>
          </p:cNvPr>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a:extLst>
              <a:ext uri="{FF2B5EF4-FFF2-40B4-BE49-F238E27FC236}">
                <a16:creationId xmlns:a16="http://schemas.microsoft.com/office/drawing/2014/main" id="{C47B0012-535A-1948-8E7F-575C99ABA417}"/>
              </a:ext>
            </a:extLst>
          </p:cNvPr>
          <p:cNvSpPr>
            <a:spLocks noGrp="1"/>
          </p:cNvSpPr>
          <p:nvPr>
            <p:ph type="dt" sz="quarter" idx="1"/>
          </p:nvPr>
        </p:nvSpPr>
        <p:spPr>
          <a:xfrm>
            <a:off x="3884613" y="1"/>
            <a:ext cx="2971800" cy="458788"/>
          </a:xfrm>
          <a:prstGeom prst="rect">
            <a:avLst/>
          </a:prstGeom>
        </p:spPr>
        <p:txBody>
          <a:bodyPr vert="horz" lIns="91440" tIns="45720" rIns="91440" bIns="45720" rtlCol="0"/>
          <a:lstStyle>
            <a:lvl1pPr algn="r">
              <a:defRPr sz="1200"/>
            </a:lvl1pPr>
          </a:lstStyle>
          <a:p>
            <a:fld id="{2FA231AE-DB53-4B4A-86E8-36EF86A2595C}" type="datetimeFigureOut">
              <a:rPr kumimoji="1" lang="zh-CN" altLang="en-US" smtClean="0"/>
              <a:pPr/>
              <a:t>2022/8/23</a:t>
            </a:fld>
            <a:endParaRPr kumimoji="1" lang="zh-CN" altLang="en-US"/>
          </a:p>
        </p:txBody>
      </p:sp>
      <p:sp>
        <p:nvSpPr>
          <p:cNvPr id="4" name="页脚占位符 3">
            <a:extLst>
              <a:ext uri="{FF2B5EF4-FFF2-40B4-BE49-F238E27FC236}">
                <a16:creationId xmlns:a16="http://schemas.microsoft.com/office/drawing/2014/main" id="{C567A87B-950A-8548-B295-48702F8C990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5" name="灯片编号占位符 4">
            <a:extLst>
              <a:ext uri="{FF2B5EF4-FFF2-40B4-BE49-F238E27FC236}">
                <a16:creationId xmlns:a16="http://schemas.microsoft.com/office/drawing/2014/main" id="{37C97D36-8317-A541-BC81-FCC4DE61EFA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0143382-DC81-754B-9030-BC19344ECAF3}" type="slidenum">
              <a:rPr kumimoji="1" lang="zh-CN" altLang="en-US" smtClean="0"/>
              <a:pPr/>
              <a:t>‹#›</a:t>
            </a:fld>
            <a:endParaRPr kumimoji="1" lang="zh-CN" altLang="en-US"/>
          </a:p>
        </p:txBody>
      </p:sp>
    </p:spTree>
    <p:extLst>
      <p:ext uri="{BB962C8B-B14F-4D97-AF65-F5344CB8AC3E}">
        <p14:creationId xmlns:p14="http://schemas.microsoft.com/office/powerpoint/2010/main" val="17283811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Date Placeholder 2"/>
          <p:cNvSpPr>
            <a:spLocks noGrp="1"/>
          </p:cNvSpPr>
          <p:nvPr>
            <p:ph type="dt" idx="1"/>
          </p:nvPr>
        </p:nvSpPr>
        <p:spPr>
          <a:xfrm>
            <a:off x="3884613" y="1"/>
            <a:ext cx="2971800" cy="458788"/>
          </a:xfrm>
          <a:prstGeom prst="rect">
            <a:avLst/>
          </a:prstGeom>
        </p:spPr>
        <p:txBody>
          <a:bodyPr vert="horz" lIns="91440" tIns="45720" rIns="91440" bIns="45720" rtlCol="0"/>
          <a:lstStyle>
            <a:lvl1pPr algn="r">
              <a:defRPr sz="1200"/>
            </a:lvl1pPr>
          </a:lstStyle>
          <a:p>
            <a:fld id="{32D3FFCE-D377-4259-8088-7C9CAD5D496E}" type="datetimeFigureOut">
              <a:rPr lang="zh-CN" altLang="en-US" smtClean="0"/>
              <a:pPr/>
              <a:t>2022/8/23</a:t>
            </a:fld>
            <a:endParaRPr lang="zh-CN" alt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Notes Placeholder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en-US" altLang="zh-CN"/>
              <a:t>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FCCD89-9C38-4F20-9424-CD30F4662309}" type="slidenum">
              <a:rPr lang="zh-CN" altLang="en-US" smtClean="0"/>
              <a:pPr/>
              <a:t>‹#›</a:t>
            </a:fld>
            <a:endParaRPr lang="zh-CN" altLang="en-US"/>
          </a:p>
        </p:txBody>
      </p:sp>
    </p:spTree>
    <p:extLst>
      <p:ext uri="{BB962C8B-B14F-4D97-AF65-F5344CB8AC3E}">
        <p14:creationId xmlns:p14="http://schemas.microsoft.com/office/powerpoint/2010/main" val="40811710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23EE778-C2AB-4A86-BD07-F44AB287EF35}" type="slidenum">
              <a:rPr lang="en-US" smtClean="0"/>
              <a:pPr/>
              <a:t>1</a:t>
            </a:fld>
            <a:endParaRPr lang="en-US"/>
          </a:p>
        </p:txBody>
      </p:sp>
    </p:spTree>
    <p:extLst>
      <p:ext uri="{BB962C8B-B14F-4D97-AF65-F5344CB8AC3E}">
        <p14:creationId xmlns:p14="http://schemas.microsoft.com/office/powerpoint/2010/main" val="26514341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FFCCD89-9C38-4F20-9424-CD30F4662309}" type="slidenum">
              <a:rPr lang="zh-CN" altLang="en-US" smtClean="0"/>
              <a:pPr/>
              <a:t>10</a:t>
            </a:fld>
            <a:endParaRPr lang="zh-CN" altLang="en-US"/>
          </a:p>
        </p:txBody>
      </p:sp>
    </p:spTree>
    <p:extLst>
      <p:ext uri="{BB962C8B-B14F-4D97-AF65-F5344CB8AC3E}">
        <p14:creationId xmlns:p14="http://schemas.microsoft.com/office/powerpoint/2010/main" val="37841985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FFCCD89-9C38-4F20-9424-CD30F4662309}" type="slidenum">
              <a:rPr lang="zh-CN" altLang="en-US" smtClean="0"/>
              <a:pPr/>
              <a:t>11</a:t>
            </a:fld>
            <a:endParaRPr lang="zh-CN" altLang="en-US"/>
          </a:p>
        </p:txBody>
      </p:sp>
    </p:spTree>
    <p:extLst>
      <p:ext uri="{BB962C8B-B14F-4D97-AF65-F5344CB8AC3E}">
        <p14:creationId xmlns:p14="http://schemas.microsoft.com/office/powerpoint/2010/main" val="19675961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FFCCD89-9C38-4F20-9424-CD30F4662309}" type="slidenum">
              <a:rPr lang="zh-CN" altLang="en-US" smtClean="0"/>
              <a:pPr/>
              <a:t>12</a:t>
            </a:fld>
            <a:endParaRPr lang="zh-CN" altLang="en-US"/>
          </a:p>
        </p:txBody>
      </p:sp>
    </p:spTree>
    <p:extLst>
      <p:ext uri="{BB962C8B-B14F-4D97-AF65-F5344CB8AC3E}">
        <p14:creationId xmlns:p14="http://schemas.microsoft.com/office/powerpoint/2010/main" val="17074573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None/>
            </a:pPr>
            <a:endParaRPr lang="en-US" baseline="0" dirty="0"/>
          </a:p>
        </p:txBody>
      </p:sp>
      <p:sp>
        <p:nvSpPr>
          <p:cNvPr id="4" name="Slide Number Placeholder 3"/>
          <p:cNvSpPr>
            <a:spLocks noGrp="1"/>
          </p:cNvSpPr>
          <p:nvPr>
            <p:ph type="sldNum" sz="quarter" idx="10"/>
          </p:nvPr>
        </p:nvSpPr>
        <p:spPr/>
        <p:txBody>
          <a:bodyPr/>
          <a:lstStyle/>
          <a:p>
            <a:fld id="{0FFCCD89-9C38-4F20-9424-CD30F4662309}" type="slidenum">
              <a:rPr lang="zh-CN" altLang="en-US" smtClean="0"/>
              <a:pPr/>
              <a:t>13</a:t>
            </a:fld>
            <a:endParaRPr lang="zh-CN" altLang="en-US"/>
          </a:p>
        </p:txBody>
      </p:sp>
    </p:spTree>
    <p:extLst>
      <p:ext uri="{BB962C8B-B14F-4D97-AF65-F5344CB8AC3E}">
        <p14:creationId xmlns:p14="http://schemas.microsoft.com/office/powerpoint/2010/main" val="4401882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sz="1200" kern="1200" dirty="0">
                <a:solidFill>
                  <a:schemeClr val="tx1"/>
                </a:solidFill>
                <a:effectLst/>
                <a:latin typeface="+mn-lt"/>
                <a:ea typeface="+mn-ea"/>
                <a:cs typeface="+mn-cs"/>
              </a:rPr>
              <a:t> </a:t>
            </a:r>
            <a:endParaRPr lang="zh-CN" altLang="en-US" dirty="0"/>
          </a:p>
        </p:txBody>
      </p:sp>
      <p:sp>
        <p:nvSpPr>
          <p:cNvPr id="4" name="Slide Number Placeholder 3"/>
          <p:cNvSpPr>
            <a:spLocks noGrp="1"/>
          </p:cNvSpPr>
          <p:nvPr>
            <p:ph type="sldNum" sz="quarter" idx="10"/>
          </p:nvPr>
        </p:nvSpPr>
        <p:spPr/>
        <p:txBody>
          <a:bodyPr/>
          <a:lstStyle/>
          <a:p>
            <a:fld id="{0FFCCD89-9C38-4F20-9424-CD30F4662309}" type="slidenum">
              <a:rPr lang="zh-CN" altLang="en-US" smtClean="0"/>
              <a:pPr/>
              <a:t>14</a:t>
            </a:fld>
            <a:endParaRPr lang="zh-CN" altLang="en-US"/>
          </a:p>
        </p:txBody>
      </p:sp>
    </p:spTree>
    <p:extLst>
      <p:ext uri="{BB962C8B-B14F-4D97-AF65-F5344CB8AC3E}">
        <p14:creationId xmlns:p14="http://schemas.microsoft.com/office/powerpoint/2010/main" val="3104124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sz="1200" kern="1200" dirty="0">
                <a:solidFill>
                  <a:schemeClr val="tx1"/>
                </a:solidFill>
                <a:effectLst/>
                <a:latin typeface="+mn-lt"/>
                <a:ea typeface="+mn-ea"/>
                <a:cs typeface="+mn-cs"/>
              </a:rPr>
              <a:t>So</a:t>
            </a:r>
            <a:r>
              <a:rPr lang="en-US" altLang="zh-CN" sz="1200" kern="1200" baseline="0" dirty="0">
                <a:solidFill>
                  <a:schemeClr val="tx1"/>
                </a:solidFill>
                <a:effectLst/>
                <a:latin typeface="+mn-lt"/>
                <a:ea typeface="+mn-ea"/>
                <a:cs typeface="+mn-cs"/>
              </a:rPr>
              <a:t> graph random walk is an intuitive way of </a:t>
            </a:r>
            <a:r>
              <a:rPr lang="en-US" altLang="zh-CN" sz="1200" b="1" kern="1200" dirty="0">
                <a:solidFill>
                  <a:schemeClr val="tx1"/>
                </a:solidFill>
                <a:effectLst/>
                <a:latin typeface="+mn-lt"/>
                <a:ea typeface="+mn-ea"/>
                <a:cs typeface="+mn-cs"/>
              </a:rPr>
              <a:t>extracting information </a:t>
            </a:r>
            <a:r>
              <a:rPr lang="en-US" altLang="zh-CN" sz="1200" kern="1200" dirty="0">
                <a:solidFill>
                  <a:schemeClr val="tx1"/>
                </a:solidFill>
                <a:effectLst/>
                <a:latin typeface="+mn-lt"/>
                <a:ea typeface="+mn-ea"/>
                <a:cs typeface="+mn-cs"/>
              </a:rPr>
              <a:t>from</a:t>
            </a:r>
            <a:r>
              <a:rPr lang="en-US" altLang="zh-CN" sz="1200" kern="1200" baseline="0" dirty="0">
                <a:solidFill>
                  <a:schemeClr val="tx1"/>
                </a:solidFill>
                <a:effectLst/>
                <a:latin typeface="+mn-lt"/>
                <a:ea typeface="+mn-ea"/>
                <a:cs typeface="+mn-cs"/>
              </a:rPr>
              <a:t> graphs. </a:t>
            </a:r>
          </a:p>
          <a:p>
            <a:r>
              <a:rPr lang="en-US" altLang="zh-CN" sz="1200" kern="1200" baseline="0" dirty="0">
                <a:solidFill>
                  <a:schemeClr val="tx1"/>
                </a:solidFill>
                <a:effectLst/>
                <a:latin typeface="+mn-lt"/>
                <a:ea typeface="+mn-ea"/>
                <a:cs typeface="+mn-cs"/>
              </a:rPr>
              <a:t>And with the growth of graph data, it’s been gaining significance.</a:t>
            </a:r>
            <a:r>
              <a:rPr lang="en-US" altLang="zh-CN" sz="1200" kern="1200" dirty="0">
                <a:solidFill>
                  <a:schemeClr val="tx1"/>
                </a:solidFill>
                <a:effectLst/>
                <a:latin typeface="+mn-lt"/>
                <a:ea typeface="+mn-ea"/>
                <a:cs typeface="+mn-cs"/>
              </a:rPr>
              <a:t> </a:t>
            </a:r>
          </a:p>
          <a:p>
            <a:r>
              <a:rPr lang="en-US" altLang="zh-CN" sz="1200" kern="1200" dirty="0">
                <a:solidFill>
                  <a:schemeClr val="tx1"/>
                </a:solidFill>
                <a:effectLst/>
                <a:latin typeface="+mn-lt"/>
                <a:ea typeface="+mn-ea"/>
                <a:cs typeface="+mn-cs"/>
              </a:rPr>
              <a:t># First, it</a:t>
            </a:r>
            <a:r>
              <a:rPr lang="en-US" altLang="zh-CN" sz="1200" kern="1200" baseline="0" dirty="0">
                <a:solidFill>
                  <a:schemeClr val="tx1"/>
                </a:solidFill>
                <a:effectLst/>
                <a:latin typeface="+mn-lt"/>
                <a:ea typeface="+mn-ea"/>
                <a:cs typeface="+mn-cs"/>
              </a:rPr>
              <a:t> is a common method for </a:t>
            </a:r>
            <a:r>
              <a:rPr lang="en-US" altLang="zh-CN" sz="1200" b="1" kern="1200" baseline="0" dirty="0">
                <a:solidFill>
                  <a:schemeClr val="tx1"/>
                </a:solidFill>
                <a:effectLst/>
                <a:latin typeface="+mn-lt"/>
                <a:ea typeface="+mn-ea"/>
                <a:cs typeface="+mn-cs"/>
              </a:rPr>
              <a:t>graph embedding</a:t>
            </a:r>
            <a:r>
              <a:rPr lang="en-US" altLang="zh-CN" sz="1200" kern="1200" baseline="0" dirty="0">
                <a:solidFill>
                  <a:schemeClr val="tx1"/>
                </a:solidFill>
                <a:effectLst/>
                <a:latin typeface="+mn-lt"/>
                <a:ea typeface="+mn-ea"/>
                <a:cs typeface="+mn-cs"/>
              </a:rPr>
              <a:t>, these days a crucial step to prepare graph data for machine learning.</a:t>
            </a:r>
          </a:p>
          <a:p>
            <a:r>
              <a:rPr lang="en-US" altLang="zh-CN" sz="1200" kern="1200" baseline="0" dirty="0">
                <a:solidFill>
                  <a:schemeClr val="tx1"/>
                </a:solidFill>
                <a:effectLst/>
                <a:latin typeface="+mn-lt"/>
                <a:ea typeface="+mn-ea"/>
                <a:cs typeface="+mn-cs"/>
              </a:rPr>
              <a:t># It’s also used in </a:t>
            </a:r>
            <a:r>
              <a:rPr lang="en-US" altLang="zh-CN" sz="1200" b="1" kern="1200" baseline="0" dirty="0">
                <a:solidFill>
                  <a:schemeClr val="tx1"/>
                </a:solidFill>
                <a:effectLst/>
                <a:latin typeface="+mn-lt"/>
                <a:ea typeface="+mn-ea"/>
                <a:cs typeface="+mn-cs"/>
              </a:rPr>
              <a:t>graph neural network</a:t>
            </a:r>
            <a:r>
              <a:rPr lang="en-US" altLang="zh-CN" sz="1200" kern="1200" baseline="0" dirty="0">
                <a:solidFill>
                  <a:schemeClr val="tx1"/>
                </a:solidFill>
                <a:effectLst/>
                <a:latin typeface="+mn-lt"/>
                <a:ea typeface="+mn-ea"/>
                <a:cs typeface="+mn-cs"/>
              </a:rPr>
              <a:t>, which </a:t>
            </a:r>
            <a:r>
              <a:rPr lang="en-US" altLang="zh-CN" sz="1200" b="1" kern="1200" baseline="0" dirty="0">
                <a:solidFill>
                  <a:schemeClr val="tx1"/>
                </a:solidFill>
                <a:effectLst/>
                <a:latin typeface="+mn-lt"/>
                <a:ea typeface="+mn-ea"/>
                <a:cs typeface="+mn-cs"/>
              </a:rPr>
              <a:t>directly</a:t>
            </a:r>
            <a:r>
              <a:rPr lang="en-US" altLang="zh-CN" sz="1200" kern="1200" baseline="0" dirty="0">
                <a:solidFill>
                  <a:schemeClr val="tx1"/>
                </a:solidFill>
                <a:effectLst/>
                <a:latin typeface="+mn-lt"/>
                <a:ea typeface="+mn-ea"/>
                <a:cs typeface="+mn-cs"/>
              </a:rPr>
              <a:t> operates on graph structure. </a:t>
            </a:r>
          </a:p>
          <a:p>
            <a:pPr marL="171450" indent="-171450">
              <a:buFont typeface="Arial" charset="0"/>
              <a:buChar char="•"/>
            </a:pPr>
            <a:r>
              <a:rPr lang="en-US" altLang="zh-CN" sz="1200" kern="1200" baseline="0" dirty="0">
                <a:solidFill>
                  <a:schemeClr val="tx1"/>
                </a:solidFill>
                <a:effectLst/>
                <a:latin typeface="+mn-lt"/>
                <a:ea typeface="+mn-ea"/>
                <a:cs typeface="+mn-cs"/>
              </a:rPr>
              <a:t>It can be used for other tasks such as </a:t>
            </a:r>
            <a:r>
              <a:rPr lang="en-US" altLang="zh-CN" sz="1200" b="1" kern="1200" baseline="0" dirty="0">
                <a:solidFill>
                  <a:schemeClr val="tx1"/>
                </a:solidFill>
                <a:effectLst/>
                <a:latin typeface="+mn-lt"/>
                <a:ea typeface="+mn-ea"/>
                <a:cs typeface="+mn-cs"/>
              </a:rPr>
              <a:t>graph sampling, a building block of many graph-based analytics.</a:t>
            </a:r>
            <a:r>
              <a:rPr lang="en-US" altLang="zh-CN" sz="1200" kern="1200" baseline="0" dirty="0">
                <a:solidFill>
                  <a:schemeClr val="tx1"/>
                </a:solidFill>
                <a:effectLst/>
                <a:latin typeface="+mn-lt"/>
                <a:ea typeface="+mn-ea"/>
                <a:cs typeface="+mn-cs"/>
              </a:rPr>
              <a:t> </a:t>
            </a:r>
          </a:p>
          <a:p>
            <a:pPr marL="171450" indent="-171450">
              <a:buFont typeface="Arial" charset="0"/>
              <a:buChar char="•"/>
            </a:pPr>
            <a:r>
              <a:rPr lang="en-US" altLang="zh-CN" sz="1200" kern="1200" dirty="0">
                <a:solidFill>
                  <a:schemeClr val="tx1"/>
                </a:solidFill>
                <a:effectLst/>
                <a:latin typeface="+mn-lt"/>
                <a:ea typeface="+mn-ea"/>
                <a:cs typeface="+mn-cs"/>
              </a:rPr>
              <a:t>In year 2020 alone, </a:t>
            </a:r>
            <a:r>
              <a:rPr lang="en-US" altLang="zh-CN" sz="1200" b="1" kern="1200" dirty="0">
                <a:solidFill>
                  <a:schemeClr val="tx1"/>
                </a:solidFill>
                <a:effectLst/>
                <a:latin typeface="+mn-lt"/>
                <a:ea typeface="+mn-ea"/>
                <a:cs typeface="+mn-cs"/>
              </a:rPr>
              <a:t>over 1700 </a:t>
            </a:r>
            <a:r>
              <a:rPr lang="en-US" altLang="zh-CN" sz="1200" kern="1200" dirty="0">
                <a:solidFill>
                  <a:schemeClr val="tx1"/>
                </a:solidFill>
                <a:effectLst/>
                <a:latin typeface="+mn-lt"/>
                <a:ea typeface="+mn-ea"/>
                <a:cs typeface="+mn-cs"/>
              </a:rPr>
              <a:t>papers were published on graph random walk,</a:t>
            </a:r>
            <a:r>
              <a:rPr lang="en-US" altLang="zh-CN" sz="1200" kern="1200" baseline="0" dirty="0">
                <a:solidFill>
                  <a:schemeClr val="tx1"/>
                </a:solidFill>
                <a:effectLst/>
                <a:latin typeface="+mn-lt"/>
                <a:ea typeface="+mn-ea"/>
                <a:cs typeface="+mn-cs"/>
              </a:rPr>
              <a:t> at venues led by</a:t>
            </a:r>
            <a:r>
              <a:rPr lang="en-US" altLang="zh-CN" sz="1200" kern="1200" dirty="0">
                <a:solidFill>
                  <a:schemeClr val="tx1"/>
                </a:solidFill>
                <a:effectLst/>
                <a:latin typeface="+mn-lt"/>
                <a:ea typeface="+mn-ea"/>
                <a:cs typeface="+mn-cs"/>
              </a:rPr>
              <a:t> top conferences such as </a:t>
            </a:r>
            <a:r>
              <a:rPr lang="en-US" dirty="0"/>
              <a:t>I</a:t>
            </a:r>
            <a:r>
              <a:rPr lang="en-US" altLang="zh-CN" dirty="0"/>
              <a:t>C</a:t>
            </a:r>
            <a:r>
              <a:rPr lang="en-US" dirty="0"/>
              <a:t>LR</a:t>
            </a:r>
            <a:r>
              <a:rPr lang="en-US" altLang="zh-CN" sz="1200" kern="1200" dirty="0">
                <a:solidFill>
                  <a:schemeClr val="tx1"/>
                </a:solidFill>
                <a:effectLst/>
                <a:latin typeface="+mn-lt"/>
                <a:ea typeface="+mn-ea"/>
                <a:cs typeface="+mn-cs"/>
              </a:rPr>
              <a:t> and KDD.</a:t>
            </a:r>
          </a:p>
          <a:p>
            <a:pPr marL="171450" indent="-171450">
              <a:buFont typeface="Arial" charset="0"/>
              <a:buChar char="•"/>
            </a:pPr>
            <a:r>
              <a:rPr lang="en-US" altLang="zh-CN" sz="1200" kern="1200" dirty="0">
                <a:solidFill>
                  <a:schemeClr val="tx1"/>
                </a:solidFill>
                <a:effectLst/>
                <a:latin typeface="+mn-lt"/>
                <a:ea typeface="+mn-ea"/>
                <a:cs typeface="+mn-cs"/>
              </a:rPr>
              <a:t># In</a:t>
            </a:r>
            <a:r>
              <a:rPr lang="en-US" altLang="zh-CN" sz="1200" kern="1200" baseline="0" dirty="0">
                <a:solidFill>
                  <a:schemeClr val="tx1"/>
                </a:solidFill>
                <a:effectLst/>
                <a:latin typeface="+mn-lt"/>
                <a:ea typeface="+mn-ea"/>
                <a:cs typeface="+mn-cs"/>
              </a:rPr>
              <a:t> industry, graph random walk is </a:t>
            </a:r>
            <a:r>
              <a:rPr lang="en-US" altLang="zh-CN" sz="1200" b="1" kern="1200" baseline="0" dirty="0">
                <a:solidFill>
                  <a:schemeClr val="tx1"/>
                </a:solidFill>
                <a:effectLst/>
                <a:latin typeface="+mn-lt"/>
                <a:ea typeface="+mn-ea"/>
                <a:cs typeface="+mn-cs"/>
              </a:rPr>
              <a:t>routinely used </a:t>
            </a:r>
            <a:r>
              <a:rPr lang="en-US" altLang="zh-CN" sz="1200" kern="1200" baseline="0" dirty="0">
                <a:solidFill>
                  <a:schemeClr val="tx1"/>
                </a:solidFill>
                <a:effectLst/>
                <a:latin typeface="+mn-lt"/>
                <a:ea typeface="+mn-ea"/>
                <a:cs typeface="+mn-cs"/>
              </a:rPr>
              <a:t>by many companies</a:t>
            </a:r>
            <a:r>
              <a:rPr lang="en-US" altLang="zh-CN" sz="1200" kern="1200" dirty="0">
                <a:solidFill>
                  <a:schemeClr val="tx1"/>
                </a:solidFill>
                <a:effectLst/>
                <a:latin typeface="+mn-lt"/>
                <a:ea typeface="+mn-ea"/>
                <a:cs typeface="+mn-cs"/>
              </a:rPr>
              <a:t>. And listed</a:t>
            </a:r>
            <a:r>
              <a:rPr lang="en-US" altLang="zh-CN" sz="1200" kern="1200" baseline="0" dirty="0">
                <a:solidFill>
                  <a:schemeClr val="tx1"/>
                </a:solidFill>
                <a:effectLst/>
                <a:latin typeface="+mn-lt"/>
                <a:ea typeface="+mn-ea"/>
                <a:cs typeface="+mn-cs"/>
              </a:rPr>
              <a:t> here</a:t>
            </a:r>
            <a:r>
              <a:rPr lang="en-US" altLang="zh-CN" sz="1200" kern="1200" dirty="0">
                <a:solidFill>
                  <a:schemeClr val="tx1"/>
                </a:solidFill>
                <a:effectLst/>
                <a:latin typeface="+mn-lt"/>
                <a:ea typeface="+mn-ea"/>
                <a:cs typeface="+mn-cs"/>
              </a:rPr>
              <a:t> are just</a:t>
            </a:r>
            <a:r>
              <a:rPr lang="en-US" altLang="zh-CN" sz="1200" kern="1200" baseline="0" dirty="0">
                <a:solidFill>
                  <a:schemeClr val="tx1"/>
                </a:solidFill>
                <a:effectLst/>
                <a:latin typeface="+mn-lt"/>
                <a:ea typeface="+mn-ea"/>
                <a:cs typeface="+mn-cs"/>
              </a:rPr>
              <a:t> </a:t>
            </a:r>
            <a:r>
              <a:rPr lang="en-US" altLang="zh-CN" sz="1200" b="1" kern="1200" baseline="0" dirty="0">
                <a:solidFill>
                  <a:schemeClr val="tx1"/>
                </a:solidFill>
                <a:effectLst/>
                <a:latin typeface="+mn-lt"/>
                <a:ea typeface="+mn-ea"/>
                <a:cs typeface="+mn-cs"/>
              </a:rPr>
              <a:t>tech</a:t>
            </a:r>
            <a:r>
              <a:rPr lang="en-US" altLang="zh-CN" sz="1200" kern="1200" baseline="0" dirty="0">
                <a:solidFill>
                  <a:schemeClr val="tx1"/>
                </a:solidFill>
                <a:effectLst/>
                <a:latin typeface="+mn-lt"/>
                <a:ea typeface="+mn-ea"/>
                <a:cs typeface="+mn-cs"/>
              </a:rPr>
              <a:t> companies, while it’s </a:t>
            </a:r>
            <a:r>
              <a:rPr lang="en-US" altLang="zh-CN" sz="1200" b="1" kern="1200" baseline="0" dirty="0">
                <a:solidFill>
                  <a:schemeClr val="tx1"/>
                </a:solidFill>
                <a:effectLst/>
                <a:latin typeface="+mn-lt"/>
                <a:ea typeface="+mn-ea"/>
                <a:cs typeface="+mn-cs"/>
              </a:rPr>
              <a:t>also</a:t>
            </a:r>
            <a:r>
              <a:rPr lang="en-US" altLang="zh-CN" sz="1200" kern="1200" baseline="0" dirty="0">
                <a:solidFill>
                  <a:schemeClr val="tx1"/>
                </a:solidFill>
                <a:effectLst/>
                <a:latin typeface="+mn-lt"/>
                <a:ea typeface="+mn-ea"/>
                <a:cs typeface="+mn-cs"/>
              </a:rPr>
              <a:t> used by, for example,  pharmaceutical and financial industries. Therefore it makes a good candidate to work as a shared software component.</a:t>
            </a:r>
          </a:p>
          <a:p>
            <a:pPr marL="171450" indent="-171450">
              <a:buFont typeface="Arial" charset="0"/>
              <a:buChar char="•"/>
            </a:pPr>
            <a:r>
              <a:rPr lang="en-US" altLang="zh-CN" sz="1200" strike="noStrike" kern="1200" baseline="0" dirty="0">
                <a:solidFill>
                  <a:schemeClr val="tx1"/>
                </a:solidFill>
                <a:effectLst/>
                <a:latin typeface="+mn-lt"/>
                <a:ea typeface="+mn-ea"/>
                <a:cs typeface="+mn-cs"/>
              </a:rPr>
              <a:t># We made a step toward that by developing </a:t>
            </a:r>
            <a:r>
              <a:rPr lang="en-US" altLang="zh-CN" sz="1200" strike="noStrike" kern="1200" baseline="0" dirty="0" err="1">
                <a:solidFill>
                  <a:schemeClr val="tx1"/>
                </a:solidFill>
                <a:effectLst/>
                <a:latin typeface="+mn-lt"/>
                <a:ea typeface="+mn-ea"/>
                <a:cs typeface="+mn-cs"/>
              </a:rPr>
              <a:t>KnightKing</a:t>
            </a:r>
            <a:r>
              <a:rPr lang="en-US" altLang="zh-CN" sz="1200" strike="noStrike" kern="1200" baseline="0" dirty="0">
                <a:solidFill>
                  <a:schemeClr val="tx1"/>
                </a:solidFill>
                <a:effectLst/>
                <a:latin typeface="+mn-lt"/>
                <a:ea typeface="+mn-ea"/>
                <a:cs typeface="+mn-cs"/>
              </a:rPr>
              <a:t>, the first graph random walk engine, with details given in our SOSP paper. </a:t>
            </a:r>
          </a:p>
        </p:txBody>
      </p:sp>
      <p:sp>
        <p:nvSpPr>
          <p:cNvPr id="4" name="Slide Number Placeholder 3"/>
          <p:cNvSpPr>
            <a:spLocks noGrp="1"/>
          </p:cNvSpPr>
          <p:nvPr>
            <p:ph type="sldNum" sz="quarter" idx="10"/>
          </p:nvPr>
        </p:nvSpPr>
        <p:spPr/>
        <p:txBody>
          <a:bodyPr/>
          <a:lstStyle/>
          <a:p>
            <a:fld id="{0FFCCD89-9C38-4F20-9424-CD30F4662309}" type="slidenum">
              <a:rPr lang="zh-CN" altLang="en-US" smtClean="0"/>
              <a:pPr/>
              <a:t>15</a:t>
            </a:fld>
            <a:endParaRPr lang="zh-CN" altLang="en-US"/>
          </a:p>
        </p:txBody>
      </p:sp>
    </p:spTree>
    <p:extLst>
      <p:ext uri="{BB962C8B-B14F-4D97-AF65-F5344CB8AC3E}">
        <p14:creationId xmlns:p14="http://schemas.microsoft.com/office/powerpoint/2010/main" val="14455923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dirty="0"/>
              <a:t># The</a:t>
            </a:r>
            <a:r>
              <a:rPr lang="en-US" baseline="0" dirty="0"/>
              <a:t> major challenge here is the random accesses dominating the graph random walk computation. With common graph </a:t>
            </a:r>
            <a:r>
              <a:rPr lang="en-US" b="1" baseline="0" dirty="0"/>
              <a:t>processing</a:t>
            </a:r>
            <a:r>
              <a:rPr lang="en-US" baseline="0" dirty="0"/>
              <a:t> tasks, such as BFS or shortest path, an active vertex usually traverses </a:t>
            </a:r>
            <a:r>
              <a:rPr lang="en-US" b="1" baseline="0" dirty="0"/>
              <a:t>all</a:t>
            </a:r>
            <a:r>
              <a:rPr lang="en-US" baseline="0" dirty="0"/>
              <a:t> its edges in one iteration. Random walks, however, follow a </a:t>
            </a:r>
            <a:r>
              <a:rPr lang="en-US" b="1" baseline="0" dirty="0"/>
              <a:t>random, single </a:t>
            </a:r>
            <a:r>
              <a:rPr lang="en-US" baseline="0" dirty="0"/>
              <a:t>edge at a time. </a:t>
            </a:r>
          </a:p>
          <a:p>
            <a:endParaRPr lang="en-US" baseline="0" dirty="0"/>
          </a:p>
          <a:p>
            <a:r>
              <a:rPr lang="en-US" baseline="0" dirty="0"/>
              <a:t># Prior systems, therefore, took these random accesses for granted and happily accept the performance when we can fit the graph into the main memory or find a way to stream it if not. The common design is to process walkers in turn, wherever they are. # In this example, the green walker is at this vertex, # with 3 edges. # It throws a dice and picks one, # then updates its location to its new stop. # Same thing for the other walkers. This leads to two things. </a:t>
            </a:r>
            <a:br>
              <a:rPr lang="en-US" baseline="0" dirty="0"/>
            </a:br>
            <a:r>
              <a:rPr lang="en-US" baseline="0" dirty="0"/>
              <a:t>- First, there is high data dependency, so not only the accesses are random, we suffer from pointer chasing.</a:t>
            </a:r>
          </a:p>
          <a:p>
            <a:pPr>
              <a:buFontTx/>
              <a:buChar char="-"/>
            </a:pPr>
            <a:r>
              <a:rPr lang="en-US" baseline="0" dirty="0"/>
              <a:t> # Second, every time data are brought into the cache, we have the entire </a:t>
            </a:r>
            <a:r>
              <a:rPr lang="en-US" baseline="0" dirty="0" err="1"/>
              <a:t>cacheline</a:t>
            </a:r>
            <a:r>
              <a:rPr lang="en-US" baseline="0" dirty="0"/>
              <a:t>, whose common size of 64 bytes can hold 16 edges. With computation scheduled by walkers, it’s highly unlikely any of the other 15 edges get to be used before the </a:t>
            </a:r>
            <a:r>
              <a:rPr lang="en-US" baseline="0" dirty="0" err="1"/>
              <a:t>cacheline</a:t>
            </a:r>
            <a:r>
              <a:rPr lang="en-US" baseline="0" dirty="0"/>
              <a:t> is evicted, so most of the contents brought into cache are wasted. </a:t>
            </a:r>
          </a:p>
          <a:p>
            <a:pPr>
              <a:buFontTx/>
              <a:buNone/>
            </a:pPr>
            <a:endParaRPr lang="en-US" baseline="0" dirty="0"/>
          </a:p>
          <a:p>
            <a:pPr>
              <a:buFontTx/>
              <a:buNone/>
            </a:pPr>
            <a:r>
              <a:rPr lang="en-US" baseline="0" dirty="0"/>
              <a:t># If we come back to this latency table, with earlier random walk implementations, including our own </a:t>
            </a:r>
            <a:r>
              <a:rPr lang="en-US" baseline="0" dirty="0" err="1"/>
              <a:t>KnightKing</a:t>
            </a:r>
            <a:r>
              <a:rPr lang="en-US" baseline="0" dirty="0"/>
              <a:t> in SOSP19, </a:t>
            </a:r>
            <a:r>
              <a:rPr lang="en-US" altLang="zh-CN" baseline="0" dirty="0"/>
              <a:t>#</a:t>
            </a:r>
            <a:r>
              <a:rPr lang="zh-CN" altLang="en-US" baseline="0" dirty="0"/>
              <a:t> </a:t>
            </a:r>
            <a:r>
              <a:rPr lang="en-US" baseline="0" dirty="0"/>
              <a:t>the major memory access types are exactly the undesirable cases. </a:t>
            </a:r>
          </a:p>
          <a:p>
            <a:pPr>
              <a:buFontTx/>
              <a:buNone/>
            </a:pPr>
            <a:endParaRPr lang="en-US" baseline="0" dirty="0"/>
          </a:p>
          <a:p>
            <a:pPr>
              <a:buFontTx/>
              <a:buNone/>
            </a:pPr>
            <a:r>
              <a:rPr lang="en-US" baseline="0" dirty="0"/>
              <a:t># In this work, we found that random walk doesn’t imply random memory accesses! And we shouldn’t settle for DRAM performance. Actually, there are plenty of temporal and spatial locality, if we look carefully enough.</a:t>
            </a:r>
            <a:endParaRPr lang="en-US" dirty="0"/>
          </a:p>
        </p:txBody>
      </p:sp>
      <p:sp>
        <p:nvSpPr>
          <p:cNvPr id="4" name="Slide Number Placeholder 3"/>
          <p:cNvSpPr>
            <a:spLocks noGrp="1"/>
          </p:cNvSpPr>
          <p:nvPr>
            <p:ph type="sldNum" sz="quarter" idx="10"/>
          </p:nvPr>
        </p:nvSpPr>
        <p:spPr/>
        <p:txBody>
          <a:bodyPr/>
          <a:lstStyle/>
          <a:p>
            <a:fld id="{0FFCCD89-9C38-4F20-9424-CD30F4662309}" type="slidenum">
              <a:rPr lang="zh-CN" altLang="en-US" smtClean="0"/>
              <a:pPr/>
              <a:t>16</a:t>
            </a:fld>
            <a:endParaRPr lang="zh-CN" altLang="en-US"/>
          </a:p>
        </p:txBody>
      </p:sp>
    </p:spTree>
    <p:extLst>
      <p:ext uri="{BB962C8B-B14F-4D97-AF65-F5344CB8AC3E}">
        <p14:creationId xmlns:p14="http://schemas.microsoft.com/office/powerpoint/2010/main" val="26410835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a:t>The key</a:t>
            </a:r>
            <a:r>
              <a:rPr lang="en-US" baseline="0" dirty="0"/>
              <a:t> insight is that vertices are </a:t>
            </a:r>
            <a:r>
              <a:rPr lang="en-US" b="1" baseline="0" dirty="0"/>
              <a:t>not</a:t>
            </a:r>
            <a:r>
              <a:rPr lang="en-US" baseline="0" dirty="0"/>
              <a:t> created equal. </a:t>
            </a:r>
          </a:p>
          <a:p>
            <a:endParaRPr lang="en-US" baseline="0" dirty="0"/>
          </a:p>
          <a:p>
            <a:r>
              <a:rPr lang="en-US" baseline="0" dirty="0"/>
              <a:t># Here we have the degree distribution of the largest real-world graph used in our evaluation, from Yahoo, with seven hundred million vertices. We sort them by degree, and plot the average degree of each one percent group, confirming the well-known power-law degree distribution. # Though the average tops at only around one thousand, the degrees within the first a few groups vary a lot, with the highest-degree vertex having over seven million edges. # Meanwhile, half of the vertices have a degree under eight, # and about half of those have only one or two edges. </a:t>
            </a:r>
          </a:p>
          <a:p>
            <a:endParaRPr lang="en-US" baseline="0" dirty="0"/>
          </a:p>
          <a:p>
            <a:r>
              <a:rPr lang="en-US" baseline="0" dirty="0"/>
              <a:t># In graph random walk, the frequency of a vertex being visited is highly correlated with its degree, as shown by the red curve.</a:t>
            </a:r>
          </a:p>
          <a:p>
            <a:r>
              <a:rPr lang="en-US" baseline="0" dirty="0"/>
              <a:t># This means that on the spectrum of vertices by their degree, # we have extremely popular and crowded places on the left, like a traffic hub in Manhattan. # On the right, we have the silent majority, places like the Himalayas, where a spot is visited once in a long while. # Our new system, </a:t>
            </a:r>
            <a:r>
              <a:rPr lang="en-US" baseline="0" dirty="0" err="1"/>
              <a:t>FlashMob</a:t>
            </a:r>
            <a:r>
              <a:rPr lang="en-US" baseline="0" dirty="0"/>
              <a:t>, is motivated by such disparity.  </a:t>
            </a:r>
            <a:br>
              <a:rPr lang="en-US" baseline="0" dirty="0"/>
            </a:br>
            <a:br>
              <a:rPr lang="en-US" baseline="0" dirty="0"/>
            </a:br>
            <a:endParaRPr lang="en-US" dirty="0"/>
          </a:p>
        </p:txBody>
      </p:sp>
      <p:sp>
        <p:nvSpPr>
          <p:cNvPr id="4" name="Slide Number Placeholder 3"/>
          <p:cNvSpPr>
            <a:spLocks noGrp="1"/>
          </p:cNvSpPr>
          <p:nvPr>
            <p:ph type="sldNum" sz="quarter" idx="10"/>
          </p:nvPr>
        </p:nvSpPr>
        <p:spPr/>
        <p:txBody>
          <a:bodyPr/>
          <a:lstStyle/>
          <a:p>
            <a:fld id="{0FFCCD89-9C38-4F20-9424-CD30F4662309}" type="slidenum">
              <a:rPr lang="zh-CN" altLang="en-US" smtClean="0"/>
              <a:pPr/>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0FFCCD89-9C38-4F20-9424-CD30F4662309}" type="slidenum">
              <a:rPr lang="zh-CN" altLang="en-US" smtClean="0"/>
              <a:pPr/>
              <a:t>18</a:t>
            </a:fld>
            <a:endParaRPr lang="zh-CN" altLang="en-US"/>
          </a:p>
        </p:txBody>
      </p:sp>
    </p:spTree>
    <p:extLst>
      <p:ext uri="{BB962C8B-B14F-4D97-AF65-F5344CB8AC3E}">
        <p14:creationId xmlns:p14="http://schemas.microsoft.com/office/powerpoint/2010/main" val="23385801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FFCCD89-9C38-4F20-9424-CD30F4662309}" type="slidenum">
              <a:rPr lang="zh-CN" altLang="en-US" smtClean="0"/>
              <a:pPr/>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FFCCD89-9C38-4F20-9424-CD30F4662309}" type="slidenum">
              <a:rPr lang="zh-CN" altLang="en-US" smtClean="0"/>
              <a:pPr/>
              <a:t>2</a:t>
            </a:fld>
            <a:endParaRPr lang="zh-CN" altLang="en-US"/>
          </a:p>
        </p:txBody>
      </p:sp>
    </p:spTree>
    <p:extLst>
      <p:ext uri="{BB962C8B-B14F-4D97-AF65-F5344CB8AC3E}">
        <p14:creationId xmlns:p14="http://schemas.microsoft.com/office/powerpoint/2010/main" val="12481213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altLang="en-US" dirty="0"/>
          </a:p>
        </p:txBody>
      </p:sp>
      <p:sp>
        <p:nvSpPr>
          <p:cNvPr id="4" name="Slide Number Placeholder 3"/>
          <p:cNvSpPr>
            <a:spLocks noGrp="1"/>
          </p:cNvSpPr>
          <p:nvPr>
            <p:ph type="sldNum" sz="quarter" idx="10"/>
          </p:nvPr>
        </p:nvSpPr>
        <p:spPr/>
        <p:txBody>
          <a:bodyPr/>
          <a:lstStyle/>
          <a:p>
            <a:fld id="{0FFCCD89-9C38-4F20-9424-CD30F4662309}" type="slidenum">
              <a:rPr lang="zh-CN" altLang="en-US" smtClean="0"/>
              <a:pPr/>
              <a:t>20</a:t>
            </a:fld>
            <a:endParaRPr lang="zh-CN" altLang="en-US"/>
          </a:p>
        </p:txBody>
      </p:sp>
    </p:spTree>
    <p:extLst>
      <p:ext uri="{BB962C8B-B14F-4D97-AF65-F5344CB8AC3E}">
        <p14:creationId xmlns:p14="http://schemas.microsoft.com/office/powerpoint/2010/main" val="41935345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altLang="en-US" dirty="0"/>
          </a:p>
        </p:txBody>
      </p:sp>
      <p:sp>
        <p:nvSpPr>
          <p:cNvPr id="4" name="Slide Number Placeholder 3"/>
          <p:cNvSpPr>
            <a:spLocks noGrp="1"/>
          </p:cNvSpPr>
          <p:nvPr>
            <p:ph type="sldNum" sz="quarter" idx="10"/>
          </p:nvPr>
        </p:nvSpPr>
        <p:spPr/>
        <p:txBody>
          <a:bodyPr/>
          <a:lstStyle/>
          <a:p>
            <a:fld id="{0FFCCD89-9C38-4F20-9424-CD30F4662309}" type="slidenum">
              <a:rPr lang="zh-CN" altLang="en-US" smtClean="0"/>
              <a:pPr/>
              <a:t>21</a:t>
            </a:fld>
            <a:endParaRPr lang="zh-CN" altLang="en-US"/>
          </a:p>
        </p:txBody>
      </p:sp>
    </p:spTree>
    <p:extLst>
      <p:ext uri="{BB962C8B-B14F-4D97-AF65-F5344CB8AC3E}">
        <p14:creationId xmlns:p14="http://schemas.microsoft.com/office/powerpoint/2010/main" val="13354770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pPr defTabSz="843900">
              <a:defRPr/>
            </a:pPr>
            <a:endParaRPr kumimoji="1" lang="en-US" altLang="zh-CN"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pPr/>
              <a:t>22</a:t>
            </a:fld>
            <a:endParaRPr lang="zh-CN" altLang="en-US"/>
          </a:p>
        </p:txBody>
      </p:sp>
    </p:spTree>
    <p:extLst>
      <p:ext uri="{BB962C8B-B14F-4D97-AF65-F5344CB8AC3E}">
        <p14:creationId xmlns:p14="http://schemas.microsoft.com/office/powerpoint/2010/main" val="28702395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altLang="en-US" dirty="0"/>
          </a:p>
        </p:txBody>
      </p:sp>
      <p:sp>
        <p:nvSpPr>
          <p:cNvPr id="4" name="Slide Number Placeholder 3"/>
          <p:cNvSpPr>
            <a:spLocks noGrp="1"/>
          </p:cNvSpPr>
          <p:nvPr>
            <p:ph type="sldNum" sz="quarter" idx="10"/>
          </p:nvPr>
        </p:nvSpPr>
        <p:spPr/>
        <p:txBody>
          <a:bodyPr/>
          <a:lstStyle/>
          <a:p>
            <a:fld id="{0FFCCD89-9C38-4F20-9424-CD30F4662309}" type="slidenum">
              <a:rPr lang="zh-CN" altLang="en-US" smtClean="0"/>
              <a:pPr/>
              <a:t>23</a:t>
            </a:fld>
            <a:endParaRPr lang="zh-CN" altLang="en-US"/>
          </a:p>
        </p:txBody>
      </p:sp>
    </p:spTree>
    <p:extLst>
      <p:ext uri="{BB962C8B-B14F-4D97-AF65-F5344CB8AC3E}">
        <p14:creationId xmlns:p14="http://schemas.microsoft.com/office/powerpoint/2010/main" val="31315750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FFCCD89-9C38-4F20-9424-CD30F4662309}" type="slidenum">
              <a:rPr lang="zh-CN" altLang="en-US" smtClean="0"/>
              <a:pPr/>
              <a:t>24</a:t>
            </a:fld>
            <a:endParaRPr lang="zh-CN" altLang="en-US"/>
          </a:p>
        </p:txBody>
      </p:sp>
    </p:spTree>
    <p:extLst>
      <p:ext uri="{BB962C8B-B14F-4D97-AF65-F5344CB8AC3E}">
        <p14:creationId xmlns:p14="http://schemas.microsoft.com/office/powerpoint/2010/main" val="28567597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altLang="en-US" dirty="0"/>
          </a:p>
        </p:txBody>
      </p:sp>
      <p:sp>
        <p:nvSpPr>
          <p:cNvPr id="4" name="Slide Number Placeholder 3"/>
          <p:cNvSpPr>
            <a:spLocks noGrp="1"/>
          </p:cNvSpPr>
          <p:nvPr>
            <p:ph type="sldNum" sz="quarter" idx="10"/>
          </p:nvPr>
        </p:nvSpPr>
        <p:spPr/>
        <p:txBody>
          <a:bodyPr/>
          <a:lstStyle/>
          <a:p>
            <a:fld id="{0FFCCD89-9C38-4F20-9424-CD30F4662309}" type="slidenum">
              <a:rPr lang="zh-CN" altLang="en-US" smtClean="0"/>
              <a:pPr/>
              <a:t>25</a:t>
            </a:fld>
            <a:endParaRPr lang="zh-CN" altLang="en-US"/>
          </a:p>
        </p:txBody>
      </p:sp>
    </p:spTree>
    <p:extLst>
      <p:ext uri="{BB962C8B-B14F-4D97-AF65-F5344CB8AC3E}">
        <p14:creationId xmlns:p14="http://schemas.microsoft.com/office/powerpoint/2010/main" val="13354770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FFCCD89-9C38-4F20-9424-CD30F4662309}" type="slidenum">
              <a:rPr lang="zh-CN" altLang="en-US" smtClean="0"/>
              <a:pPr/>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FFCCD89-9C38-4F20-9424-CD30F4662309}" type="slidenum">
              <a:rPr lang="zh-CN" altLang="en-US" smtClean="0"/>
              <a:pPr/>
              <a:t>27</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FFCCD89-9C38-4F20-9424-CD30F4662309}" type="slidenum">
              <a:rPr lang="zh-CN" altLang="en-US" smtClean="0"/>
              <a:pPr/>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0FFCCD89-9C38-4F20-9424-CD30F4662309}" type="slidenum">
              <a:rPr lang="zh-CN" altLang="en-US" smtClean="0"/>
              <a:pPr/>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altLang="en-US" dirty="0"/>
          </a:p>
        </p:txBody>
      </p:sp>
      <p:sp>
        <p:nvSpPr>
          <p:cNvPr id="4" name="Slide Number Placeholder 3"/>
          <p:cNvSpPr>
            <a:spLocks noGrp="1"/>
          </p:cNvSpPr>
          <p:nvPr>
            <p:ph type="sldNum" sz="quarter" idx="10"/>
          </p:nvPr>
        </p:nvSpPr>
        <p:spPr/>
        <p:txBody>
          <a:bodyPr/>
          <a:lstStyle/>
          <a:p>
            <a:fld id="{0FFCCD89-9C38-4F20-9424-CD30F4662309}" type="slidenum">
              <a:rPr lang="zh-CN" altLang="en-US" smtClean="0"/>
              <a:pPr/>
              <a:t>5</a:t>
            </a:fld>
            <a:endParaRPr lang="zh-CN" altLang="en-US"/>
          </a:p>
        </p:txBody>
      </p:sp>
    </p:spTree>
    <p:extLst>
      <p:ext uri="{BB962C8B-B14F-4D97-AF65-F5344CB8AC3E}">
        <p14:creationId xmlns:p14="http://schemas.microsoft.com/office/powerpoint/2010/main" val="41935345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FFCCD89-9C38-4F20-9424-CD30F4662309}" type="slidenum">
              <a:rPr lang="zh-CN" altLang="en-US" smtClean="0"/>
              <a:pPr/>
              <a:t>6</a:t>
            </a:fld>
            <a:endParaRPr lang="zh-CN" altLang="en-US"/>
          </a:p>
        </p:txBody>
      </p:sp>
    </p:spTree>
    <p:extLst>
      <p:ext uri="{BB962C8B-B14F-4D97-AF65-F5344CB8AC3E}">
        <p14:creationId xmlns:p14="http://schemas.microsoft.com/office/powerpoint/2010/main" val="42148770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FFCCD89-9C38-4F20-9424-CD30F4662309}" type="slidenum">
              <a:rPr lang="zh-CN" altLang="en-US" smtClean="0"/>
              <a:pPr/>
              <a:t>7</a:t>
            </a:fld>
            <a:endParaRPr lang="zh-CN" altLang="en-US"/>
          </a:p>
        </p:txBody>
      </p:sp>
    </p:spTree>
    <p:extLst>
      <p:ext uri="{BB962C8B-B14F-4D97-AF65-F5344CB8AC3E}">
        <p14:creationId xmlns:p14="http://schemas.microsoft.com/office/powerpoint/2010/main" val="23032771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FFCCD89-9C38-4F20-9424-CD30F4662309}" type="slidenum">
              <a:rPr lang="zh-CN" altLang="en-US" smtClean="0"/>
              <a:pPr/>
              <a:t>8</a:t>
            </a:fld>
            <a:endParaRPr lang="zh-CN" altLang="en-US"/>
          </a:p>
        </p:txBody>
      </p:sp>
    </p:spTree>
    <p:extLst>
      <p:ext uri="{BB962C8B-B14F-4D97-AF65-F5344CB8AC3E}">
        <p14:creationId xmlns:p14="http://schemas.microsoft.com/office/powerpoint/2010/main" val="31086063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0FFCCD89-9C38-4F20-9424-CD30F4662309}" type="slidenum">
              <a:rPr lang="zh-CN" altLang="en-US" smtClean="0"/>
              <a:pPr/>
              <a:t>9</a:t>
            </a:fld>
            <a:endParaRPr lang="zh-CN" altLang="en-US"/>
          </a:p>
        </p:txBody>
      </p:sp>
    </p:spTree>
    <p:extLst>
      <p:ext uri="{BB962C8B-B14F-4D97-AF65-F5344CB8AC3E}">
        <p14:creationId xmlns:p14="http://schemas.microsoft.com/office/powerpoint/2010/main" val="24451747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tiff"/></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ltLang="zh-CN"/>
              <a:t>Click to edit Master title style</a:t>
            </a:r>
            <a:endParaRPr lang="zh-CN" alt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zh-CN"/>
              <a:t>Click to edit Master subtitle style</a:t>
            </a:r>
            <a:endParaRPr lang="zh-CN" altLang="en-US"/>
          </a:p>
        </p:txBody>
      </p:sp>
      <p:sp>
        <p:nvSpPr>
          <p:cNvPr id="4" name="Date Placeholder 3"/>
          <p:cNvSpPr>
            <a:spLocks noGrp="1"/>
          </p:cNvSpPr>
          <p:nvPr>
            <p:ph type="dt" sz="half" idx="10"/>
          </p:nvPr>
        </p:nvSpPr>
        <p:spPr/>
        <p:txBody>
          <a:bodyPr/>
          <a:lstStyle/>
          <a:p>
            <a:fld id="{61DB4AB0-F326-476C-B327-9DD8BF3C305D}" type="datetime1">
              <a:rPr lang="zh-CN" altLang="en-US" smtClean="0"/>
              <a:pPr/>
              <a:t>2022/8/23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C0242EEA-1274-4EC0-B3F7-59D9DD50226F}" type="slidenum">
              <a:rPr lang="zh-CN" altLang="en-US" smtClean="0"/>
              <a:pPr/>
              <a:t>‹#›</a:t>
            </a:fld>
            <a:endParaRPr lang="zh-CN" altLang="en-US"/>
          </a:p>
        </p:txBody>
      </p:sp>
    </p:spTree>
    <p:extLst>
      <p:ext uri="{BB962C8B-B14F-4D97-AF65-F5344CB8AC3E}">
        <p14:creationId xmlns:p14="http://schemas.microsoft.com/office/powerpoint/2010/main" val="25775108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ltLang="zh-CN"/>
              <a:t>Click to edit Master title style</a:t>
            </a:r>
            <a:endParaRPr lang="zh-CN" alt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a:t>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a:t>Edit Master text styles</a:t>
            </a:r>
          </a:p>
        </p:txBody>
      </p:sp>
      <p:sp>
        <p:nvSpPr>
          <p:cNvPr id="5" name="Date Placeholder 4"/>
          <p:cNvSpPr>
            <a:spLocks noGrp="1"/>
          </p:cNvSpPr>
          <p:nvPr>
            <p:ph type="dt" sz="half" idx="10"/>
          </p:nvPr>
        </p:nvSpPr>
        <p:spPr/>
        <p:txBody>
          <a:bodyPr/>
          <a:lstStyle/>
          <a:p>
            <a:fld id="{F44CDB4D-DE10-4063-854B-B3C913CFDE8E}" type="datetime1">
              <a:rPr lang="zh-CN" altLang="en-US" smtClean="0"/>
              <a:pPr/>
              <a:t>2022/8/23</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C0242EEA-1274-4EC0-B3F7-59D9DD50226F}" type="slidenum">
              <a:rPr lang="zh-CN" altLang="en-US" smtClean="0"/>
              <a:pPr/>
              <a:t>‹#›</a:t>
            </a:fld>
            <a:endParaRPr lang="zh-CN" altLang="en-US"/>
          </a:p>
        </p:txBody>
      </p:sp>
    </p:spTree>
    <p:extLst>
      <p:ext uri="{BB962C8B-B14F-4D97-AF65-F5344CB8AC3E}">
        <p14:creationId xmlns:p14="http://schemas.microsoft.com/office/powerpoint/2010/main" val="22498967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ltLang="zh-CN"/>
              <a:t>Click to edit Master title style</a:t>
            </a:r>
            <a:endParaRPr lang="zh-CN" alt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a:t>Edit Master text styles</a:t>
            </a:r>
          </a:p>
        </p:txBody>
      </p:sp>
      <p:sp>
        <p:nvSpPr>
          <p:cNvPr id="5" name="Date Placeholder 4"/>
          <p:cNvSpPr>
            <a:spLocks noGrp="1"/>
          </p:cNvSpPr>
          <p:nvPr>
            <p:ph type="dt" sz="half" idx="10"/>
          </p:nvPr>
        </p:nvSpPr>
        <p:spPr/>
        <p:txBody>
          <a:bodyPr/>
          <a:lstStyle/>
          <a:p>
            <a:fld id="{42D9EB8C-0599-4826-9B71-0BAC01D1F897}" type="datetime1">
              <a:rPr lang="zh-CN" altLang="en-US" smtClean="0"/>
              <a:pPr/>
              <a:t>2022/8/23</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C0242EEA-1274-4EC0-B3F7-59D9DD50226F}" type="slidenum">
              <a:rPr lang="zh-CN" altLang="en-US" smtClean="0"/>
              <a:pPr/>
              <a:t>‹#›</a:t>
            </a:fld>
            <a:endParaRPr lang="zh-CN" altLang="en-US"/>
          </a:p>
        </p:txBody>
      </p:sp>
    </p:spTree>
    <p:extLst>
      <p:ext uri="{BB962C8B-B14F-4D97-AF65-F5344CB8AC3E}">
        <p14:creationId xmlns:p14="http://schemas.microsoft.com/office/powerpoint/2010/main" val="37219670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Click to edit Master title style</a:t>
            </a:r>
            <a:endParaRPr lang="zh-CN" altLang="en-US" dirty="0"/>
          </a:p>
        </p:txBody>
      </p:sp>
      <p:sp>
        <p:nvSpPr>
          <p:cNvPr id="3" name="Vertical Text Placeholder 2"/>
          <p:cNvSpPr>
            <a:spLocks noGrp="1"/>
          </p:cNvSpPr>
          <p:nvPr>
            <p:ph type="body" orient="vert" idx="1"/>
          </p:nvPr>
        </p:nvSpPr>
        <p:spPr/>
        <p:txBody>
          <a:bodyPr vert="eaVert"/>
          <a:lstStyle/>
          <a:p>
            <a:pPr lvl="0"/>
            <a:r>
              <a:rPr lang="en-US" altLang="zh-CN"/>
              <a:t>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Date Placeholder 3"/>
          <p:cNvSpPr>
            <a:spLocks noGrp="1"/>
          </p:cNvSpPr>
          <p:nvPr>
            <p:ph type="dt" sz="half" idx="10"/>
          </p:nvPr>
        </p:nvSpPr>
        <p:spPr/>
        <p:txBody>
          <a:bodyPr/>
          <a:lstStyle/>
          <a:p>
            <a:fld id="{D0C6F59C-2F0C-4683-B382-BE7EF33ED48B}" type="datetime1">
              <a:rPr lang="zh-CN" altLang="en-US" smtClean="0"/>
              <a:pPr/>
              <a:t>2022/8/23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C0242EEA-1274-4EC0-B3F7-59D9DD50226F}" type="slidenum">
              <a:rPr lang="zh-CN" altLang="en-US" smtClean="0"/>
              <a:pPr/>
              <a:t>‹#›</a:t>
            </a:fld>
            <a:endParaRPr lang="zh-CN" altLang="en-US"/>
          </a:p>
        </p:txBody>
      </p:sp>
    </p:spTree>
    <p:extLst>
      <p:ext uri="{BB962C8B-B14F-4D97-AF65-F5344CB8AC3E}">
        <p14:creationId xmlns:p14="http://schemas.microsoft.com/office/powerpoint/2010/main" val="22976579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ltLang="zh-CN"/>
              <a:t>Click to edit Master title style</a:t>
            </a:r>
            <a:endParaRPr lang="zh-CN" alt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ltLang="zh-CN"/>
              <a:t>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Date Placeholder 3"/>
          <p:cNvSpPr>
            <a:spLocks noGrp="1"/>
          </p:cNvSpPr>
          <p:nvPr>
            <p:ph type="dt" sz="half" idx="10"/>
          </p:nvPr>
        </p:nvSpPr>
        <p:spPr/>
        <p:txBody>
          <a:bodyPr/>
          <a:lstStyle/>
          <a:p>
            <a:fld id="{7FAF76B7-B323-4F5A-B8CD-3E08BDEE9475}" type="datetime1">
              <a:rPr lang="zh-CN" altLang="en-US" smtClean="0"/>
              <a:pPr/>
              <a:t>2022/8/23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C0242EEA-1274-4EC0-B3F7-59D9DD50226F}" type="slidenum">
              <a:rPr lang="zh-CN" altLang="en-US" smtClean="0"/>
              <a:pPr/>
              <a:t>‹#›</a:t>
            </a:fld>
            <a:endParaRPr lang="zh-CN" altLang="en-US"/>
          </a:p>
        </p:txBody>
      </p:sp>
    </p:spTree>
    <p:extLst>
      <p:ext uri="{BB962C8B-B14F-4D97-AF65-F5344CB8AC3E}">
        <p14:creationId xmlns:p14="http://schemas.microsoft.com/office/powerpoint/2010/main" val="36185609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amp; Subtitle">
    <p:spTree>
      <p:nvGrpSpPr>
        <p:cNvPr id="1" name=""/>
        <p:cNvGrpSpPr/>
        <p:nvPr/>
      </p:nvGrpSpPr>
      <p:grpSpPr>
        <a:xfrm>
          <a:off x="0" y="0"/>
          <a:ext cx="0" cy="0"/>
          <a:chOff x="0" y="0"/>
          <a:chExt cx="0" cy="0"/>
        </a:xfrm>
      </p:grpSpPr>
      <p:sp>
        <p:nvSpPr>
          <p:cNvPr id="17" name="Shape 2"/>
          <p:cNvSpPr>
            <a:spLocks noGrp="1"/>
          </p:cNvSpPr>
          <p:nvPr>
            <p:ph type="title" hasCustomPrompt="1"/>
          </p:nvPr>
        </p:nvSpPr>
        <p:spPr>
          <a:xfrm>
            <a:off x="5080000" y="1626322"/>
            <a:ext cx="6699747" cy="885528"/>
          </a:xfrm>
          <a:prstGeom prst="rect">
            <a:avLst/>
          </a:prstGeom>
          <a:ln w="12700">
            <a:noFill/>
            <a:miter lim="400000"/>
          </a:ln>
          <a:extLst>
            <a:ext uri="{C572A759-6A51-4108-AA02-DFA0A04FC94B}">
              <ma14:wrappingTextBoxFlag xmlns="" xmlns:ma14="http://schemas.microsoft.com/office/mac/drawingml/2011/main" xmlns:mv="urn:schemas-microsoft-com:mac:vml" xmlns:mc="http://schemas.openxmlformats.org/markup-compatibility/2006" val="1"/>
            </a:ext>
          </a:extLst>
        </p:spPr>
        <p:txBody>
          <a:bodyPr lIns="50800" tIns="50800" rIns="50800" bIns="50800" anchor="ctr">
            <a:normAutofit/>
          </a:bodyPr>
          <a:lstStyle>
            <a:lvl1pPr algn="l">
              <a:defRPr sz="3867" baseline="0">
                <a:solidFill>
                  <a:srgbClr val="0075C7"/>
                </a:solidFill>
                <a:latin typeface="Calibri" charset="0"/>
                <a:ea typeface="Calibri" charset="0"/>
                <a:cs typeface="Calibri" charset="0"/>
              </a:defRPr>
            </a:lvl1pPr>
          </a:lstStyle>
          <a:p>
            <a:r>
              <a:rPr lang="en-US" dirty="0"/>
              <a:t>HEADER GOES HERE</a:t>
            </a:r>
            <a:endParaRPr dirty="0"/>
          </a:p>
        </p:txBody>
      </p:sp>
      <p:pic>
        <p:nvPicPr>
          <p:cNvPr id="19" name="Picture 1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6200000">
            <a:off x="6928842" y="1594843"/>
            <a:ext cx="4511278" cy="6015038"/>
          </a:xfrm>
          <a:prstGeom prst="rect">
            <a:avLst/>
          </a:prstGeom>
        </p:spPr>
      </p:pic>
      <p:pic>
        <p:nvPicPr>
          <p:cNvPr id="18" name="Picture 1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358" y="-24964"/>
            <a:ext cx="9177287" cy="6882965"/>
          </a:xfrm>
          <a:prstGeom prst="rect">
            <a:avLst/>
          </a:prstGeom>
        </p:spPr>
      </p:pic>
      <p:sp>
        <p:nvSpPr>
          <p:cNvPr id="10" name="Text Placeholder 2"/>
          <p:cNvSpPr>
            <a:spLocks noGrp="1"/>
          </p:cNvSpPr>
          <p:nvPr>
            <p:ph type="body" sz="quarter" idx="10" hasCustomPrompt="1"/>
          </p:nvPr>
        </p:nvSpPr>
        <p:spPr>
          <a:xfrm>
            <a:off x="9546955" y="6170027"/>
            <a:ext cx="2302372" cy="440904"/>
          </a:xfrm>
        </p:spPr>
        <p:txBody>
          <a:bodyPr>
            <a:normAutofit/>
          </a:bodyPr>
          <a:lstStyle>
            <a:lvl1pPr marL="0" indent="0" algn="ctr">
              <a:buNone/>
              <a:defRPr sz="1687" b="0" i="0">
                <a:solidFill>
                  <a:schemeClr val="bg1"/>
                </a:solidFill>
                <a:latin typeface="Roboto Light" charset="0"/>
                <a:ea typeface="Roboto Light" charset="0"/>
                <a:cs typeface="Roboto Light" charset="0"/>
              </a:defRPr>
            </a:lvl1pPr>
            <a:lvl2pPr marL="312528" indent="0">
              <a:buNone/>
              <a:defRPr>
                <a:latin typeface="Roboto" charset="0"/>
                <a:ea typeface="Roboto" charset="0"/>
                <a:cs typeface="Roboto" charset="0"/>
              </a:defRPr>
            </a:lvl2pPr>
            <a:lvl3pPr marL="625056" indent="0">
              <a:buNone/>
              <a:defRPr>
                <a:latin typeface="Roboto" charset="0"/>
                <a:ea typeface="Roboto" charset="0"/>
                <a:cs typeface="Roboto" charset="0"/>
              </a:defRPr>
            </a:lvl3pPr>
            <a:lvl4pPr marL="937584" indent="0">
              <a:buNone/>
              <a:defRPr>
                <a:latin typeface="Roboto" charset="0"/>
                <a:ea typeface="Roboto" charset="0"/>
                <a:cs typeface="Roboto" charset="0"/>
              </a:defRPr>
            </a:lvl4pPr>
            <a:lvl5pPr marL="1250112" indent="0">
              <a:buNone/>
              <a:defRPr>
                <a:latin typeface="Roboto" charset="0"/>
                <a:ea typeface="Roboto" charset="0"/>
                <a:cs typeface="Roboto" charset="0"/>
              </a:defRPr>
            </a:lvl5pPr>
          </a:lstStyle>
          <a:p>
            <a:pPr lvl="0"/>
            <a:r>
              <a:rPr lang="en-US" dirty="0"/>
              <a:t>DATE</a:t>
            </a:r>
          </a:p>
        </p:txBody>
      </p:sp>
      <p:pic>
        <p:nvPicPr>
          <p:cNvPr id="8" name="Image" descr="Image">
            <a:extLst>
              <a:ext uri="{FF2B5EF4-FFF2-40B4-BE49-F238E27FC236}">
                <a16:creationId xmlns:a16="http://schemas.microsoft.com/office/drawing/2014/main" id="{D0E48549-8E7D-084F-9ACB-B5931DDDC774}"/>
              </a:ext>
            </a:extLst>
          </p:cNvPr>
          <p:cNvPicPr>
            <a:picLocks noChangeAspect="1"/>
          </p:cNvPicPr>
          <p:nvPr userDrawn="1"/>
        </p:nvPicPr>
        <p:blipFill>
          <a:blip r:embed="rId4"/>
          <a:stretch>
            <a:fillRect/>
          </a:stretch>
        </p:blipFill>
        <p:spPr>
          <a:xfrm>
            <a:off x="10198713" y="216478"/>
            <a:ext cx="1789119" cy="606482"/>
          </a:xfrm>
          <a:prstGeom prst="rect">
            <a:avLst/>
          </a:prstGeom>
          <a:ln w="12700">
            <a:miter lim="400000"/>
          </a:ln>
        </p:spPr>
      </p:pic>
    </p:spTree>
    <p:extLst>
      <p:ext uri="{BB962C8B-B14F-4D97-AF65-F5344CB8AC3E}">
        <p14:creationId xmlns:p14="http://schemas.microsoft.com/office/powerpoint/2010/main" val="4217512033"/>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单击此处编辑母版标题样式</a:t>
            </a:r>
          </a:p>
        </p:txBody>
      </p:sp>
      <p:sp>
        <p:nvSpPr>
          <p:cNvPr id="3" name="内容占位符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1FEF8CDC-0C05-4BB2-943D-A6110C726EFB}" type="datetimeFigureOut">
              <a:rPr lang="zh-CN" altLang="en-US" smtClean="0"/>
              <a:pPr/>
              <a:t>2022/8/23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A2FBA9A-0909-46E0-B421-9EE58DCE5230}" type="slidenum">
              <a:rPr lang="zh-CN" altLang="en-US" smtClean="0"/>
              <a:pPr/>
              <a:t>‹#›</a:t>
            </a:fld>
            <a:endParaRPr lang="zh-CN" altLang="en-US"/>
          </a:p>
        </p:txBody>
      </p:sp>
    </p:spTree>
    <p:extLst>
      <p:ext uri="{BB962C8B-B14F-4D97-AF65-F5344CB8AC3E}">
        <p14:creationId xmlns:p14="http://schemas.microsoft.com/office/powerpoint/2010/main" val="26085385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空白">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186600" y="6557358"/>
            <a:ext cx="1066800" cy="206049"/>
          </a:xfrm>
          <a:prstGeom prst="rect">
            <a:avLst/>
          </a:prstGeom>
        </p:spPr>
        <p:txBody>
          <a:bodyPr/>
          <a:lstStyle>
            <a:lvl1pPr>
              <a:defRPr lang="zh-CN" altLang="en-US" sz="1400" kern="1200" smtClean="0">
                <a:solidFill>
                  <a:schemeClr val="tx1"/>
                </a:solidFill>
                <a:latin typeface="Candara" charset="0"/>
                <a:ea typeface="Candara" charset="0"/>
                <a:cs typeface="Candara" charset="0"/>
              </a:defRPr>
            </a:lvl1pPr>
          </a:lstStyle>
          <a:p>
            <a:fld id="{AC2C8A33-795F-4E62-8281-E58A249A7F38}" type="slidenum">
              <a:rPr lang="uk-UA" smtClean="0"/>
              <a:pPr/>
              <a:t>‹#›</a:t>
            </a:fld>
            <a:endParaRPr lang="uk-UA" dirty="0"/>
          </a:p>
        </p:txBody>
      </p:sp>
      <p:sp>
        <p:nvSpPr>
          <p:cNvPr id="2" name="Title 1"/>
          <p:cNvSpPr>
            <a:spLocks noGrp="1"/>
          </p:cNvSpPr>
          <p:nvPr>
            <p:ph type="title"/>
          </p:nvPr>
        </p:nvSpPr>
        <p:spPr>
          <a:xfrm>
            <a:off x="838200" y="365130"/>
            <a:ext cx="10515600" cy="616506"/>
          </a:xfrm>
        </p:spPr>
        <p:txBody>
          <a:bodyPr>
            <a:normAutofit/>
          </a:bodyPr>
          <a:lstStyle>
            <a:lvl1pPr>
              <a:defRPr sz="3000" b="1" i="0" baseline="0">
                <a:solidFill>
                  <a:schemeClr val="accent1">
                    <a:lumMod val="75000"/>
                  </a:schemeClr>
                </a:solidFill>
                <a:latin typeface="+mj-lt"/>
              </a:defRPr>
            </a:lvl1pPr>
          </a:lstStyle>
          <a:p>
            <a:r>
              <a:rPr lang="en-US" dirty="0"/>
              <a:t>Click to edit Master title style</a:t>
            </a:r>
          </a:p>
        </p:txBody>
      </p:sp>
      <p:sp>
        <p:nvSpPr>
          <p:cNvPr id="8" name="Text Placeholder 7"/>
          <p:cNvSpPr>
            <a:spLocks noGrp="1"/>
          </p:cNvSpPr>
          <p:nvPr>
            <p:ph type="body" sz="quarter" idx="10"/>
          </p:nvPr>
        </p:nvSpPr>
        <p:spPr>
          <a:xfrm>
            <a:off x="838200" y="1143000"/>
            <a:ext cx="10515600" cy="1900007"/>
          </a:xfrm>
        </p:spPr>
        <p:txBody>
          <a:bodyPr>
            <a:normAutofit/>
          </a:bodyPr>
          <a:lstStyle>
            <a:lvl1pPr>
              <a:defRPr>
                <a:latin typeface="+mn-lt"/>
              </a:defRPr>
            </a:lvl1pPr>
            <a:lvl2pPr marL="685800" indent="-228600">
              <a:buSzPct val="70000"/>
              <a:buFont typeface="Wingdings" charset="2"/>
              <a:buChar char="Ø"/>
              <a:defRPr>
                <a:latin typeface="+mn-lt"/>
              </a:defRPr>
            </a:lvl2pPr>
            <a:lvl3pPr marL="1143000" indent="-228600">
              <a:buFont typeface="Wingdings" charset="2"/>
              <a:buChar char="§"/>
              <a:defRPr sz="2000">
                <a:latin typeface="+mn-lt"/>
              </a:defRPr>
            </a:lvl3pPr>
            <a:lvl4pPr marL="1600200" indent="-228600">
              <a:buFont typeface="Wingdings" charset="2"/>
              <a:buChar char="§"/>
              <a:defRPr sz="2000">
                <a:latin typeface="+mn-lt"/>
              </a:defRPr>
            </a:lvl4pPr>
            <a:lvl5pPr marL="2057400" indent="-228600">
              <a:buFont typeface="Wingdings" charset="2"/>
              <a:buChar char="§"/>
              <a:defRPr sz="20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949515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ltLang="zh-CN" dirty="0"/>
              <a:t>Edit Master text styles</a:t>
            </a:r>
          </a:p>
          <a:p>
            <a:pPr lvl="1"/>
            <a:r>
              <a:rPr lang="en-US" altLang="zh-CN" dirty="0"/>
              <a:t>Second level</a:t>
            </a:r>
          </a:p>
          <a:p>
            <a:pPr lvl="2"/>
            <a:r>
              <a:rPr lang="en-US" altLang="zh-CN" dirty="0"/>
              <a:t>Third level</a:t>
            </a:r>
          </a:p>
          <a:p>
            <a:pPr lvl="3"/>
            <a:r>
              <a:rPr lang="en-US" altLang="zh-CN" dirty="0"/>
              <a:t>Fourth level</a:t>
            </a:r>
          </a:p>
          <a:p>
            <a:pPr lvl="4"/>
            <a:r>
              <a:rPr lang="en-US" altLang="zh-CN" dirty="0"/>
              <a:t>Fifth level</a:t>
            </a:r>
            <a:endParaRPr lang="zh-CN" altLang="en-US" dirty="0"/>
          </a:p>
        </p:txBody>
      </p:sp>
      <p:sp>
        <p:nvSpPr>
          <p:cNvPr id="4" name="Date Placeholder 3"/>
          <p:cNvSpPr>
            <a:spLocks noGrp="1"/>
          </p:cNvSpPr>
          <p:nvPr>
            <p:ph type="dt" sz="half" idx="10"/>
          </p:nvPr>
        </p:nvSpPr>
        <p:spPr/>
        <p:txBody>
          <a:bodyPr/>
          <a:lstStyle/>
          <a:p>
            <a:fld id="{1E5733C3-3CBE-4E9B-830C-635218E20816}" type="datetime1">
              <a:rPr lang="zh-CN" altLang="en-US" smtClean="0"/>
              <a:pPr/>
              <a:t>2022/8/23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C0242EEA-1274-4EC0-B3F7-59D9DD50226F}" type="slidenum">
              <a:rPr lang="zh-CN" altLang="en-US" smtClean="0"/>
              <a:pPr/>
              <a:t>‹#›</a:t>
            </a:fld>
            <a:endParaRPr lang="zh-CN" altLang="en-US"/>
          </a:p>
        </p:txBody>
      </p:sp>
      <p:sp>
        <p:nvSpPr>
          <p:cNvPr id="7" name="Title Placeholder 1"/>
          <p:cNvSpPr>
            <a:spLocks noGrp="1"/>
          </p:cNvSpPr>
          <p:nvPr>
            <p:ph type="title"/>
          </p:nvPr>
        </p:nvSpPr>
        <p:spPr>
          <a:xfrm>
            <a:off x="799200" y="46180"/>
            <a:ext cx="10515600" cy="621434"/>
          </a:xfrm>
          <a:prstGeom prst="rect">
            <a:avLst/>
          </a:prstGeom>
        </p:spPr>
        <p:txBody>
          <a:bodyPr vert="horz" lIns="91440" tIns="45720" rIns="91440" bIns="45720" rtlCol="0" anchor="ctr">
            <a:normAutofit/>
          </a:bodyPr>
          <a:lstStyle>
            <a:lvl1pPr>
              <a:defRPr sz="3200" baseline="0">
                <a:solidFill>
                  <a:schemeClr val="accent5"/>
                </a:solidFill>
              </a:defRPr>
            </a:lvl1pPr>
          </a:lstStyle>
          <a:p>
            <a:r>
              <a:rPr lang="en-US" altLang="zh-CN" dirty="0"/>
              <a:t>Click to edit Master title style</a:t>
            </a:r>
            <a:endParaRPr lang="zh-CN" altLang="en-US" dirty="0"/>
          </a:p>
        </p:txBody>
      </p:sp>
      <p:sp>
        <p:nvSpPr>
          <p:cNvPr id="2" name="AutoShape 2" descr="معهد قطر لبحوث الحوسبة OLD">
            <a:extLst>
              <a:ext uri="{FF2B5EF4-FFF2-40B4-BE49-F238E27FC236}">
                <a16:creationId xmlns:a16="http://schemas.microsoft.com/office/drawing/2014/main" id="{6C068946-045D-8E4B-A495-C0E916263E0A}"/>
              </a:ext>
            </a:extLst>
          </p:cNvPr>
          <p:cNvSpPr>
            <a:spLocks noChangeAspect="1" noChangeArrowheads="1"/>
          </p:cNvSpPr>
          <p:nvPr userDrawn="1"/>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4" descr="معهد قطر لبحوث الحوسبة OLD">
            <a:extLst>
              <a:ext uri="{FF2B5EF4-FFF2-40B4-BE49-F238E27FC236}">
                <a16:creationId xmlns:a16="http://schemas.microsoft.com/office/drawing/2014/main" id="{64C477AE-BD79-1C47-B37C-AAC4E415BC20}"/>
              </a:ext>
            </a:extLst>
          </p:cNvPr>
          <p:cNvSpPr>
            <a:spLocks noChangeAspect="1" noChangeArrowheads="1"/>
          </p:cNvSpPr>
          <p:nvPr userDrawn="1"/>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 name="Picture 8">
            <a:extLst>
              <a:ext uri="{FF2B5EF4-FFF2-40B4-BE49-F238E27FC236}">
                <a16:creationId xmlns:a16="http://schemas.microsoft.com/office/drawing/2014/main" id="{1243A61D-1BE9-C245-9E23-BED380527A3C}"/>
              </a:ext>
            </a:extLst>
          </p:cNvPr>
          <p:cNvPicPr>
            <a:picLocks noChangeAspect="1"/>
          </p:cNvPicPr>
          <p:nvPr userDrawn="1"/>
        </p:nvPicPr>
        <p:blipFill>
          <a:blip r:embed="rId2"/>
          <a:stretch>
            <a:fillRect/>
          </a:stretch>
        </p:blipFill>
        <p:spPr>
          <a:xfrm>
            <a:off x="10175422" y="6135999"/>
            <a:ext cx="1905000" cy="647700"/>
          </a:xfrm>
          <a:prstGeom prst="rect">
            <a:avLst/>
          </a:prstGeom>
        </p:spPr>
      </p:pic>
    </p:spTree>
    <p:extLst>
      <p:ext uri="{BB962C8B-B14F-4D97-AF65-F5344CB8AC3E}">
        <p14:creationId xmlns:p14="http://schemas.microsoft.com/office/powerpoint/2010/main" val="42139164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ltLang="zh-CN"/>
              <a:t>Click to edit Master title style</a:t>
            </a:r>
            <a:endParaRPr lang="zh-CN" alt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ltLang="zh-CN"/>
              <a:t>Edit Master text styles</a:t>
            </a:r>
          </a:p>
        </p:txBody>
      </p:sp>
      <p:sp>
        <p:nvSpPr>
          <p:cNvPr id="4" name="Date Placeholder 3"/>
          <p:cNvSpPr>
            <a:spLocks noGrp="1"/>
          </p:cNvSpPr>
          <p:nvPr>
            <p:ph type="dt" sz="half" idx="10"/>
          </p:nvPr>
        </p:nvSpPr>
        <p:spPr/>
        <p:txBody>
          <a:bodyPr/>
          <a:lstStyle/>
          <a:p>
            <a:fld id="{F307C89B-5909-4AA1-8FE4-F8950D26827A}" type="datetime1">
              <a:rPr lang="zh-CN" altLang="en-US" smtClean="0"/>
              <a:pPr/>
              <a:t>2022/8/23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C0242EEA-1274-4EC0-B3F7-59D9DD50226F}" type="slidenum">
              <a:rPr lang="zh-CN" altLang="en-US" smtClean="0"/>
              <a:pPr/>
              <a:t>‹#›</a:t>
            </a:fld>
            <a:endParaRPr lang="zh-CN" altLang="en-US"/>
          </a:p>
        </p:txBody>
      </p:sp>
    </p:spTree>
    <p:extLst>
      <p:ext uri="{BB962C8B-B14F-4D97-AF65-F5344CB8AC3E}">
        <p14:creationId xmlns:p14="http://schemas.microsoft.com/office/powerpoint/2010/main" val="24721666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a:t>Click to edit Master title style</a:t>
            </a:r>
            <a:endParaRPr lang="zh-CN" altLang="en-US"/>
          </a:p>
        </p:txBody>
      </p:sp>
      <p:sp>
        <p:nvSpPr>
          <p:cNvPr id="3" name="Content Placeholder 2"/>
          <p:cNvSpPr>
            <a:spLocks noGrp="1"/>
          </p:cNvSpPr>
          <p:nvPr>
            <p:ph sz="half" idx="1"/>
          </p:nvPr>
        </p:nvSpPr>
        <p:spPr>
          <a:xfrm>
            <a:off x="838200" y="1825625"/>
            <a:ext cx="5181600" cy="4351338"/>
          </a:xfrm>
        </p:spPr>
        <p:txBody>
          <a:bodyPr/>
          <a:lstStyle/>
          <a:p>
            <a:pPr lvl="0"/>
            <a:r>
              <a:rPr lang="en-US" altLang="zh-CN"/>
              <a:t>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Content Placeholder 3"/>
          <p:cNvSpPr>
            <a:spLocks noGrp="1"/>
          </p:cNvSpPr>
          <p:nvPr>
            <p:ph sz="half" idx="2"/>
          </p:nvPr>
        </p:nvSpPr>
        <p:spPr>
          <a:xfrm>
            <a:off x="6172200" y="1825625"/>
            <a:ext cx="5181600" cy="4351338"/>
          </a:xfrm>
        </p:spPr>
        <p:txBody>
          <a:bodyPr/>
          <a:lstStyle/>
          <a:p>
            <a:pPr lvl="0"/>
            <a:r>
              <a:rPr lang="en-US" altLang="zh-CN"/>
              <a:t>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5" name="Date Placeholder 4"/>
          <p:cNvSpPr>
            <a:spLocks noGrp="1"/>
          </p:cNvSpPr>
          <p:nvPr>
            <p:ph type="dt" sz="half" idx="10"/>
          </p:nvPr>
        </p:nvSpPr>
        <p:spPr/>
        <p:txBody>
          <a:bodyPr/>
          <a:lstStyle/>
          <a:p>
            <a:fld id="{803485EA-152A-40F9-8FA9-E33EBD1BFC4F}" type="datetime1">
              <a:rPr lang="zh-CN" altLang="en-US" smtClean="0"/>
              <a:pPr/>
              <a:t>2022/8/23</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C0242EEA-1274-4EC0-B3F7-59D9DD50226F}" type="slidenum">
              <a:rPr lang="zh-CN" altLang="en-US" smtClean="0"/>
              <a:pPr/>
              <a:t>‹#›</a:t>
            </a:fld>
            <a:endParaRPr lang="zh-CN" altLang="en-US"/>
          </a:p>
        </p:txBody>
      </p:sp>
    </p:spTree>
    <p:extLst>
      <p:ext uri="{BB962C8B-B14F-4D97-AF65-F5344CB8AC3E}">
        <p14:creationId xmlns:p14="http://schemas.microsoft.com/office/powerpoint/2010/main" val="34365996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a:t>Click to edit Master title style</a:t>
            </a:r>
            <a:endParaRPr lang="zh-CN" altLang="en-US"/>
          </a:p>
        </p:txBody>
      </p:sp>
      <p:sp>
        <p:nvSpPr>
          <p:cNvPr id="3" name="Content Placeholder 2"/>
          <p:cNvSpPr>
            <a:spLocks noGrp="1"/>
          </p:cNvSpPr>
          <p:nvPr>
            <p:ph sz="half" idx="1"/>
          </p:nvPr>
        </p:nvSpPr>
        <p:spPr>
          <a:xfrm>
            <a:off x="838200" y="1825625"/>
            <a:ext cx="3013364" cy="4351338"/>
          </a:xfrm>
        </p:spPr>
        <p:txBody>
          <a:bodyPr/>
          <a:lstStyle/>
          <a:p>
            <a:pPr lvl="0"/>
            <a:r>
              <a:rPr lang="en-US" altLang="zh-CN" dirty="0"/>
              <a:t>Edit Master text styles</a:t>
            </a:r>
          </a:p>
          <a:p>
            <a:pPr lvl="1"/>
            <a:r>
              <a:rPr lang="en-US" altLang="zh-CN" dirty="0"/>
              <a:t>Second level</a:t>
            </a:r>
          </a:p>
          <a:p>
            <a:pPr lvl="2"/>
            <a:r>
              <a:rPr lang="en-US" altLang="zh-CN" dirty="0"/>
              <a:t>Third level</a:t>
            </a:r>
          </a:p>
          <a:p>
            <a:pPr lvl="3"/>
            <a:r>
              <a:rPr lang="en-US" altLang="zh-CN" dirty="0"/>
              <a:t>Fourth level</a:t>
            </a:r>
          </a:p>
          <a:p>
            <a:pPr lvl="4"/>
            <a:r>
              <a:rPr lang="en-US" altLang="zh-CN" dirty="0"/>
              <a:t>Fifth level</a:t>
            </a:r>
            <a:endParaRPr lang="zh-CN" altLang="en-US" dirty="0"/>
          </a:p>
        </p:txBody>
      </p:sp>
      <p:sp>
        <p:nvSpPr>
          <p:cNvPr id="4" name="Content Placeholder 3"/>
          <p:cNvSpPr>
            <a:spLocks noGrp="1"/>
          </p:cNvSpPr>
          <p:nvPr>
            <p:ph sz="half" idx="2"/>
          </p:nvPr>
        </p:nvSpPr>
        <p:spPr>
          <a:xfrm>
            <a:off x="4426527" y="1822450"/>
            <a:ext cx="3082637" cy="4351338"/>
          </a:xfrm>
        </p:spPr>
        <p:txBody>
          <a:bodyPr/>
          <a:lstStyle/>
          <a:p>
            <a:pPr lvl="0"/>
            <a:r>
              <a:rPr lang="en-US" altLang="zh-CN"/>
              <a:t>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5" name="Date Placeholder 4"/>
          <p:cNvSpPr>
            <a:spLocks noGrp="1"/>
          </p:cNvSpPr>
          <p:nvPr>
            <p:ph type="dt" sz="half" idx="10"/>
          </p:nvPr>
        </p:nvSpPr>
        <p:spPr/>
        <p:txBody>
          <a:bodyPr/>
          <a:lstStyle/>
          <a:p>
            <a:fld id="{803485EA-152A-40F9-8FA9-E33EBD1BFC4F}" type="datetime1">
              <a:rPr lang="zh-CN" altLang="en-US" smtClean="0"/>
              <a:pPr/>
              <a:t>2022/8/23</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C0242EEA-1274-4EC0-B3F7-59D9DD50226F}" type="slidenum">
              <a:rPr lang="zh-CN" altLang="en-US" smtClean="0"/>
              <a:pPr/>
              <a:t>‹#›</a:t>
            </a:fld>
            <a:endParaRPr lang="zh-CN" altLang="en-US"/>
          </a:p>
        </p:txBody>
      </p:sp>
      <p:sp>
        <p:nvSpPr>
          <p:cNvPr id="8" name="Content Placeholder 3"/>
          <p:cNvSpPr>
            <a:spLocks noGrp="1"/>
          </p:cNvSpPr>
          <p:nvPr>
            <p:ph sz="half" idx="13"/>
          </p:nvPr>
        </p:nvSpPr>
        <p:spPr>
          <a:xfrm>
            <a:off x="8084127" y="1822450"/>
            <a:ext cx="3082637" cy="4351338"/>
          </a:xfrm>
        </p:spPr>
        <p:txBody>
          <a:bodyPr/>
          <a:lstStyle/>
          <a:p>
            <a:pPr lvl="0"/>
            <a:r>
              <a:rPr lang="en-US" altLang="zh-CN"/>
              <a:t>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Tree>
    <p:extLst>
      <p:ext uri="{BB962C8B-B14F-4D97-AF65-F5344CB8AC3E}">
        <p14:creationId xmlns:p14="http://schemas.microsoft.com/office/powerpoint/2010/main" val="82690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ltLang="zh-CN"/>
              <a:t>Click to edit Master title style</a:t>
            </a:r>
            <a:endParaRPr lang="zh-CN" alt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ltLang="zh-CN"/>
              <a:t>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ltLang="zh-CN"/>
              <a:t>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7" name="Date Placeholder 6"/>
          <p:cNvSpPr>
            <a:spLocks noGrp="1"/>
          </p:cNvSpPr>
          <p:nvPr>
            <p:ph type="dt" sz="half" idx="10"/>
          </p:nvPr>
        </p:nvSpPr>
        <p:spPr/>
        <p:txBody>
          <a:bodyPr/>
          <a:lstStyle/>
          <a:p>
            <a:fld id="{94E63E64-30A0-4404-B6D9-396763484152}" type="datetime1">
              <a:rPr lang="zh-CN" altLang="en-US" smtClean="0"/>
              <a:pPr/>
              <a:t>2022/8/23</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C0242EEA-1274-4EC0-B3F7-59D9DD50226F}" type="slidenum">
              <a:rPr lang="zh-CN" altLang="en-US" smtClean="0"/>
              <a:pPr/>
              <a:t>‹#›</a:t>
            </a:fld>
            <a:endParaRPr lang="zh-CN" altLang="en-US"/>
          </a:p>
        </p:txBody>
      </p:sp>
    </p:spTree>
    <p:extLst>
      <p:ext uri="{BB962C8B-B14F-4D97-AF65-F5344CB8AC3E}">
        <p14:creationId xmlns:p14="http://schemas.microsoft.com/office/powerpoint/2010/main" val="31352487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799200" y="46180"/>
            <a:ext cx="11657320" cy="621434"/>
          </a:xfrm>
        </p:spPr>
        <p:txBody>
          <a:bodyPr/>
          <a:lstStyle/>
          <a:p>
            <a:r>
              <a:rPr lang="en-US" altLang="zh-CN" dirty="0"/>
              <a:t>Click to edit Master title style</a:t>
            </a:r>
            <a:endParaRPr lang="zh-CN" altLang="en-US" dirty="0"/>
          </a:p>
        </p:txBody>
      </p:sp>
      <p:sp>
        <p:nvSpPr>
          <p:cNvPr id="3" name="Date Placeholder 2"/>
          <p:cNvSpPr>
            <a:spLocks noGrp="1"/>
          </p:cNvSpPr>
          <p:nvPr>
            <p:ph type="dt" sz="half" idx="10"/>
          </p:nvPr>
        </p:nvSpPr>
        <p:spPr/>
        <p:txBody>
          <a:bodyPr/>
          <a:lstStyle/>
          <a:p>
            <a:fld id="{21676E0F-DC09-48CA-813C-21201ACB2FB5}" type="datetime1">
              <a:rPr lang="zh-CN" altLang="en-US" smtClean="0"/>
              <a:pPr/>
              <a:t>2022/8/23</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C0242EEA-1274-4EC0-B3F7-59D9DD50226F}" type="slidenum">
              <a:rPr lang="zh-CN" altLang="en-US" smtClean="0"/>
              <a:pPr/>
              <a:t>‹#›</a:t>
            </a:fld>
            <a:endParaRPr lang="zh-CN" altLang="en-US"/>
          </a:p>
        </p:txBody>
      </p:sp>
    </p:spTree>
    <p:extLst>
      <p:ext uri="{BB962C8B-B14F-4D97-AF65-F5344CB8AC3E}">
        <p14:creationId xmlns:p14="http://schemas.microsoft.com/office/powerpoint/2010/main" val="19713675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2C9819-F8E8-4956-A829-FB05FD3DDD8B}" type="datetime1">
              <a:rPr lang="zh-CN" altLang="en-US" smtClean="0"/>
              <a:pPr/>
              <a:t>2022/8/23</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C0242EEA-1274-4EC0-B3F7-59D9DD50226F}" type="slidenum">
              <a:rPr lang="zh-CN" altLang="en-US" smtClean="0"/>
              <a:pPr/>
              <a:t>‹#›</a:t>
            </a:fld>
            <a:endParaRPr lang="zh-CN" altLang="en-US"/>
          </a:p>
        </p:txBody>
      </p:sp>
    </p:spTree>
    <p:extLst>
      <p:ext uri="{BB962C8B-B14F-4D97-AF65-F5344CB8AC3E}">
        <p14:creationId xmlns:p14="http://schemas.microsoft.com/office/powerpoint/2010/main" val="16740435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WPage">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86EF6C91-6EC9-46B2-85BB-B9AC02B5AD71}" type="datetime1">
              <a:rPr lang="zh-CN" altLang="en-US" smtClean="0"/>
              <a:pPr/>
              <a:t>2022/8/23</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a:xfrm>
            <a:off x="9159240" y="6356350"/>
            <a:ext cx="2743200" cy="365125"/>
          </a:xfrm>
        </p:spPr>
        <p:txBody>
          <a:bodyPr/>
          <a:lstStyle>
            <a:lvl1pPr>
              <a:defRPr>
                <a:solidFill>
                  <a:schemeClr val="tx1">
                    <a:lumMod val="75000"/>
                    <a:lumOff val="25000"/>
                  </a:schemeClr>
                </a:solidFill>
              </a:defRPr>
            </a:lvl1pPr>
          </a:lstStyle>
          <a:p>
            <a:fld id="{C0242EEA-1274-4EC0-B3F7-59D9DD50226F}" type="slidenum">
              <a:rPr lang="zh-CN" altLang="en-US" smtClean="0"/>
              <a:pPr/>
              <a:t>‹#›</a:t>
            </a:fld>
            <a:endParaRPr lang="zh-CN" altLang="en-US" dirty="0"/>
          </a:p>
        </p:txBody>
      </p:sp>
      <p:sp>
        <p:nvSpPr>
          <p:cNvPr id="6" name="Content Placeholder 2"/>
          <p:cNvSpPr>
            <a:spLocks noGrp="1"/>
          </p:cNvSpPr>
          <p:nvPr>
            <p:ph idx="1"/>
          </p:nvPr>
        </p:nvSpPr>
        <p:spPr>
          <a:xfrm>
            <a:off x="838200" y="1825625"/>
            <a:ext cx="10515600" cy="4351338"/>
          </a:xfrm>
        </p:spPr>
        <p:txBody>
          <a:bodyPr/>
          <a:lstStyle>
            <a:lvl1pPr marL="228600" indent="-228600">
              <a:buFont typeface="Wingdings" panose="05000000000000000000" pitchFamily="2" charset="2"/>
              <a:buChar char="p"/>
              <a:defRPr sz="2400">
                <a:latin typeface="Calibri" panose="020F0502020204030204" pitchFamily="34" charset="0"/>
              </a:defRPr>
            </a:lvl1pPr>
            <a:lvl2pPr marL="685800" indent="-228600">
              <a:buFont typeface="Wingdings" panose="05000000000000000000" pitchFamily="2" charset="2"/>
              <a:buChar char="Ø"/>
              <a:defRPr sz="2000">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altLang="zh-CN" dirty="0"/>
              <a:t>Edit Master text styles</a:t>
            </a:r>
          </a:p>
          <a:p>
            <a:pPr lvl="1"/>
            <a:r>
              <a:rPr lang="en-US" altLang="zh-CN" dirty="0"/>
              <a:t>Second level</a:t>
            </a:r>
          </a:p>
          <a:p>
            <a:pPr lvl="2"/>
            <a:r>
              <a:rPr lang="en-US" altLang="zh-CN" dirty="0"/>
              <a:t>Third level</a:t>
            </a:r>
          </a:p>
          <a:p>
            <a:pPr lvl="3"/>
            <a:r>
              <a:rPr lang="en-US" altLang="zh-CN" dirty="0"/>
              <a:t>Fourth level</a:t>
            </a:r>
          </a:p>
          <a:p>
            <a:pPr lvl="4"/>
            <a:r>
              <a:rPr lang="en-US" altLang="zh-CN" dirty="0"/>
              <a:t>Fifth level</a:t>
            </a:r>
            <a:endParaRPr lang="zh-CN" altLang="en-US" dirty="0"/>
          </a:p>
        </p:txBody>
      </p:sp>
    </p:spTree>
    <p:extLst>
      <p:ext uri="{BB962C8B-B14F-4D97-AF65-F5344CB8AC3E}">
        <p14:creationId xmlns:p14="http://schemas.microsoft.com/office/powerpoint/2010/main" val="27940932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99439" y="46180"/>
            <a:ext cx="10515600" cy="621434"/>
          </a:xfrm>
          <a:prstGeom prst="rect">
            <a:avLst/>
          </a:prstGeom>
        </p:spPr>
        <p:txBody>
          <a:bodyPr vert="horz" lIns="91440" tIns="45720" rIns="91440" bIns="45720" rtlCol="0" anchor="ctr">
            <a:normAutofit/>
          </a:bodyPr>
          <a:lstStyle/>
          <a:p>
            <a:r>
              <a:rPr lang="en-US" altLang="zh-CN" dirty="0"/>
              <a:t>Click to edit Master title style</a:t>
            </a:r>
            <a:endParaRPr lang="zh-CN" alt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ltLang="zh-CN" dirty="0"/>
              <a:t> Edit Master text styles</a:t>
            </a:r>
          </a:p>
          <a:p>
            <a:pPr lvl="1"/>
            <a:r>
              <a:rPr lang="en-US" altLang="zh-CN" dirty="0"/>
              <a:t>Second level</a:t>
            </a:r>
          </a:p>
          <a:p>
            <a:pPr lvl="2"/>
            <a:r>
              <a:rPr lang="en-US" altLang="zh-CN" dirty="0"/>
              <a:t>Third level</a:t>
            </a:r>
          </a:p>
          <a:p>
            <a:pPr lvl="3"/>
            <a:r>
              <a:rPr lang="en-US" altLang="zh-CN" dirty="0"/>
              <a:t>Fourth level</a:t>
            </a:r>
          </a:p>
          <a:p>
            <a:pPr lvl="4"/>
            <a:r>
              <a:rPr lang="en-US" altLang="zh-CN" dirty="0"/>
              <a:t>Fifth level</a:t>
            </a:r>
            <a:endParaRPr lang="zh-CN" alt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10FC18-D033-4C81-82B7-F8EF645A1591}" type="datetime1">
              <a:rPr lang="zh-CN" altLang="en-US" smtClean="0"/>
              <a:pPr/>
              <a:t>2022/8/23</a:t>
            </a:fld>
            <a:endParaRPr lang="zh-CN"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248400" y="6356350"/>
            <a:ext cx="2743200" cy="365125"/>
          </a:xfrm>
          <a:prstGeom prst="rect">
            <a:avLst/>
          </a:prstGeom>
        </p:spPr>
        <p:txBody>
          <a:bodyPr vert="horz" lIns="91440" tIns="45720" rIns="91440" bIns="45720" rtlCol="0" anchor="ctr"/>
          <a:lstStyle>
            <a:lvl1pPr algn="r">
              <a:defRPr sz="1200">
                <a:solidFill>
                  <a:schemeClr val="tx1">
                    <a:lumMod val="75000"/>
                    <a:lumOff val="25000"/>
                  </a:schemeClr>
                </a:solidFill>
              </a:defRPr>
            </a:lvl1pPr>
          </a:lstStyle>
          <a:p>
            <a:fld id="{C0242EEA-1274-4EC0-B3F7-59D9DD50226F}" type="slidenum">
              <a:rPr lang="zh-CN" altLang="en-US" smtClean="0"/>
              <a:pPr/>
              <a:t>‹#›</a:t>
            </a:fld>
            <a:endParaRPr lang="zh-CN" altLang="en-US" dirty="0"/>
          </a:p>
        </p:txBody>
      </p:sp>
      <p:sp>
        <p:nvSpPr>
          <p:cNvPr id="9" name="AutoShape 4" descr="معهد قطر لبحوث الحوسبة OLD">
            <a:extLst>
              <a:ext uri="{FF2B5EF4-FFF2-40B4-BE49-F238E27FC236}">
                <a16:creationId xmlns:a16="http://schemas.microsoft.com/office/drawing/2014/main" id="{26948D6E-737E-1F4A-8D16-3E65DFC7CC5A}"/>
              </a:ext>
            </a:extLst>
          </p:cNvPr>
          <p:cNvSpPr>
            <a:spLocks noChangeAspect="1" noChangeArrowheads="1"/>
          </p:cNvSpPr>
          <p:nvPr userDrawn="1"/>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6" descr="معهد قطر لبحوث الحوسبة OLD">
            <a:extLst>
              <a:ext uri="{FF2B5EF4-FFF2-40B4-BE49-F238E27FC236}">
                <a16:creationId xmlns:a16="http://schemas.microsoft.com/office/drawing/2014/main" id="{8C91848F-4D87-6848-B99F-C731C9BD2F3E}"/>
              </a:ext>
            </a:extLst>
          </p:cNvPr>
          <p:cNvSpPr>
            <a:spLocks noChangeAspect="1" noChangeArrowheads="1"/>
          </p:cNvSpPr>
          <p:nvPr userDrawn="1"/>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1" name="Picture 10">
            <a:extLst>
              <a:ext uri="{FF2B5EF4-FFF2-40B4-BE49-F238E27FC236}">
                <a16:creationId xmlns:a16="http://schemas.microsoft.com/office/drawing/2014/main" id="{2B00FD2E-E2B6-144A-8C4D-AE46935BE8BC}"/>
              </a:ext>
            </a:extLst>
          </p:cNvPr>
          <p:cNvPicPr>
            <a:picLocks noChangeAspect="1"/>
          </p:cNvPicPr>
          <p:nvPr userDrawn="1"/>
        </p:nvPicPr>
        <p:blipFill>
          <a:blip r:embed="rId18"/>
          <a:stretch>
            <a:fillRect/>
          </a:stretch>
        </p:blipFill>
        <p:spPr>
          <a:xfrm>
            <a:off x="10175422" y="6135999"/>
            <a:ext cx="1905000" cy="647700"/>
          </a:xfrm>
          <a:prstGeom prst="rect">
            <a:avLst/>
          </a:prstGeom>
        </p:spPr>
      </p:pic>
    </p:spTree>
    <p:extLst>
      <p:ext uri="{BB962C8B-B14F-4D97-AF65-F5344CB8AC3E}">
        <p14:creationId xmlns:p14="http://schemas.microsoft.com/office/powerpoint/2010/main" val="38081210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61" r:id="rId5"/>
    <p:sldLayoutId id="2147483653" r:id="rId6"/>
    <p:sldLayoutId id="2147483654" r:id="rId7"/>
    <p:sldLayoutId id="2147483655" r:id="rId8"/>
    <p:sldLayoutId id="2147483660" r:id="rId9"/>
    <p:sldLayoutId id="2147483656" r:id="rId10"/>
    <p:sldLayoutId id="2147483657" r:id="rId11"/>
    <p:sldLayoutId id="2147483658" r:id="rId12"/>
    <p:sldLayoutId id="2147483659" r:id="rId13"/>
    <p:sldLayoutId id="2147483662" r:id="rId14"/>
    <p:sldLayoutId id="2147483664" r:id="rId15"/>
    <p:sldLayoutId id="2147483665" r:id="rId16"/>
  </p:sldLayoutIdLst>
  <p:hf hdr="0" ftr="0" dt="0"/>
  <p:txStyles>
    <p:titleStyle>
      <a:lvl1pPr algn="l" defTabSz="914400" rtl="0" eaLnBrk="1" latinLnBrk="0" hangingPunct="1">
        <a:lnSpc>
          <a:spcPct val="90000"/>
        </a:lnSpc>
        <a:spcBef>
          <a:spcPct val="0"/>
        </a:spcBef>
        <a:buNone/>
        <a:defRPr sz="3200" b="1" i="0" kern="1200" baseline="0">
          <a:solidFill>
            <a:schemeClr val="accent5"/>
          </a:solidFill>
          <a:latin typeface="Arial Rounded MT Bold" panose="020F0704030504030204" pitchFamily="34" charset="0"/>
          <a:ea typeface="+mj-ea"/>
          <a:cs typeface="+mj-cs"/>
        </a:defRPr>
      </a:lvl1pPr>
    </p:titleStyle>
    <p:bodyStyle>
      <a:lvl1pPr marL="228600" indent="-228600" algn="l" defTabSz="914400" rtl="0" eaLnBrk="1" latinLnBrk="0" hangingPunct="1">
        <a:lnSpc>
          <a:spcPct val="112000"/>
        </a:lnSpc>
        <a:spcBef>
          <a:spcPts val="1000"/>
        </a:spcBef>
        <a:buSzPct val="80000"/>
        <a:buFont typeface="Wingdings" panose="05000000000000000000" pitchFamily="2" charset="2"/>
        <a:buChar char="p"/>
        <a:defRPr sz="2400" kern="1200">
          <a:solidFill>
            <a:schemeClr val="tx1"/>
          </a:solidFill>
          <a:latin typeface="Calibri" panose="020F0502020204030204" pitchFamily="34" charset="0"/>
          <a:ea typeface="+mn-ea"/>
          <a:cs typeface="+mn-cs"/>
        </a:defRPr>
      </a:lvl1pPr>
      <a:lvl2pPr marL="685800" indent="-228600" algn="l" defTabSz="914400" rtl="0" eaLnBrk="1" latinLnBrk="0" hangingPunct="1">
        <a:lnSpc>
          <a:spcPct val="112000"/>
        </a:lnSpc>
        <a:spcBef>
          <a:spcPts val="500"/>
        </a:spcBef>
        <a:buSzPct val="80000"/>
        <a:buFont typeface="Wingdings" panose="05000000000000000000" pitchFamily="2" charset="2"/>
        <a:buChar char="Ø"/>
        <a:defRPr sz="2000" kern="1200">
          <a:solidFill>
            <a:schemeClr val="tx1"/>
          </a:solidFill>
          <a:latin typeface="Calibri" panose="020F0502020204030204" pitchFamily="34" charset="0"/>
          <a:ea typeface="+mn-ea"/>
          <a:cs typeface="+mn-cs"/>
        </a:defRPr>
      </a:lvl2pPr>
      <a:lvl3pPr marL="1143000" indent="-228600" algn="l" defTabSz="914400" rtl="0" eaLnBrk="1" latinLnBrk="0" hangingPunct="1">
        <a:lnSpc>
          <a:spcPct val="112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914400" rtl="0" eaLnBrk="1" latinLnBrk="0" hangingPunct="1">
        <a:lnSpc>
          <a:spcPct val="112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914400" rtl="0" eaLnBrk="1" latinLnBrk="0" hangingPunct="1">
        <a:lnSpc>
          <a:spcPct val="112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5.xml"/><Relationship Id="rId1" Type="http://schemas.openxmlformats.org/officeDocument/2006/relationships/tags" Target="../tags/tag9.xml"/><Relationship Id="rId5" Type="http://schemas.openxmlformats.org/officeDocument/2006/relationships/image" Target="../media/image18.jpe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tags" Target="../tags/tag11.xml"/><Relationship Id="rId5" Type="http://schemas.openxmlformats.org/officeDocument/2006/relationships/image" Target="../media/image20.sv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7" Type="http://schemas.openxmlformats.org/officeDocument/2006/relationships/image" Target="../media/image24.png"/><Relationship Id="rId2" Type="http://schemas.openxmlformats.org/officeDocument/2006/relationships/slideLayout" Target="../slideLayouts/slideLayout2.xml"/><Relationship Id="rId1" Type="http://schemas.openxmlformats.org/officeDocument/2006/relationships/tags" Target="../tags/tag1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4.png"/><Relationship Id="rId3" Type="http://schemas.openxmlformats.org/officeDocument/2006/relationships/notesSlide" Target="../notesSlides/notesSlide15.xml"/><Relationship Id="rId7" Type="http://schemas.openxmlformats.org/officeDocument/2006/relationships/image" Target="../media/image28.jpeg"/><Relationship Id="rId12" Type="http://schemas.openxmlformats.org/officeDocument/2006/relationships/image" Target="../media/image33.png"/><Relationship Id="rId2" Type="http://schemas.openxmlformats.org/officeDocument/2006/relationships/slideLayout" Target="../slideLayouts/slideLayout5.xml"/><Relationship Id="rId1" Type="http://schemas.openxmlformats.org/officeDocument/2006/relationships/tags" Target="../tags/tag13.xml"/><Relationship Id="rId6" Type="http://schemas.openxmlformats.org/officeDocument/2006/relationships/image" Target="../media/image27.png"/><Relationship Id="rId11" Type="http://schemas.openxmlformats.org/officeDocument/2006/relationships/image" Target="../media/image32.png"/><Relationship Id="rId5" Type="http://schemas.openxmlformats.org/officeDocument/2006/relationships/image" Target="../media/image26.pn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jpeg"/><Relationship Id="rId14" Type="http://schemas.openxmlformats.org/officeDocument/2006/relationships/image" Target="../media/image35.png"/></Relationships>
</file>

<file path=ppt/slides/_rels/slide16.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notesSlide" Target="../notesSlides/notesSlide16.xml"/><Relationship Id="rId7" Type="http://schemas.openxmlformats.org/officeDocument/2006/relationships/image" Target="../media/image39.png"/><Relationship Id="rId12" Type="http://schemas.openxmlformats.org/officeDocument/2006/relationships/image" Target="../media/image41.png"/><Relationship Id="rId2" Type="http://schemas.openxmlformats.org/officeDocument/2006/relationships/slideLayout" Target="../slideLayouts/slideLayout7.xml"/><Relationship Id="rId1" Type="http://schemas.openxmlformats.org/officeDocument/2006/relationships/tags" Target="../tags/tag14.xml"/><Relationship Id="rId6" Type="http://schemas.openxmlformats.org/officeDocument/2006/relationships/image" Target="../media/image38.png"/><Relationship Id="rId11" Type="http://schemas.openxmlformats.org/officeDocument/2006/relationships/image" Target="../media/image10.png"/><Relationship Id="rId5" Type="http://schemas.openxmlformats.org/officeDocument/2006/relationships/image" Target="../media/image37.png"/><Relationship Id="rId10" Type="http://schemas.openxmlformats.org/officeDocument/2006/relationships/image" Target="../media/image20.svg"/><Relationship Id="rId4" Type="http://schemas.openxmlformats.org/officeDocument/2006/relationships/image" Target="../media/image36.png"/><Relationship Id="rId9" Type="http://schemas.openxmlformats.org/officeDocument/2006/relationships/image" Target="../media/image19.png"/></Relationships>
</file>

<file path=ppt/slides/_rels/slide17.xml.rels><?xml version="1.0" encoding="UTF-8" standalone="yes"?>
<Relationships xmlns="http://schemas.openxmlformats.org/package/2006/relationships"><Relationship Id="rId8" Type="http://schemas.openxmlformats.org/officeDocument/2006/relationships/chart" Target="../charts/chart3.xml"/><Relationship Id="rId3" Type="http://schemas.openxmlformats.org/officeDocument/2006/relationships/notesSlide" Target="../notesSlides/notesSlide17.xml"/><Relationship Id="rId7" Type="http://schemas.openxmlformats.org/officeDocument/2006/relationships/chart" Target="../charts/chart2.xml"/><Relationship Id="rId2" Type="http://schemas.openxmlformats.org/officeDocument/2006/relationships/slideLayout" Target="../slideLayouts/slideLayout7.xml"/><Relationship Id="rId1" Type="http://schemas.openxmlformats.org/officeDocument/2006/relationships/tags" Target="../tags/tag15.xml"/><Relationship Id="rId6" Type="http://schemas.openxmlformats.org/officeDocument/2006/relationships/chart" Target="../charts/chart1.xml"/><Relationship Id="rId5" Type="http://schemas.openxmlformats.org/officeDocument/2006/relationships/image" Target="../media/image43.png"/><Relationship Id="rId4" Type="http://schemas.openxmlformats.org/officeDocument/2006/relationships/image" Target="../media/image42.png"/><Relationship Id="rId9"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7" Type="http://schemas.openxmlformats.org/officeDocument/2006/relationships/image" Target="../media/image47.png"/><Relationship Id="rId2" Type="http://schemas.openxmlformats.org/officeDocument/2006/relationships/slideLayout" Target="../slideLayouts/slideLayout7.xml"/><Relationship Id="rId1" Type="http://schemas.openxmlformats.org/officeDocument/2006/relationships/tags" Target="../tags/tag16.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tags" Target="../tags/tag17.xml"/><Relationship Id="rId4" Type="http://schemas.openxmlformats.org/officeDocument/2006/relationships/chart" Target="../charts/chart4.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22.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notesSlide" Target="../notesSlides/notesSlide22.xml"/><Relationship Id="rId7" Type="http://schemas.openxmlformats.org/officeDocument/2006/relationships/chart" Target="../charts/chart5.xml"/><Relationship Id="rId2" Type="http://schemas.openxmlformats.org/officeDocument/2006/relationships/slideLayout" Target="../slideLayouts/slideLayout16.xml"/><Relationship Id="rId1" Type="http://schemas.openxmlformats.org/officeDocument/2006/relationships/tags" Target="../tags/tag20.xml"/><Relationship Id="rId4" Type="http://schemas.openxmlformats.org/officeDocument/2006/relationships/chart" Target="../charts/chart5.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21.xml"/><Relationship Id="rId4" Type="http://schemas.openxmlformats.org/officeDocument/2006/relationships/image" Target="../media/image48.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22.xml"/><Relationship Id="rId5" Type="http://schemas.openxmlformats.org/officeDocument/2006/relationships/image" Target="../media/image50.png"/><Relationship Id="rId4" Type="http://schemas.openxmlformats.org/officeDocument/2006/relationships/image" Target="../media/image49.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26.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notesSlide" Target="../notesSlides/notesSlide26.xml"/><Relationship Id="rId7" Type="http://schemas.openxmlformats.org/officeDocument/2006/relationships/image" Target="../media/image53.png"/><Relationship Id="rId2" Type="http://schemas.openxmlformats.org/officeDocument/2006/relationships/slideLayout" Target="../slideLayouts/slideLayout7.xml"/><Relationship Id="rId1" Type="http://schemas.openxmlformats.org/officeDocument/2006/relationships/tags" Target="../tags/tag24.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42.png"/><Relationship Id="rId9" Type="http://schemas.openxmlformats.org/officeDocument/2006/relationships/image" Target="../media/image10.png"/></Relationships>
</file>

<file path=ppt/slides/_rels/slide27.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notesSlide" Target="../notesSlides/notesSlide27.xml"/><Relationship Id="rId7" Type="http://schemas.openxmlformats.org/officeDocument/2006/relationships/image" Target="../media/image53.png"/><Relationship Id="rId2" Type="http://schemas.openxmlformats.org/officeDocument/2006/relationships/slideLayout" Target="../slideLayouts/slideLayout7.xml"/><Relationship Id="rId1" Type="http://schemas.openxmlformats.org/officeDocument/2006/relationships/tags" Target="../tags/tag25.xml"/><Relationship Id="rId6" Type="http://schemas.openxmlformats.org/officeDocument/2006/relationships/image" Target="../media/image43.png"/><Relationship Id="rId5" Type="http://schemas.openxmlformats.org/officeDocument/2006/relationships/image" Target="../media/image10.png"/><Relationship Id="rId4" Type="http://schemas.openxmlformats.org/officeDocument/2006/relationships/image" Target="../media/image51.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6.xml"/><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5.xml"/><Relationship Id="rId1" Type="http://schemas.openxmlformats.org/officeDocument/2006/relationships/tags" Target="../tags/tag8.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9388" y="1114388"/>
            <a:ext cx="9882612" cy="1624520"/>
          </a:xfrm>
        </p:spPr>
        <p:txBody>
          <a:bodyPr>
            <a:normAutofit/>
          </a:bodyPr>
          <a:lstStyle/>
          <a:p>
            <a:pPr algn="ctr"/>
            <a:r>
              <a:rPr lang="en-US" sz="3600" dirty="0">
                <a:solidFill>
                  <a:srgbClr val="0070C0"/>
                </a:solidFill>
              </a:rPr>
              <a:t>Shared, High-Performance Software Components </a:t>
            </a:r>
            <a:br>
              <a:rPr lang="en-US" sz="3600" dirty="0">
                <a:solidFill>
                  <a:srgbClr val="0070C0"/>
                </a:solidFill>
              </a:rPr>
            </a:br>
            <a:r>
              <a:rPr lang="en-US" sz="3600" dirty="0">
                <a:solidFill>
                  <a:srgbClr val="0070C0"/>
                </a:solidFill>
              </a:rPr>
              <a:t>for </a:t>
            </a:r>
            <a:br>
              <a:rPr lang="en-US" sz="3600" dirty="0">
                <a:solidFill>
                  <a:srgbClr val="0070C0"/>
                </a:solidFill>
              </a:rPr>
            </a:br>
            <a:r>
              <a:rPr lang="en-US" sz="3600" dirty="0">
                <a:solidFill>
                  <a:srgbClr val="0070C0"/>
                </a:solidFill>
              </a:rPr>
              <a:t>Shared, High-Performance Hardware</a:t>
            </a:r>
            <a:endParaRPr lang="en-US" sz="3600" b="1" dirty="0">
              <a:solidFill>
                <a:srgbClr val="0070C0"/>
              </a:solidFill>
            </a:endParaRPr>
          </a:p>
        </p:txBody>
      </p:sp>
      <p:sp>
        <p:nvSpPr>
          <p:cNvPr id="4" name="Text Placeholder 2"/>
          <p:cNvSpPr txBox="1">
            <a:spLocks/>
          </p:cNvSpPr>
          <p:nvPr/>
        </p:nvSpPr>
        <p:spPr>
          <a:xfrm>
            <a:off x="2609368" y="5015728"/>
            <a:ext cx="6868983" cy="1144191"/>
          </a:xfrm>
          <a:prstGeom prst="rect">
            <a:avLst/>
          </a:prstGeom>
          <a:ln w="12700">
            <a:miter lim="400000"/>
          </a:ln>
          <a:extLst>
            <a:ext uri="{C572A759-6A51-4108-AA02-DFA0A04FC94B}">
              <ma14:wrappingTextBoxFlag xmlns="" xmlns:ma14="http://schemas.microsoft.com/office/mac/drawingml/2011/main" xmlns:mv="urn:schemas-microsoft-com:mac:vml" xmlns:mc="http://schemas.openxmlformats.org/markup-compatibility/2006" val="1"/>
            </a:ext>
          </a:extLst>
        </p:spPr>
        <p:txBody>
          <a:bodyPr lIns="50800" tIns="50800" rIns="50800" bIns="50800" anchor="t">
            <a:normAutofit/>
          </a:bodyPr>
          <a:lstStyle>
            <a:lvl1pPr marL="0" marR="0" indent="0" algn="ctr" defTabSz="410751" rtl="0" latinLnBrk="0">
              <a:lnSpc>
                <a:spcPct val="100000"/>
              </a:lnSpc>
              <a:spcBef>
                <a:spcPts val="2953"/>
              </a:spcBef>
              <a:spcAft>
                <a:spcPts val="0"/>
              </a:spcAft>
              <a:buClrTx/>
              <a:buSzPct val="75000"/>
              <a:buFontTx/>
              <a:buNone/>
              <a:tabLst/>
              <a:defRPr sz="1687" b="0" i="0" u="none" strike="noStrike" cap="none" spc="0" baseline="0">
                <a:ln>
                  <a:noFill/>
                </a:ln>
                <a:solidFill>
                  <a:schemeClr val="bg1"/>
                </a:solidFill>
                <a:uFillTx/>
                <a:latin typeface="Roboto Light" charset="0"/>
                <a:ea typeface="Roboto Light" charset="0"/>
                <a:cs typeface="Roboto Light" charset="0"/>
                <a:sym typeface="Helvetica Light"/>
              </a:defRPr>
            </a:lvl1pPr>
            <a:lvl2pPr marL="312528" marR="0" indent="0" algn="l" defTabSz="410751" rtl="0" latinLnBrk="0">
              <a:lnSpc>
                <a:spcPct val="100000"/>
              </a:lnSpc>
              <a:spcBef>
                <a:spcPts val="2953"/>
              </a:spcBef>
              <a:spcAft>
                <a:spcPts val="0"/>
              </a:spcAft>
              <a:buClrTx/>
              <a:buSzPct val="75000"/>
              <a:buFontTx/>
              <a:buNone/>
              <a:tabLst/>
              <a:defRPr sz="2531" b="0" i="0" u="none" strike="noStrike" cap="none" spc="0" baseline="0">
                <a:ln>
                  <a:noFill/>
                </a:ln>
                <a:solidFill>
                  <a:srgbClr val="000000"/>
                </a:solidFill>
                <a:uFillTx/>
                <a:latin typeface="Roboto" charset="0"/>
                <a:ea typeface="Roboto" charset="0"/>
                <a:cs typeface="Roboto" charset="0"/>
                <a:sym typeface="Helvetica Light"/>
              </a:defRPr>
            </a:lvl2pPr>
            <a:lvl3pPr marL="625056" marR="0" indent="0" algn="l" defTabSz="410751" rtl="0" latinLnBrk="0">
              <a:lnSpc>
                <a:spcPct val="100000"/>
              </a:lnSpc>
              <a:spcBef>
                <a:spcPts val="2953"/>
              </a:spcBef>
              <a:spcAft>
                <a:spcPts val="0"/>
              </a:spcAft>
              <a:buClrTx/>
              <a:buSzPct val="75000"/>
              <a:buFontTx/>
              <a:buNone/>
              <a:tabLst/>
              <a:defRPr sz="2531" b="0" i="0" u="none" strike="noStrike" cap="none" spc="0" baseline="0">
                <a:ln>
                  <a:noFill/>
                </a:ln>
                <a:solidFill>
                  <a:srgbClr val="000000"/>
                </a:solidFill>
                <a:uFillTx/>
                <a:latin typeface="Roboto" charset="0"/>
                <a:ea typeface="Roboto" charset="0"/>
                <a:cs typeface="Roboto" charset="0"/>
                <a:sym typeface="Helvetica Light"/>
              </a:defRPr>
            </a:lvl3pPr>
            <a:lvl4pPr marL="937584" marR="0" indent="0" algn="l" defTabSz="410751" rtl="0" latinLnBrk="0">
              <a:lnSpc>
                <a:spcPct val="100000"/>
              </a:lnSpc>
              <a:spcBef>
                <a:spcPts val="2953"/>
              </a:spcBef>
              <a:spcAft>
                <a:spcPts val="0"/>
              </a:spcAft>
              <a:buClrTx/>
              <a:buSzPct val="75000"/>
              <a:buFontTx/>
              <a:buNone/>
              <a:tabLst/>
              <a:defRPr sz="2531" b="0" i="0" u="none" strike="noStrike" cap="none" spc="0" baseline="0">
                <a:ln>
                  <a:noFill/>
                </a:ln>
                <a:solidFill>
                  <a:srgbClr val="000000"/>
                </a:solidFill>
                <a:uFillTx/>
                <a:latin typeface="Roboto" charset="0"/>
                <a:ea typeface="Roboto" charset="0"/>
                <a:cs typeface="Roboto" charset="0"/>
                <a:sym typeface="Helvetica Light"/>
              </a:defRPr>
            </a:lvl4pPr>
            <a:lvl5pPr marL="1250112" marR="0" indent="0" algn="l" defTabSz="410751" rtl="0" latinLnBrk="0">
              <a:lnSpc>
                <a:spcPct val="100000"/>
              </a:lnSpc>
              <a:spcBef>
                <a:spcPts val="2953"/>
              </a:spcBef>
              <a:spcAft>
                <a:spcPts val="0"/>
              </a:spcAft>
              <a:buClrTx/>
              <a:buSzPct val="75000"/>
              <a:buFontTx/>
              <a:buNone/>
              <a:tabLst/>
              <a:defRPr sz="2531" b="0" i="0" u="none" strike="noStrike" cap="none" spc="0" baseline="0">
                <a:ln>
                  <a:noFill/>
                </a:ln>
                <a:solidFill>
                  <a:srgbClr val="000000"/>
                </a:solidFill>
                <a:uFillTx/>
                <a:latin typeface="Roboto" charset="0"/>
                <a:ea typeface="Roboto" charset="0"/>
                <a:cs typeface="Roboto" charset="0"/>
                <a:sym typeface="Helvetica Light"/>
              </a:defRPr>
            </a:lvl5pPr>
            <a:lvl6pPr marL="1875168" marR="0" indent="-312528" algn="l" defTabSz="410751" rtl="0" latinLnBrk="0">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mn-lt"/>
                <a:ea typeface="+mn-ea"/>
                <a:cs typeface="+mn-cs"/>
                <a:sym typeface="Helvetica Light"/>
              </a:defRPr>
            </a:lvl6pPr>
            <a:lvl7pPr marL="2187696" marR="0" indent="-312528" algn="l" defTabSz="410751" rtl="0" latinLnBrk="0">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mn-lt"/>
                <a:ea typeface="+mn-ea"/>
                <a:cs typeface="+mn-cs"/>
                <a:sym typeface="Helvetica Light"/>
              </a:defRPr>
            </a:lvl7pPr>
            <a:lvl8pPr marL="2500224" marR="0" indent="-312528" algn="l" defTabSz="410751" rtl="0" latinLnBrk="0">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mn-lt"/>
                <a:ea typeface="+mn-ea"/>
                <a:cs typeface="+mn-cs"/>
                <a:sym typeface="Helvetica Light"/>
              </a:defRPr>
            </a:lvl8pPr>
            <a:lvl9pPr marL="2812752" marR="0" indent="-312528" algn="l" defTabSz="410751" rtl="0" latinLnBrk="0">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mn-lt"/>
                <a:ea typeface="+mn-ea"/>
                <a:cs typeface="+mn-cs"/>
                <a:sym typeface="Helvetica Light"/>
              </a:defRPr>
            </a:lvl9pPr>
          </a:lstStyle>
          <a:p>
            <a:pPr algn="l">
              <a:spcBef>
                <a:spcPts val="0"/>
              </a:spcBef>
            </a:pPr>
            <a:r>
              <a:rPr lang="en-US" sz="2400" b="1" i="1" kern="0" dirty="0">
                <a:latin typeface="Helvetica"/>
                <a:ea typeface="Heiti TC Medium" pitchFamily="2" charset="-128"/>
                <a:cs typeface="Helvetica"/>
              </a:rPr>
              <a:t>Xiaosong Ma</a:t>
            </a:r>
          </a:p>
          <a:p>
            <a:pPr algn="l">
              <a:spcBef>
                <a:spcPts val="0"/>
              </a:spcBef>
            </a:pPr>
            <a:r>
              <a:rPr lang="en-US" sz="2000" b="1" i="1" kern="0" dirty="0">
                <a:latin typeface="Helvetica"/>
                <a:ea typeface="Heiti TC Medium" pitchFamily="2" charset="-128"/>
                <a:cs typeface="Helvetica"/>
              </a:rPr>
              <a:t>Qatar Computing Research Institute</a:t>
            </a:r>
          </a:p>
        </p:txBody>
      </p:sp>
      <p:sp>
        <p:nvSpPr>
          <p:cNvPr id="7" name="Text Placeholder 6">
            <a:extLst>
              <a:ext uri="{FF2B5EF4-FFF2-40B4-BE49-F238E27FC236}">
                <a16:creationId xmlns:a16="http://schemas.microsoft.com/office/drawing/2014/main" id="{2C59D78A-1726-7D41-ADAE-BBA478EE5AB5}"/>
              </a:ext>
            </a:extLst>
          </p:cNvPr>
          <p:cNvSpPr>
            <a:spLocks noGrp="1"/>
          </p:cNvSpPr>
          <p:nvPr>
            <p:ph type="body" sz="quarter" idx="10"/>
          </p:nvPr>
        </p:nvSpPr>
        <p:spPr>
          <a:xfrm>
            <a:off x="1978920" y="5719015"/>
            <a:ext cx="2302372" cy="440904"/>
          </a:xfrm>
        </p:spPr>
        <p:txBody>
          <a:bodyPr/>
          <a:lstStyle/>
          <a:p>
            <a:r>
              <a:rPr lang="en-US" dirty="0"/>
              <a:t>Sep 2022</a:t>
            </a:r>
          </a:p>
        </p:txBody>
      </p:sp>
    </p:spTree>
    <p:extLst>
      <p:ext uri="{BB962C8B-B14F-4D97-AF65-F5344CB8AC3E}">
        <p14:creationId xmlns:p14="http://schemas.microsoft.com/office/powerpoint/2010/main" val="3098637937"/>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8800" y="144991"/>
            <a:ext cx="10960100" cy="574675"/>
          </a:xfrm>
        </p:spPr>
        <p:txBody>
          <a:bodyPr>
            <a:noAutofit/>
          </a:bodyPr>
          <a:lstStyle/>
          <a:p>
            <a:r>
              <a:rPr lang="en-US" sz="2800" dirty="0"/>
              <a:t>Related Study 2: Spread-N-Share Cluster Scheduling</a:t>
            </a:r>
          </a:p>
        </p:txBody>
      </p:sp>
      <p:sp>
        <p:nvSpPr>
          <p:cNvPr id="3" name="Content Placeholder 2"/>
          <p:cNvSpPr>
            <a:spLocks noGrp="1"/>
          </p:cNvSpPr>
          <p:nvPr>
            <p:ph idx="1"/>
          </p:nvPr>
        </p:nvSpPr>
        <p:spPr>
          <a:xfrm>
            <a:off x="281544" y="806567"/>
            <a:ext cx="7329990" cy="5010034"/>
          </a:xfrm>
        </p:spPr>
        <p:txBody>
          <a:bodyPr>
            <a:normAutofit/>
          </a:bodyPr>
          <a:lstStyle/>
          <a:p>
            <a:r>
              <a:rPr lang="en-US" altLang="zh-CN" sz="2000" dirty="0">
                <a:solidFill>
                  <a:srgbClr val="000000"/>
                </a:solidFill>
              </a:rPr>
              <a:t>SNS [Supercomputing ‘19], w. Tsinghua U.</a:t>
            </a:r>
          </a:p>
          <a:p>
            <a:r>
              <a:rPr lang="en-US" altLang="zh-CN" sz="2000" dirty="0">
                <a:solidFill>
                  <a:srgbClr val="000000"/>
                </a:solidFill>
              </a:rPr>
              <a:t>Existing batch scheduling minimizes job footprint</a:t>
            </a:r>
          </a:p>
          <a:p>
            <a:pPr lvl="1"/>
            <a:r>
              <a:rPr lang="en-US" altLang="zh-CN" dirty="0">
                <a:solidFill>
                  <a:srgbClr val="000000"/>
                </a:solidFill>
              </a:rPr>
              <a:t>Use as few nodes as possible</a:t>
            </a:r>
          </a:p>
          <a:p>
            <a:pPr lvl="1"/>
            <a:r>
              <a:rPr lang="en-US" altLang="zh-CN" dirty="0">
                <a:solidFill>
                  <a:srgbClr val="000000"/>
                </a:solidFill>
              </a:rPr>
              <a:t>Problem: self-contention on critical resources</a:t>
            </a:r>
          </a:p>
          <a:p>
            <a:r>
              <a:rPr lang="en-US" altLang="zh-CN" sz="2000" dirty="0">
                <a:solidFill>
                  <a:srgbClr val="000000"/>
                </a:solidFill>
              </a:rPr>
              <a:t>SNS: promoting co-location of parallel jobs </a:t>
            </a:r>
          </a:p>
          <a:p>
            <a:pPr lvl="1"/>
            <a:r>
              <a:rPr lang="en-US" altLang="zh-CN" b="1" dirty="0">
                <a:solidFill>
                  <a:srgbClr val="000000"/>
                </a:solidFill>
              </a:rPr>
              <a:t>Scaling out resource-bound jobs </a:t>
            </a:r>
            <a:r>
              <a:rPr lang="en-US" altLang="zh-CN" dirty="0">
                <a:solidFill>
                  <a:srgbClr val="000000"/>
                </a:solidFill>
              </a:rPr>
              <a:t>to alleviate bottleneck</a:t>
            </a:r>
          </a:p>
          <a:p>
            <a:pPr lvl="1"/>
            <a:r>
              <a:rPr lang="en-US" altLang="zh-CN" dirty="0">
                <a:solidFill>
                  <a:srgbClr val="000000"/>
                </a:solidFill>
              </a:rPr>
              <a:t>Using </a:t>
            </a:r>
            <a:r>
              <a:rPr lang="en-US" altLang="zh-CN" b="1" dirty="0">
                <a:solidFill>
                  <a:srgbClr val="000000"/>
                </a:solidFill>
              </a:rPr>
              <a:t>resource-aware job placement</a:t>
            </a:r>
          </a:p>
          <a:p>
            <a:pPr lvl="2"/>
            <a:r>
              <a:rPr lang="en-US" altLang="zh-CN" dirty="0">
                <a:solidFill>
                  <a:srgbClr val="000000"/>
                </a:solidFill>
              </a:rPr>
              <a:t>Focus on cache capacity and memory bandwidth</a:t>
            </a:r>
          </a:p>
          <a:p>
            <a:r>
              <a:rPr lang="en-US" altLang="zh-CN" sz="2000" dirty="0">
                <a:solidFill>
                  <a:srgbClr val="000000"/>
                </a:solidFill>
              </a:rPr>
              <a:t>Results: </a:t>
            </a:r>
            <a:r>
              <a:rPr lang="en-US" altLang="zh-CN" sz="2000" b="1" dirty="0">
                <a:solidFill>
                  <a:srgbClr val="000000"/>
                </a:solidFill>
              </a:rPr>
              <a:t>simultaneously</a:t>
            </a:r>
            <a:r>
              <a:rPr lang="en-US" altLang="zh-CN" sz="2000" dirty="0">
                <a:solidFill>
                  <a:srgbClr val="000000"/>
                </a:solidFill>
              </a:rPr>
              <a:t> improved job performance and cluster utilization</a:t>
            </a:r>
          </a:p>
          <a:p>
            <a:pPr marL="0" indent="0">
              <a:buNone/>
            </a:pPr>
            <a:endParaRPr lang="en-US" altLang="zh-CN" sz="2000" dirty="0">
              <a:solidFill>
                <a:srgbClr val="000000"/>
              </a:solidFill>
            </a:endParaRPr>
          </a:p>
        </p:txBody>
      </p:sp>
      <p:sp>
        <p:nvSpPr>
          <p:cNvPr id="5" name="矩形 45"/>
          <p:cNvSpPr/>
          <p:nvPr/>
        </p:nvSpPr>
        <p:spPr>
          <a:xfrm>
            <a:off x="8163592" y="1285862"/>
            <a:ext cx="2387137" cy="2979896"/>
          </a:xfrm>
          <a:prstGeom prst="rect">
            <a:avLst/>
          </a:prstGeom>
          <a:solidFill>
            <a:schemeClr val="accent5">
              <a:lumMod val="20000"/>
              <a:lumOff val="80000"/>
            </a:schemeClr>
          </a:solidFill>
          <a:ln>
            <a:solidFill>
              <a:schemeClr val="tx1"/>
            </a:solidFill>
            <a:prstDash val="sysDash"/>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2000"/>
          </a:p>
        </p:txBody>
      </p:sp>
      <p:sp>
        <p:nvSpPr>
          <p:cNvPr id="7" name="圆角矩形 50"/>
          <p:cNvSpPr/>
          <p:nvPr/>
        </p:nvSpPr>
        <p:spPr>
          <a:xfrm>
            <a:off x="8460382" y="1714410"/>
            <a:ext cx="1727474" cy="345342"/>
          </a:xfrm>
          <a:prstGeom prst="roundRect">
            <a:avLst/>
          </a:prstGeom>
          <a:solidFill>
            <a:schemeClr val="accent6">
              <a:lumMod val="40000"/>
              <a:lumOff val="60000"/>
            </a:schemeClr>
          </a:solidFill>
          <a:ln>
            <a:prstDash val="solid"/>
          </a:ln>
        </p:spPr>
        <p:style>
          <a:lnRef idx="2">
            <a:schemeClr val="dk1"/>
          </a:lnRef>
          <a:fillRef idx="1">
            <a:schemeClr val="lt1"/>
          </a:fillRef>
          <a:effectRef idx="0">
            <a:schemeClr val="dk1"/>
          </a:effectRef>
          <a:fontRef idx="minor">
            <a:schemeClr val="dk1"/>
          </a:fontRef>
        </p:style>
        <p:txBody>
          <a:bodyPr rtlCol="0" anchor="ctr"/>
          <a:lstStyle/>
          <a:p>
            <a:pPr algn="ctr"/>
            <a:r>
              <a:rPr lang="en-US" altLang="zh-CN" dirty="0">
                <a:cs typeface="Times New Roman" panose="02020603050405020304" pitchFamily="18" charset="0"/>
              </a:rPr>
              <a:t>SNS Scheduler</a:t>
            </a:r>
            <a:endParaRPr lang="zh-CN" altLang="en-US" dirty="0">
              <a:cs typeface="Times New Roman" panose="02020603050405020304" pitchFamily="18" charset="0"/>
            </a:endParaRPr>
          </a:p>
        </p:txBody>
      </p:sp>
      <p:grpSp>
        <p:nvGrpSpPr>
          <p:cNvPr id="12" name="Group 15"/>
          <p:cNvGrpSpPr/>
          <p:nvPr/>
        </p:nvGrpSpPr>
        <p:grpSpPr>
          <a:xfrm>
            <a:off x="8372852" y="2820305"/>
            <a:ext cx="1914853" cy="1326862"/>
            <a:chOff x="6845797" y="4586513"/>
            <a:chExt cx="1914853" cy="1326862"/>
          </a:xfrm>
        </p:grpSpPr>
        <p:sp>
          <p:nvSpPr>
            <p:cNvPr id="6" name="圆角矩形 49"/>
            <p:cNvSpPr/>
            <p:nvPr/>
          </p:nvSpPr>
          <p:spPr>
            <a:xfrm>
              <a:off x="6845797" y="4586513"/>
              <a:ext cx="1914853" cy="1326862"/>
            </a:xfrm>
            <a:prstGeom prst="round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dirty="0"/>
                <a:t>SNS Daemon</a:t>
              </a:r>
            </a:p>
            <a:p>
              <a:pPr algn="ctr"/>
              <a:endParaRPr lang="en-US" altLang="zh-CN" dirty="0"/>
            </a:p>
            <a:p>
              <a:pPr algn="ctr"/>
              <a:endParaRPr lang="en-US" altLang="zh-CN" dirty="0"/>
            </a:p>
            <a:p>
              <a:pPr algn="ctr"/>
              <a:endParaRPr lang="en-US" altLang="zh-CN" dirty="0"/>
            </a:p>
            <a:p>
              <a:pPr algn="ctr"/>
              <a:endParaRPr lang="zh-CN" altLang="en-US" dirty="0"/>
            </a:p>
          </p:txBody>
        </p:sp>
        <p:sp>
          <p:nvSpPr>
            <p:cNvPr id="8" name="圆角矩形 86"/>
            <p:cNvSpPr/>
            <p:nvPr/>
          </p:nvSpPr>
          <p:spPr>
            <a:xfrm>
              <a:off x="6993049" y="4886856"/>
              <a:ext cx="1667752" cy="345342"/>
            </a:xfrm>
            <a:prstGeom prst="roundRect">
              <a:avLst/>
            </a:prstGeom>
            <a:solidFill>
              <a:schemeClr val="accent6">
                <a:lumMod val="40000"/>
                <a:lumOff val="60000"/>
              </a:schemeClr>
            </a:solidFill>
            <a:ln>
              <a:prstDash val="solid"/>
            </a:ln>
          </p:spPr>
          <p:style>
            <a:lnRef idx="2">
              <a:schemeClr val="dk1"/>
            </a:lnRef>
            <a:fillRef idx="1">
              <a:schemeClr val="lt1"/>
            </a:fillRef>
            <a:effectRef idx="0">
              <a:schemeClr val="dk1"/>
            </a:effectRef>
            <a:fontRef idx="minor">
              <a:schemeClr val="dk1"/>
            </a:fontRef>
          </p:style>
          <p:txBody>
            <a:bodyPr rtlCol="0" anchor="ctr"/>
            <a:lstStyle/>
            <a:p>
              <a:pPr algn="ctr"/>
              <a:r>
                <a:rPr lang="en-US" altLang="zh-CN" dirty="0">
                  <a:cs typeface="Times New Roman" panose="02020603050405020304" pitchFamily="18" charset="0"/>
                </a:rPr>
                <a:t>SNS Profiler</a:t>
              </a:r>
              <a:endParaRPr lang="zh-CN" altLang="en-US" dirty="0">
                <a:cs typeface="Times New Roman" panose="02020603050405020304" pitchFamily="18" charset="0"/>
              </a:endParaRPr>
            </a:p>
          </p:txBody>
        </p:sp>
        <p:sp>
          <p:nvSpPr>
            <p:cNvPr id="9" name="圆角矩形 87"/>
            <p:cNvSpPr/>
            <p:nvPr/>
          </p:nvSpPr>
          <p:spPr>
            <a:xfrm>
              <a:off x="6993049" y="5352185"/>
              <a:ext cx="1667752" cy="345342"/>
            </a:xfrm>
            <a:prstGeom prst="roundRect">
              <a:avLst/>
            </a:prstGeom>
            <a:solidFill>
              <a:schemeClr val="accent6">
                <a:lumMod val="40000"/>
                <a:lumOff val="60000"/>
              </a:schemeClr>
            </a:solidFill>
            <a:ln>
              <a:prstDash val="solid"/>
            </a:ln>
          </p:spPr>
          <p:style>
            <a:lnRef idx="2">
              <a:schemeClr val="dk1"/>
            </a:lnRef>
            <a:fillRef idx="1">
              <a:schemeClr val="lt1"/>
            </a:fillRef>
            <a:effectRef idx="0">
              <a:schemeClr val="dk1"/>
            </a:effectRef>
            <a:fontRef idx="minor">
              <a:schemeClr val="dk1"/>
            </a:fontRef>
          </p:style>
          <p:txBody>
            <a:bodyPr rtlCol="0" anchor="ctr"/>
            <a:lstStyle/>
            <a:p>
              <a:pPr algn="ctr"/>
              <a:r>
                <a:rPr lang="en-US" altLang="zh-CN" dirty="0">
                  <a:cs typeface="Times New Roman" panose="02020603050405020304" pitchFamily="18" charset="0"/>
                </a:rPr>
                <a:t>SNS Actuator</a:t>
              </a:r>
              <a:endParaRPr lang="zh-CN" altLang="en-US" dirty="0">
                <a:cs typeface="Times New Roman" panose="02020603050405020304" pitchFamily="18" charset="0"/>
              </a:endParaRPr>
            </a:p>
          </p:txBody>
        </p:sp>
      </p:grpSp>
      <p:sp>
        <p:nvSpPr>
          <p:cNvPr id="10" name="圆角矩形 181"/>
          <p:cNvSpPr/>
          <p:nvPr/>
        </p:nvSpPr>
        <p:spPr>
          <a:xfrm>
            <a:off x="8459398" y="2236010"/>
            <a:ext cx="1741905" cy="322953"/>
          </a:xfrm>
          <a:prstGeom prst="roundRect">
            <a:avLst/>
          </a:prstGeom>
          <a:solidFill>
            <a:schemeClr val="accent6">
              <a:lumMod val="40000"/>
              <a:lumOff val="60000"/>
            </a:schemeClr>
          </a:solidFill>
          <a:ln>
            <a:prstDash val="solid"/>
          </a:ln>
        </p:spPr>
        <p:style>
          <a:lnRef idx="2">
            <a:schemeClr val="dk1"/>
          </a:lnRef>
          <a:fillRef idx="1">
            <a:schemeClr val="lt1"/>
          </a:fillRef>
          <a:effectRef idx="0">
            <a:schemeClr val="dk1"/>
          </a:effectRef>
          <a:fontRef idx="minor">
            <a:schemeClr val="dk1"/>
          </a:fontRef>
        </p:style>
        <p:txBody>
          <a:bodyPr rtlCol="0" anchor="ctr"/>
          <a:lstStyle/>
          <a:p>
            <a:pPr algn="ctr"/>
            <a:r>
              <a:rPr lang="en-US" altLang="zh-CN" dirty="0">
                <a:cs typeface="Times New Roman" panose="02020603050405020304" pitchFamily="18" charset="0"/>
              </a:rPr>
              <a:t>SNS Database</a:t>
            </a:r>
            <a:endParaRPr lang="zh-CN" altLang="en-US" dirty="0">
              <a:cs typeface="Times New Roman" panose="02020603050405020304" pitchFamily="18" charset="0"/>
            </a:endParaRPr>
          </a:p>
        </p:txBody>
      </p:sp>
      <p:sp>
        <p:nvSpPr>
          <p:cNvPr id="11" name="文本框 197"/>
          <p:cNvSpPr txBox="1"/>
          <p:nvPr/>
        </p:nvSpPr>
        <p:spPr>
          <a:xfrm>
            <a:off x="8247249" y="1274899"/>
            <a:ext cx="2060428" cy="369332"/>
          </a:xfrm>
          <a:prstGeom prst="rect">
            <a:avLst/>
          </a:prstGeom>
          <a:noFill/>
        </p:spPr>
        <p:txBody>
          <a:bodyPr wrap="square" rtlCol="0">
            <a:spAutoFit/>
          </a:bodyPr>
          <a:lstStyle/>
          <a:p>
            <a:pPr algn="ctr"/>
            <a:r>
              <a:rPr lang="en-US" altLang="zh-CN" b="1" dirty="0"/>
              <a:t>SNS Components</a:t>
            </a:r>
            <a:endParaRPr lang="zh-CN" altLang="en-US" b="1" dirty="0"/>
          </a:p>
        </p:txBody>
      </p:sp>
      <p:cxnSp>
        <p:nvCxnSpPr>
          <p:cNvPr id="19" name="Elbow Connector 18"/>
          <p:cNvCxnSpPr>
            <a:cxnSpLocks/>
          </p:cNvCxnSpPr>
          <p:nvPr/>
        </p:nvCxnSpPr>
        <p:spPr>
          <a:xfrm flipV="1">
            <a:off x="10205822" y="2493800"/>
            <a:ext cx="12700" cy="739032"/>
          </a:xfrm>
          <a:prstGeom prst="bentConnector3">
            <a:avLst>
              <a:gd name="adj1" fmla="val 5133134"/>
            </a:avLst>
          </a:prstGeom>
          <a:ln w="38100" cmpd="sng">
            <a:solidFill>
              <a:srgbClr val="3B3838"/>
            </a:solidFill>
            <a:tailEnd type="arrow"/>
          </a:ln>
        </p:spPr>
        <p:style>
          <a:lnRef idx="2">
            <a:schemeClr val="accent1"/>
          </a:lnRef>
          <a:fillRef idx="0">
            <a:schemeClr val="accent1"/>
          </a:fillRef>
          <a:effectRef idx="1">
            <a:schemeClr val="accent1"/>
          </a:effectRef>
          <a:fontRef idx="minor">
            <a:schemeClr val="tx1"/>
          </a:fontRef>
        </p:style>
      </p:cxnSp>
      <p:grpSp>
        <p:nvGrpSpPr>
          <p:cNvPr id="13" name="Group 26"/>
          <p:cNvGrpSpPr/>
          <p:nvPr/>
        </p:nvGrpSpPr>
        <p:grpSpPr>
          <a:xfrm>
            <a:off x="10954309" y="2217477"/>
            <a:ext cx="461801" cy="1364595"/>
            <a:chOff x="1905000" y="1352550"/>
            <a:chExt cx="461801" cy="1364595"/>
          </a:xfrm>
        </p:grpSpPr>
        <p:sp>
          <p:nvSpPr>
            <p:cNvPr id="29" name="Document 28"/>
            <p:cNvSpPr/>
            <p:nvPr/>
          </p:nvSpPr>
          <p:spPr>
            <a:xfrm>
              <a:off x="1905000" y="1885950"/>
              <a:ext cx="457200" cy="381000"/>
            </a:xfrm>
            <a:prstGeom prst="flowChartDocument">
              <a:avLst/>
            </a:prstGeom>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600"/>
            </a:p>
          </p:txBody>
        </p:sp>
        <p:sp>
          <p:nvSpPr>
            <p:cNvPr id="30" name="Document 29"/>
            <p:cNvSpPr/>
            <p:nvPr/>
          </p:nvSpPr>
          <p:spPr>
            <a:xfrm>
              <a:off x="1905000" y="1352550"/>
              <a:ext cx="457200" cy="381000"/>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600"/>
            </a:p>
          </p:txBody>
        </p:sp>
        <p:grpSp>
          <p:nvGrpSpPr>
            <p:cNvPr id="14" name="Group 30"/>
            <p:cNvGrpSpPr/>
            <p:nvPr/>
          </p:nvGrpSpPr>
          <p:grpSpPr>
            <a:xfrm>
              <a:off x="2020496" y="1392952"/>
              <a:ext cx="265504" cy="207518"/>
              <a:chOff x="1452072" y="4368769"/>
              <a:chExt cx="636864" cy="292187"/>
            </a:xfrm>
          </p:grpSpPr>
          <p:sp>
            <p:nvSpPr>
              <p:cNvPr id="45" name="任意多边形 20"/>
              <p:cNvSpPr/>
              <p:nvPr/>
            </p:nvSpPr>
            <p:spPr>
              <a:xfrm>
                <a:off x="1499582" y="4417420"/>
                <a:ext cx="506863" cy="182112"/>
              </a:xfrm>
              <a:custGeom>
                <a:avLst/>
                <a:gdLst>
                  <a:gd name="connsiteX0" fmla="*/ 0 w 413657"/>
                  <a:gd name="connsiteY0" fmla="*/ 203200 h 203200"/>
                  <a:gd name="connsiteX1" fmla="*/ 58057 w 413657"/>
                  <a:gd name="connsiteY1" fmla="*/ 174172 h 203200"/>
                  <a:gd name="connsiteX2" fmla="*/ 116114 w 413657"/>
                  <a:gd name="connsiteY2" fmla="*/ 101600 h 203200"/>
                  <a:gd name="connsiteX3" fmla="*/ 174171 w 413657"/>
                  <a:gd name="connsiteY3" fmla="*/ 79829 h 203200"/>
                  <a:gd name="connsiteX4" fmla="*/ 195943 w 413657"/>
                  <a:gd name="connsiteY4" fmla="*/ 72572 h 203200"/>
                  <a:gd name="connsiteX5" fmla="*/ 254000 w 413657"/>
                  <a:gd name="connsiteY5" fmla="*/ 65315 h 203200"/>
                  <a:gd name="connsiteX6" fmla="*/ 297543 w 413657"/>
                  <a:gd name="connsiteY6" fmla="*/ 58058 h 203200"/>
                  <a:gd name="connsiteX7" fmla="*/ 341085 w 413657"/>
                  <a:gd name="connsiteY7" fmla="*/ 43543 h 203200"/>
                  <a:gd name="connsiteX8" fmla="*/ 362857 w 413657"/>
                  <a:gd name="connsiteY8" fmla="*/ 36286 h 203200"/>
                  <a:gd name="connsiteX9" fmla="*/ 384628 w 413657"/>
                  <a:gd name="connsiteY9" fmla="*/ 21772 h 203200"/>
                  <a:gd name="connsiteX10" fmla="*/ 413657 w 413657"/>
                  <a:gd name="connsiteY10" fmla="*/ 0 h 20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3657" h="203200">
                    <a:moveTo>
                      <a:pt x="0" y="203200"/>
                    </a:moveTo>
                    <a:cubicBezTo>
                      <a:pt x="13160" y="197936"/>
                      <a:pt x="46352" y="187549"/>
                      <a:pt x="58057" y="174172"/>
                    </a:cubicBezTo>
                    <a:cubicBezTo>
                      <a:pt x="74010" y="155940"/>
                      <a:pt x="90962" y="114176"/>
                      <a:pt x="116114" y="101600"/>
                    </a:cubicBezTo>
                    <a:cubicBezTo>
                      <a:pt x="161208" y="79054"/>
                      <a:pt x="128061" y="93003"/>
                      <a:pt x="174171" y="79829"/>
                    </a:cubicBezTo>
                    <a:cubicBezTo>
                      <a:pt x="181527" y="77727"/>
                      <a:pt x="188417" y="73940"/>
                      <a:pt x="195943" y="72572"/>
                    </a:cubicBezTo>
                    <a:cubicBezTo>
                      <a:pt x="215131" y="69083"/>
                      <a:pt x="234693" y="68073"/>
                      <a:pt x="254000" y="65315"/>
                    </a:cubicBezTo>
                    <a:cubicBezTo>
                      <a:pt x="268567" y="63234"/>
                      <a:pt x="283029" y="60477"/>
                      <a:pt x="297543" y="58058"/>
                    </a:cubicBezTo>
                    <a:lnTo>
                      <a:pt x="341085" y="43543"/>
                    </a:lnTo>
                    <a:lnTo>
                      <a:pt x="362857" y="36286"/>
                    </a:lnTo>
                    <a:cubicBezTo>
                      <a:pt x="370114" y="31448"/>
                      <a:pt x="377817" y="27220"/>
                      <a:pt x="384628" y="21772"/>
                    </a:cubicBezTo>
                    <a:cubicBezTo>
                      <a:pt x="415196" y="-2681"/>
                      <a:pt x="383357" y="15152"/>
                      <a:pt x="413657" y="0"/>
                    </a:cubicBezTo>
                  </a:path>
                </a:pathLst>
              </a:custGeom>
              <a:ln w="12700"/>
              <a:effectLst>
                <a:innerShdw blurRad="63500" dist="50800">
                  <a:prstClr val="black">
                    <a:alpha val="50000"/>
                  </a:prstClr>
                </a:innerShdw>
              </a:effectLst>
            </p:spPr>
            <p:style>
              <a:lnRef idx="1">
                <a:schemeClr val="dk1"/>
              </a:lnRef>
              <a:fillRef idx="0">
                <a:schemeClr val="dk1"/>
              </a:fillRef>
              <a:effectRef idx="0">
                <a:schemeClr val="dk1"/>
              </a:effectRef>
              <a:fontRef idx="minor">
                <a:schemeClr val="tx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2000"/>
              </a:p>
            </p:txBody>
          </p:sp>
          <p:cxnSp>
            <p:nvCxnSpPr>
              <p:cNvPr id="46" name="直接箭头连接符 21"/>
              <p:cNvCxnSpPr/>
              <p:nvPr/>
            </p:nvCxnSpPr>
            <p:spPr>
              <a:xfrm flipV="1">
                <a:off x="1452072" y="4654639"/>
                <a:ext cx="636864" cy="6317"/>
              </a:xfrm>
              <a:prstGeom prst="straightConnector1">
                <a:avLst/>
              </a:prstGeom>
              <a:ln w="12700">
                <a:tailEnd type="arrow" w="sm" len="lg"/>
              </a:ln>
              <a:effectLst/>
            </p:spPr>
            <p:style>
              <a:lnRef idx="2">
                <a:schemeClr val="dk1"/>
              </a:lnRef>
              <a:fillRef idx="0">
                <a:schemeClr val="dk1"/>
              </a:fillRef>
              <a:effectRef idx="1">
                <a:schemeClr val="dk1"/>
              </a:effectRef>
              <a:fontRef idx="minor">
                <a:schemeClr val="tx1"/>
              </a:fontRef>
            </p:style>
          </p:cxnSp>
          <p:cxnSp>
            <p:nvCxnSpPr>
              <p:cNvPr id="47" name="直接箭头连接符 22"/>
              <p:cNvCxnSpPr/>
              <p:nvPr/>
            </p:nvCxnSpPr>
            <p:spPr>
              <a:xfrm flipV="1">
                <a:off x="1465925" y="4368769"/>
                <a:ext cx="0" cy="285871"/>
              </a:xfrm>
              <a:prstGeom prst="straightConnector1">
                <a:avLst/>
              </a:prstGeom>
              <a:ln w="12700">
                <a:tailEnd type="arrow" w="sm" len="lg"/>
              </a:ln>
              <a:effectLst/>
            </p:spPr>
            <p:style>
              <a:lnRef idx="2">
                <a:schemeClr val="dk1"/>
              </a:lnRef>
              <a:fillRef idx="0">
                <a:schemeClr val="dk1"/>
              </a:fillRef>
              <a:effectRef idx="1">
                <a:schemeClr val="dk1"/>
              </a:effectRef>
              <a:fontRef idx="minor">
                <a:schemeClr val="tx1"/>
              </a:fontRef>
            </p:style>
          </p:cxnSp>
        </p:grpSp>
        <p:grpSp>
          <p:nvGrpSpPr>
            <p:cNvPr id="15" name="Group 31"/>
            <p:cNvGrpSpPr/>
            <p:nvPr/>
          </p:nvGrpSpPr>
          <p:grpSpPr>
            <a:xfrm>
              <a:off x="2020496" y="1912626"/>
              <a:ext cx="265504" cy="207518"/>
              <a:chOff x="1452072" y="4368769"/>
              <a:chExt cx="636864" cy="292187"/>
            </a:xfrm>
          </p:grpSpPr>
          <p:sp>
            <p:nvSpPr>
              <p:cNvPr id="42" name="任意多边形 20"/>
              <p:cNvSpPr/>
              <p:nvPr/>
            </p:nvSpPr>
            <p:spPr>
              <a:xfrm>
                <a:off x="1499582" y="4417420"/>
                <a:ext cx="506863" cy="182112"/>
              </a:xfrm>
              <a:custGeom>
                <a:avLst/>
                <a:gdLst>
                  <a:gd name="connsiteX0" fmla="*/ 0 w 413657"/>
                  <a:gd name="connsiteY0" fmla="*/ 203200 h 203200"/>
                  <a:gd name="connsiteX1" fmla="*/ 58057 w 413657"/>
                  <a:gd name="connsiteY1" fmla="*/ 174172 h 203200"/>
                  <a:gd name="connsiteX2" fmla="*/ 116114 w 413657"/>
                  <a:gd name="connsiteY2" fmla="*/ 101600 h 203200"/>
                  <a:gd name="connsiteX3" fmla="*/ 174171 w 413657"/>
                  <a:gd name="connsiteY3" fmla="*/ 79829 h 203200"/>
                  <a:gd name="connsiteX4" fmla="*/ 195943 w 413657"/>
                  <a:gd name="connsiteY4" fmla="*/ 72572 h 203200"/>
                  <a:gd name="connsiteX5" fmla="*/ 254000 w 413657"/>
                  <a:gd name="connsiteY5" fmla="*/ 65315 h 203200"/>
                  <a:gd name="connsiteX6" fmla="*/ 297543 w 413657"/>
                  <a:gd name="connsiteY6" fmla="*/ 58058 h 203200"/>
                  <a:gd name="connsiteX7" fmla="*/ 341085 w 413657"/>
                  <a:gd name="connsiteY7" fmla="*/ 43543 h 203200"/>
                  <a:gd name="connsiteX8" fmla="*/ 362857 w 413657"/>
                  <a:gd name="connsiteY8" fmla="*/ 36286 h 203200"/>
                  <a:gd name="connsiteX9" fmla="*/ 384628 w 413657"/>
                  <a:gd name="connsiteY9" fmla="*/ 21772 h 203200"/>
                  <a:gd name="connsiteX10" fmla="*/ 413657 w 413657"/>
                  <a:gd name="connsiteY10" fmla="*/ 0 h 20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3657" h="203200">
                    <a:moveTo>
                      <a:pt x="0" y="203200"/>
                    </a:moveTo>
                    <a:cubicBezTo>
                      <a:pt x="13160" y="197936"/>
                      <a:pt x="46352" y="187549"/>
                      <a:pt x="58057" y="174172"/>
                    </a:cubicBezTo>
                    <a:cubicBezTo>
                      <a:pt x="74010" y="155940"/>
                      <a:pt x="90962" y="114176"/>
                      <a:pt x="116114" y="101600"/>
                    </a:cubicBezTo>
                    <a:cubicBezTo>
                      <a:pt x="161208" y="79054"/>
                      <a:pt x="128061" y="93003"/>
                      <a:pt x="174171" y="79829"/>
                    </a:cubicBezTo>
                    <a:cubicBezTo>
                      <a:pt x="181527" y="77727"/>
                      <a:pt x="188417" y="73940"/>
                      <a:pt x="195943" y="72572"/>
                    </a:cubicBezTo>
                    <a:cubicBezTo>
                      <a:pt x="215131" y="69083"/>
                      <a:pt x="234693" y="68073"/>
                      <a:pt x="254000" y="65315"/>
                    </a:cubicBezTo>
                    <a:cubicBezTo>
                      <a:pt x="268567" y="63234"/>
                      <a:pt x="283029" y="60477"/>
                      <a:pt x="297543" y="58058"/>
                    </a:cubicBezTo>
                    <a:lnTo>
                      <a:pt x="341085" y="43543"/>
                    </a:lnTo>
                    <a:lnTo>
                      <a:pt x="362857" y="36286"/>
                    </a:lnTo>
                    <a:cubicBezTo>
                      <a:pt x="370114" y="31448"/>
                      <a:pt x="377817" y="27220"/>
                      <a:pt x="384628" y="21772"/>
                    </a:cubicBezTo>
                    <a:cubicBezTo>
                      <a:pt x="415196" y="-2681"/>
                      <a:pt x="383357" y="15152"/>
                      <a:pt x="413657" y="0"/>
                    </a:cubicBezTo>
                  </a:path>
                </a:pathLst>
              </a:custGeom>
              <a:ln w="12700"/>
              <a:effectLst>
                <a:innerShdw blurRad="63500" dist="50800">
                  <a:prstClr val="black">
                    <a:alpha val="50000"/>
                  </a:prstClr>
                </a:innerShdw>
              </a:effectLst>
            </p:spPr>
            <p:style>
              <a:lnRef idx="1">
                <a:schemeClr val="dk1"/>
              </a:lnRef>
              <a:fillRef idx="0">
                <a:schemeClr val="dk1"/>
              </a:fillRef>
              <a:effectRef idx="0">
                <a:schemeClr val="dk1"/>
              </a:effectRef>
              <a:fontRef idx="minor">
                <a:schemeClr val="tx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2000"/>
              </a:p>
            </p:txBody>
          </p:sp>
          <p:cxnSp>
            <p:nvCxnSpPr>
              <p:cNvPr id="43" name="直接箭头连接符 21"/>
              <p:cNvCxnSpPr/>
              <p:nvPr/>
            </p:nvCxnSpPr>
            <p:spPr>
              <a:xfrm flipV="1">
                <a:off x="1452072" y="4654639"/>
                <a:ext cx="636864" cy="6317"/>
              </a:xfrm>
              <a:prstGeom prst="straightConnector1">
                <a:avLst/>
              </a:prstGeom>
              <a:ln w="12700">
                <a:tailEnd type="arrow" w="sm" len="lg"/>
              </a:ln>
              <a:effectLst/>
            </p:spPr>
            <p:style>
              <a:lnRef idx="2">
                <a:schemeClr val="dk1"/>
              </a:lnRef>
              <a:fillRef idx="0">
                <a:schemeClr val="dk1"/>
              </a:fillRef>
              <a:effectRef idx="1">
                <a:schemeClr val="dk1"/>
              </a:effectRef>
              <a:fontRef idx="minor">
                <a:schemeClr val="tx1"/>
              </a:fontRef>
            </p:style>
          </p:cxnSp>
          <p:cxnSp>
            <p:nvCxnSpPr>
              <p:cNvPr id="44" name="直接箭头连接符 22"/>
              <p:cNvCxnSpPr/>
              <p:nvPr/>
            </p:nvCxnSpPr>
            <p:spPr>
              <a:xfrm flipV="1">
                <a:off x="1465925" y="4368769"/>
                <a:ext cx="0" cy="285871"/>
              </a:xfrm>
              <a:prstGeom prst="straightConnector1">
                <a:avLst/>
              </a:prstGeom>
              <a:ln w="12700">
                <a:tailEnd type="arrow" w="sm" len="lg"/>
              </a:ln>
              <a:effectLst/>
            </p:spPr>
            <p:style>
              <a:lnRef idx="2">
                <a:schemeClr val="dk1"/>
              </a:lnRef>
              <a:fillRef idx="0">
                <a:schemeClr val="dk1"/>
              </a:fillRef>
              <a:effectRef idx="1">
                <a:schemeClr val="dk1"/>
              </a:effectRef>
              <a:fontRef idx="minor">
                <a:schemeClr val="tx1"/>
              </a:fontRef>
            </p:style>
          </p:cxnSp>
        </p:grpSp>
        <p:sp>
          <p:nvSpPr>
            <p:cNvPr id="34" name="Document 33"/>
            <p:cNvSpPr/>
            <p:nvPr/>
          </p:nvSpPr>
          <p:spPr>
            <a:xfrm>
              <a:off x="1909601" y="2336145"/>
              <a:ext cx="457200" cy="381000"/>
            </a:xfrm>
            <a:prstGeom prst="flowChartDocument">
              <a:avLst/>
            </a:prstGeom>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600"/>
            </a:p>
          </p:txBody>
        </p:sp>
        <p:grpSp>
          <p:nvGrpSpPr>
            <p:cNvPr id="16" name="Group 34"/>
            <p:cNvGrpSpPr/>
            <p:nvPr/>
          </p:nvGrpSpPr>
          <p:grpSpPr>
            <a:xfrm>
              <a:off x="2025097" y="2376547"/>
              <a:ext cx="265504" cy="207518"/>
              <a:chOff x="1463108" y="3500584"/>
              <a:chExt cx="636864" cy="292187"/>
            </a:xfrm>
          </p:grpSpPr>
          <p:sp>
            <p:nvSpPr>
              <p:cNvPr id="36" name="任意多边形 20"/>
              <p:cNvSpPr/>
              <p:nvPr/>
            </p:nvSpPr>
            <p:spPr>
              <a:xfrm>
                <a:off x="1510619" y="3549235"/>
                <a:ext cx="506864" cy="182112"/>
              </a:xfrm>
              <a:custGeom>
                <a:avLst/>
                <a:gdLst>
                  <a:gd name="connsiteX0" fmla="*/ 0 w 413657"/>
                  <a:gd name="connsiteY0" fmla="*/ 203200 h 203200"/>
                  <a:gd name="connsiteX1" fmla="*/ 58057 w 413657"/>
                  <a:gd name="connsiteY1" fmla="*/ 174172 h 203200"/>
                  <a:gd name="connsiteX2" fmla="*/ 116114 w 413657"/>
                  <a:gd name="connsiteY2" fmla="*/ 101600 h 203200"/>
                  <a:gd name="connsiteX3" fmla="*/ 174171 w 413657"/>
                  <a:gd name="connsiteY3" fmla="*/ 79829 h 203200"/>
                  <a:gd name="connsiteX4" fmla="*/ 195943 w 413657"/>
                  <a:gd name="connsiteY4" fmla="*/ 72572 h 203200"/>
                  <a:gd name="connsiteX5" fmla="*/ 254000 w 413657"/>
                  <a:gd name="connsiteY5" fmla="*/ 65315 h 203200"/>
                  <a:gd name="connsiteX6" fmla="*/ 297543 w 413657"/>
                  <a:gd name="connsiteY6" fmla="*/ 58058 h 203200"/>
                  <a:gd name="connsiteX7" fmla="*/ 341085 w 413657"/>
                  <a:gd name="connsiteY7" fmla="*/ 43543 h 203200"/>
                  <a:gd name="connsiteX8" fmla="*/ 362857 w 413657"/>
                  <a:gd name="connsiteY8" fmla="*/ 36286 h 203200"/>
                  <a:gd name="connsiteX9" fmla="*/ 384628 w 413657"/>
                  <a:gd name="connsiteY9" fmla="*/ 21772 h 203200"/>
                  <a:gd name="connsiteX10" fmla="*/ 413657 w 413657"/>
                  <a:gd name="connsiteY10" fmla="*/ 0 h 20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3657" h="203200">
                    <a:moveTo>
                      <a:pt x="0" y="203200"/>
                    </a:moveTo>
                    <a:cubicBezTo>
                      <a:pt x="13160" y="197936"/>
                      <a:pt x="46352" y="187549"/>
                      <a:pt x="58057" y="174172"/>
                    </a:cubicBezTo>
                    <a:cubicBezTo>
                      <a:pt x="74010" y="155940"/>
                      <a:pt x="90962" y="114176"/>
                      <a:pt x="116114" y="101600"/>
                    </a:cubicBezTo>
                    <a:cubicBezTo>
                      <a:pt x="161208" y="79054"/>
                      <a:pt x="128061" y="93003"/>
                      <a:pt x="174171" y="79829"/>
                    </a:cubicBezTo>
                    <a:cubicBezTo>
                      <a:pt x="181527" y="77727"/>
                      <a:pt x="188417" y="73940"/>
                      <a:pt x="195943" y="72572"/>
                    </a:cubicBezTo>
                    <a:cubicBezTo>
                      <a:pt x="215131" y="69083"/>
                      <a:pt x="234693" y="68073"/>
                      <a:pt x="254000" y="65315"/>
                    </a:cubicBezTo>
                    <a:cubicBezTo>
                      <a:pt x="268567" y="63234"/>
                      <a:pt x="283029" y="60477"/>
                      <a:pt x="297543" y="58058"/>
                    </a:cubicBezTo>
                    <a:lnTo>
                      <a:pt x="341085" y="43543"/>
                    </a:lnTo>
                    <a:lnTo>
                      <a:pt x="362857" y="36286"/>
                    </a:lnTo>
                    <a:cubicBezTo>
                      <a:pt x="370114" y="31448"/>
                      <a:pt x="377817" y="27220"/>
                      <a:pt x="384628" y="21772"/>
                    </a:cubicBezTo>
                    <a:cubicBezTo>
                      <a:pt x="415196" y="-2681"/>
                      <a:pt x="383357" y="15152"/>
                      <a:pt x="413657" y="0"/>
                    </a:cubicBezTo>
                  </a:path>
                </a:pathLst>
              </a:custGeom>
              <a:ln w="12700"/>
              <a:effectLst>
                <a:innerShdw blurRad="63500" dist="50800">
                  <a:prstClr val="black">
                    <a:alpha val="50000"/>
                  </a:prstClr>
                </a:innerShdw>
              </a:effectLst>
            </p:spPr>
            <p:style>
              <a:lnRef idx="1">
                <a:schemeClr val="dk1"/>
              </a:lnRef>
              <a:fillRef idx="0">
                <a:schemeClr val="dk1"/>
              </a:fillRef>
              <a:effectRef idx="0">
                <a:schemeClr val="dk1"/>
              </a:effectRef>
              <a:fontRef idx="minor">
                <a:schemeClr val="tx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2000"/>
              </a:p>
            </p:txBody>
          </p:sp>
          <p:cxnSp>
            <p:nvCxnSpPr>
              <p:cNvPr id="37" name="直接箭头连接符 21"/>
              <p:cNvCxnSpPr/>
              <p:nvPr/>
            </p:nvCxnSpPr>
            <p:spPr>
              <a:xfrm flipV="1">
                <a:off x="1463108" y="3786455"/>
                <a:ext cx="636864" cy="6316"/>
              </a:xfrm>
              <a:prstGeom prst="straightConnector1">
                <a:avLst/>
              </a:prstGeom>
              <a:ln w="12700">
                <a:tailEnd type="arrow" w="sm" len="lg"/>
              </a:ln>
              <a:effectLst/>
            </p:spPr>
            <p:style>
              <a:lnRef idx="2">
                <a:schemeClr val="dk1"/>
              </a:lnRef>
              <a:fillRef idx="0">
                <a:schemeClr val="dk1"/>
              </a:fillRef>
              <a:effectRef idx="1">
                <a:schemeClr val="dk1"/>
              </a:effectRef>
              <a:fontRef idx="minor">
                <a:schemeClr val="tx1"/>
              </a:fontRef>
            </p:style>
          </p:cxnSp>
          <p:cxnSp>
            <p:nvCxnSpPr>
              <p:cNvPr id="38" name="直接箭头连接符 22"/>
              <p:cNvCxnSpPr/>
              <p:nvPr/>
            </p:nvCxnSpPr>
            <p:spPr>
              <a:xfrm flipV="1">
                <a:off x="1476960" y="3500584"/>
                <a:ext cx="0" cy="285871"/>
              </a:xfrm>
              <a:prstGeom prst="straightConnector1">
                <a:avLst/>
              </a:prstGeom>
              <a:ln w="12700">
                <a:tailEnd type="arrow" w="sm" len="lg"/>
              </a:ln>
              <a:effectLst/>
            </p:spPr>
            <p:style>
              <a:lnRef idx="2">
                <a:schemeClr val="dk1"/>
              </a:lnRef>
              <a:fillRef idx="0">
                <a:schemeClr val="dk1"/>
              </a:fillRef>
              <a:effectRef idx="1">
                <a:schemeClr val="dk1"/>
              </a:effectRef>
              <a:fontRef idx="minor">
                <a:schemeClr val="tx1"/>
              </a:fontRef>
            </p:style>
          </p:cxnSp>
        </p:grpSp>
      </p:grpSp>
      <p:grpSp>
        <p:nvGrpSpPr>
          <p:cNvPr id="17" name="Group 40"/>
          <p:cNvGrpSpPr/>
          <p:nvPr/>
        </p:nvGrpSpPr>
        <p:grpSpPr>
          <a:xfrm>
            <a:off x="5468949" y="4902718"/>
            <a:ext cx="4863232" cy="1339343"/>
            <a:chOff x="1413194" y="5052418"/>
            <a:chExt cx="5133533" cy="1339343"/>
          </a:xfrm>
        </p:grpSpPr>
        <p:sp>
          <p:nvSpPr>
            <p:cNvPr id="48" name="矩形 207"/>
            <p:cNvSpPr/>
            <p:nvPr/>
          </p:nvSpPr>
          <p:spPr>
            <a:xfrm>
              <a:off x="3377528" y="5074953"/>
              <a:ext cx="3154675" cy="1316808"/>
            </a:xfrm>
            <a:prstGeom prst="rect">
              <a:avLst/>
            </a:prstGeom>
            <a:solidFill>
              <a:schemeClr val="bg1">
                <a:lumMod val="85000"/>
              </a:schemeClr>
            </a:solidFill>
            <a:ln>
              <a:solidFill>
                <a:schemeClr val="bg1">
                  <a:lumMod val="6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1400"/>
            </a:p>
          </p:txBody>
        </p:sp>
        <p:sp>
          <p:nvSpPr>
            <p:cNvPr id="49" name="矩形 198"/>
            <p:cNvSpPr/>
            <p:nvPr/>
          </p:nvSpPr>
          <p:spPr>
            <a:xfrm>
              <a:off x="3545156" y="5719349"/>
              <a:ext cx="144027" cy="213783"/>
            </a:xfrm>
            <a:prstGeom prst="rect">
              <a:avLst/>
            </a:prstGeom>
            <a:solidFill>
              <a:srgbClr val="7030A0"/>
            </a:solidFill>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1400"/>
            </a:p>
          </p:txBody>
        </p:sp>
        <p:sp>
          <p:nvSpPr>
            <p:cNvPr id="50" name="矩形 199"/>
            <p:cNvSpPr/>
            <p:nvPr/>
          </p:nvSpPr>
          <p:spPr>
            <a:xfrm>
              <a:off x="3689183" y="5719349"/>
              <a:ext cx="144027" cy="213783"/>
            </a:xfrm>
            <a:prstGeom prst="rect">
              <a:avLst/>
            </a:prstGeom>
            <a:solidFill>
              <a:srgbClr val="7030A0"/>
            </a:solidFill>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1400"/>
            </a:p>
          </p:txBody>
        </p:sp>
        <p:sp>
          <p:nvSpPr>
            <p:cNvPr id="51" name="矩形 200"/>
            <p:cNvSpPr/>
            <p:nvPr/>
          </p:nvSpPr>
          <p:spPr>
            <a:xfrm>
              <a:off x="3833210" y="5719349"/>
              <a:ext cx="144027" cy="213783"/>
            </a:xfrm>
            <a:prstGeom prst="rect">
              <a:avLst/>
            </a:prstGeom>
            <a:solidFill>
              <a:srgbClr val="FFC000"/>
            </a:solidFill>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1400"/>
            </a:p>
          </p:txBody>
        </p:sp>
        <p:sp>
          <p:nvSpPr>
            <p:cNvPr id="52" name="矩形 201"/>
            <p:cNvSpPr/>
            <p:nvPr/>
          </p:nvSpPr>
          <p:spPr>
            <a:xfrm>
              <a:off x="3977237" y="5719349"/>
              <a:ext cx="144027" cy="213783"/>
            </a:xfrm>
            <a:prstGeom prst="rect">
              <a:avLst/>
            </a:prstGeom>
            <a:solidFill>
              <a:srgbClr val="FFC000"/>
            </a:solidFill>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1400"/>
            </a:p>
          </p:txBody>
        </p:sp>
        <p:sp>
          <p:nvSpPr>
            <p:cNvPr id="53" name="矩形 202"/>
            <p:cNvSpPr/>
            <p:nvPr/>
          </p:nvSpPr>
          <p:spPr>
            <a:xfrm>
              <a:off x="4121264" y="5719349"/>
              <a:ext cx="144027" cy="213783"/>
            </a:xfrm>
            <a:prstGeom prst="rect">
              <a:avLst/>
            </a:prstGeom>
            <a:solidFill>
              <a:srgbClr val="FFC000"/>
            </a:solidFill>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1400"/>
            </a:p>
          </p:txBody>
        </p:sp>
        <p:sp>
          <p:nvSpPr>
            <p:cNvPr id="54" name="矩形 203"/>
            <p:cNvSpPr/>
            <p:nvPr/>
          </p:nvSpPr>
          <p:spPr>
            <a:xfrm>
              <a:off x="4265896" y="5719349"/>
              <a:ext cx="144027" cy="213783"/>
            </a:xfrm>
            <a:prstGeom prst="rect">
              <a:avLst/>
            </a:prstGeom>
            <a:solidFill>
              <a:srgbClr val="FFC000"/>
            </a:solidFill>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1400"/>
            </a:p>
          </p:txBody>
        </p:sp>
        <p:sp>
          <p:nvSpPr>
            <p:cNvPr id="55" name="矩形 204"/>
            <p:cNvSpPr/>
            <p:nvPr/>
          </p:nvSpPr>
          <p:spPr>
            <a:xfrm>
              <a:off x="4409923" y="5719349"/>
              <a:ext cx="144027" cy="213783"/>
            </a:xfrm>
            <a:prstGeom prst="rect">
              <a:avLst/>
            </a:prstGeom>
            <a:solidFill>
              <a:srgbClr val="FFC000"/>
            </a:solidFill>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1400"/>
            </a:p>
          </p:txBody>
        </p:sp>
        <p:sp>
          <p:nvSpPr>
            <p:cNvPr id="56" name="矩形 205"/>
            <p:cNvSpPr/>
            <p:nvPr/>
          </p:nvSpPr>
          <p:spPr>
            <a:xfrm>
              <a:off x="4553950" y="5719349"/>
              <a:ext cx="144027" cy="213783"/>
            </a:xfrm>
            <a:prstGeom prst="rect">
              <a:avLst/>
            </a:prstGeom>
            <a:solidFill>
              <a:srgbClr val="FFC000"/>
            </a:solidFill>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1400"/>
            </a:p>
          </p:txBody>
        </p:sp>
        <p:sp>
          <p:nvSpPr>
            <p:cNvPr id="57" name="矩形 206"/>
            <p:cNvSpPr/>
            <p:nvPr/>
          </p:nvSpPr>
          <p:spPr>
            <a:xfrm>
              <a:off x="4697977" y="5719349"/>
              <a:ext cx="144027" cy="213783"/>
            </a:xfrm>
            <a:prstGeom prst="rect">
              <a:avLst/>
            </a:prstGeom>
            <a:solidFill>
              <a:srgbClr val="FFC000"/>
            </a:solidFill>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1400"/>
            </a:p>
          </p:txBody>
        </p:sp>
        <p:sp>
          <p:nvSpPr>
            <p:cNvPr id="58" name="矩形 208"/>
            <p:cNvSpPr/>
            <p:nvPr/>
          </p:nvSpPr>
          <p:spPr>
            <a:xfrm>
              <a:off x="4842004" y="5719349"/>
              <a:ext cx="144027" cy="213783"/>
            </a:xfrm>
            <a:prstGeom prst="rect">
              <a:avLst/>
            </a:prstGeom>
            <a:solidFill>
              <a:srgbClr val="FFC000"/>
            </a:solidFill>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1400"/>
            </a:p>
          </p:txBody>
        </p:sp>
        <p:sp>
          <p:nvSpPr>
            <p:cNvPr id="59" name="矩形 210"/>
            <p:cNvSpPr/>
            <p:nvPr/>
          </p:nvSpPr>
          <p:spPr>
            <a:xfrm>
              <a:off x="4986031" y="5719349"/>
              <a:ext cx="144027" cy="213783"/>
            </a:xfrm>
            <a:prstGeom prst="rect">
              <a:avLst/>
            </a:prstGeom>
            <a:solidFill>
              <a:srgbClr val="FFC000"/>
            </a:solidFill>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1400"/>
            </a:p>
          </p:txBody>
        </p:sp>
        <p:sp>
          <p:nvSpPr>
            <p:cNvPr id="60" name="矩形 211"/>
            <p:cNvSpPr/>
            <p:nvPr/>
          </p:nvSpPr>
          <p:spPr>
            <a:xfrm>
              <a:off x="5130058" y="5719349"/>
              <a:ext cx="144027" cy="213783"/>
            </a:xfrm>
            <a:prstGeom prst="rect">
              <a:avLst/>
            </a:prstGeom>
            <a:solidFill>
              <a:srgbClr val="FFC000"/>
            </a:solidFill>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1400"/>
            </a:p>
          </p:txBody>
        </p:sp>
        <p:sp>
          <p:nvSpPr>
            <p:cNvPr id="61" name="矩形 212"/>
            <p:cNvSpPr/>
            <p:nvPr/>
          </p:nvSpPr>
          <p:spPr>
            <a:xfrm>
              <a:off x="5274085" y="5719349"/>
              <a:ext cx="144027" cy="213783"/>
            </a:xfrm>
            <a:prstGeom prst="rect">
              <a:avLst/>
            </a:prstGeom>
            <a:solidFill>
              <a:srgbClr val="FFC000"/>
            </a:solidFill>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1400"/>
            </a:p>
          </p:txBody>
        </p:sp>
        <p:sp>
          <p:nvSpPr>
            <p:cNvPr id="62" name="矩形 213"/>
            <p:cNvSpPr/>
            <p:nvPr/>
          </p:nvSpPr>
          <p:spPr>
            <a:xfrm>
              <a:off x="5418112" y="5719349"/>
              <a:ext cx="144027" cy="213783"/>
            </a:xfrm>
            <a:prstGeom prst="rect">
              <a:avLst/>
            </a:prstGeom>
            <a:solidFill>
              <a:srgbClr val="FFC000"/>
            </a:solidFill>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1400"/>
            </a:p>
          </p:txBody>
        </p:sp>
        <p:sp>
          <p:nvSpPr>
            <p:cNvPr id="63" name="矩形 214"/>
            <p:cNvSpPr/>
            <p:nvPr/>
          </p:nvSpPr>
          <p:spPr>
            <a:xfrm>
              <a:off x="5562139" y="5719349"/>
              <a:ext cx="144027" cy="213783"/>
            </a:xfrm>
            <a:prstGeom prst="rect">
              <a:avLst/>
            </a:prstGeom>
            <a:solidFill>
              <a:srgbClr val="FFC000"/>
            </a:solidFill>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1400"/>
            </a:p>
          </p:txBody>
        </p:sp>
        <p:sp>
          <p:nvSpPr>
            <p:cNvPr id="64" name="矩形 215"/>
            <p:cNvSpPr/>
            <p:nvPr/>
          </p:nvSpPr>
          <p:spPr>
            <a:xfrm>
              <a:off x="5706166" y="5719349"/>
              <a:ext cx="144027" cy="213783"/>
            </a:xfrm>
            <a:prstGeom prst="rect">
              <a:avLst/>
            </a:prstGeom>
            <a:solidFill>
              <a:srgbClr val="FFC000"/>
            </a:solidFill>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1400"/>
            </a:p>
          </p:txBody>
        </p:sp>
        <p:sp>
          <p:nvSpPr>
            <p:cNvPr id="65" name="矩形 216"/>
            <p:cNvSpPr/>
            <p:nvPr/>
          </p:nvSpPr>
          <p:spPr>
            <a:xfrm>
              <a:off x="5850798" y="5719349"/>
              <a:ext cx="144027" cy="213783"/>
            </a:xfrm>
            <a:prstGeom prst="rect">
              <a:avLst/>
            </a:prstGeom>
            <a:solidFill>
              <a:srgbClr val="FA8072"/>
            </a:solidFill>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1400"/>
            </a:p>
          </p:txBody>
        </p:sp>
        <p:sp>
          <p:nvSpPr>
            <p:cNvPr id="66" name="矩形 217"/>
            <p:cNvSpPr/>
            <p:nvPr/>
          </p:nvSpPr>
          <p:spPr>
            <a:xfrm>
              <a:off x="5994825" y="5719349"/>
              <a:ext cx="144027" cy="213783"/>
            </a:xfrm>
            <a:prstGeom prst="rect">
              <a:avLst/>
            </a:prstGeom>
            <a:solidFill>
              <a:srgbClr val="FA8072"/>
            </a:solidFill>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1400"/>
            </a:p>
          </p:txBody>
        </p:sp>
        <p:sp>
          <p:nvSpPr>
            <p:cNvPr id="67" name="矩形 218"/>
            <p:cNvSpPr/>
            <p:nvPr/>
          </p:nvSpPr>
          <p:spPr>
            <a:xfrm>
              <a:off x="6138852" y="5719349"/>
              <a:ext cx="144027" cy="213783"/>
            </a:xfrm>
            <a:prstGeom prst="rect">
              <a:avLst/>
            </a:prstGeom>
            <a:solidFill>
              <a:srgbClr val="FA8072"/>
            </a:solidFill>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1400"/>
            </a:p>
          </p:txBody>
        </p:sp>
        <p:sp>
          <p:nvSpPr>
            <p:cNvPr id="68" name="矩形 219"/>
            <p:cNvSpPr/>
            <p:nvPr/>
          </p:nvSpPr>
          <p:spPr>
            <a:xfrm>
              <a:off x="6282879" y="5719349"/>
              <a:ext cx="144027" cy="213783"/>
            </a:xfrm>
            <a:prstGeom prst="rect">
              <a:avLst/>
            </a:prstGeom>
            <a:solidFill>
              <a:srgbClr val="FA8072"/>
            </a:solidFill>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1400"/>
            </a:p>
          </p:txBody>
        </p:sp>
        <p:sp>
          <p:nvSpPr>
            <p:cNvPr id="69" name="文本框 220"/>
            <p:cNvSpPr txBox="1"/>
            <p:nvPr/>
          </p:nvSpPr>
          <p:spPr>
            <a:xfrm>
              <a:off x="2340292" y="5662910"/>
              <a:ext cx="1097752" cy="307777"/>
            </a:xfrm>
            <a:prstGeom prst="rect">
              <a:avLst/>
            </a:prstGeom>
            <a:noFill/>
          </p:spPr>
          <p:txBody>
            <a:bodyPr wrap="square" rtlCol="0" anchor="ctr">
              <a:spAutoFit/>
            </a:bodyPr>
            <a:lstStyle/>
            <a:p>
              <a:pPr algn="r"/>
              <a:r>
                <a:rPr lang="en-US" altLang="zh-CN" sz="1400" dirty="0"/>
                <a:t>LLC ways</a:t>
              </a:r>
              <a:endParaRPr lang="zh-CN" altLang="en-US" sz="1400" dirty="0"/>
            </a:p>
          </p:txBody>
        </p:sp>
        <p:sp>
          <p:nvSpPr>
            <p:cNvPr id="70" name="矩形 221"/>
            <p:cNvSpPr/>
            <p:nvPr/>
          </p:nvSpPr>
          <p:spPr>
            <a:xfrm>
              <a:off x="3545156" y="6114634"/>
              <a:ext cx="2881750" cy="2119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1400"/>
            </a:p>
          </p:txBody>
        </p:sp>
        <p:sp>
          <p:nvSpPr>
            <p:cNvPr id="71" name="矩形 222"/>
            <p:cNvSpPr/>
            <p:nvPr/>
          </p:nvSpPr>
          <p:spPr>
            <a:xfrm>
              <a:off x="3737596" y="6114634"/>
              <a:ext cx="620889" cy="211956"/>
            </a:xfrm>
            <a:prstGeom prst="rect">
              <a:avLst/>
            </a:prstGeom>
            <a:solidFill>
              <a:srgbClr val="FFC000"/>
            </a:solidFill>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1400"/>
            </a:p>
          </p:txBody>
        </p:sp>
        <p:sp>
          <p:nvSpPr>
            <p:cNvPr id="72" name="矩形 223"/>
            <p:cNvSpPr/>
            <p:nvPr/>
          </p:nvSpPr>
          <p:spPr>
            <a:xfrm>
              <a:off x="3545156" y="6114634"/>
              <a:ext cx="192439" cy="211956"/>
            </a:xfrm>
            <a:prstGeom prst="rect">
              <a:avLst/>
            </a:prstGeom>
            <a:solidFill>
              <a:srgbClr val="7030A0"/>
            </a:solidFill>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1400"/>
            </a:p>
          </p:txBody>
        </p:sp>
        <p:sp>
          <p:nvSpPr>
            <p:cNvPr id="73" name="矩形 224"/>
            <p:cNvSpPr/>
            <p:nvPr/>
          </p:nvSpPr>
          <p:spPr>
            <a:xfrm>
              <a:off x="4358485" y="6114634"/>
              <a:ext cx="2068421" cy="211956"/>
            </a:xfrm>
            <a:prstGeom prst="rect">
              <a:avLst/>
            </a:prstGeom>
            <a:solidFill>
              <a:srgbClr val="FA8072"/>
            </a:solidFill>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1400"/>
            </a:p>
          </p:txBody>
        </p:sp>
        <p:sp>
          <p:nvSpPr>
            <p:cNvPr id="74" name="文本框 225"/>
            <p:cNvSpPr txBox="1"/>
            <p:nvPr/>
          </p:nvSpPr>
          <p:spPr>
            <a:xfrm>
              <a:off x="1413194" y="6057587"/>
              <a:ext cx="2035137" cy="307777"/>
            </a:xfrm>
            <a:prstGeom prst="rect">
              <a:avLst/>
            </a:prstGeom>
            <a:noFill/>
          </p:spPr>
          <p:txBody>
            <a:bodyPr wrap="square" rtlCol="0" anchor="ctr">
              <a:spAutoFit/>
            </a:bodyPr>
            <a:lstStyle/>
            <a:p>
              <a:pPr algn="r"/>
              <a:r>
                <a:rPr lang="en-US" altLang="zh-CN" sz="1400" dirty="0"/>
                <a:t>Memory bandwidth</a:t>
              </a:r>
              <a:endParaRPr lang="zh-CN" altLang="en-US" sz="1400" dirty="0"/>
            </a:p>
          </p:txBody>
        </p:sp>
        <p:sp>
          <p:nvSpPr>
            <p:cNvPr id="75" name="文本框 226"/>
            <p:cNvSpPr txBox="1"/>
            <p:nvPr/>
          </p:nvSpPr>
          <p:spPr>
            <a:xfrm>
              <a:off x="2384468" y="5285897"/>
              <a:ext cx="1049945" cy="307777"/>
            </a:xfrm>
            <a:prstGeom prst="rect">
              <a:avLst/>
            </a:prstGeom>
            <a:noFill/>
          </p:spPr>
          <p:txBody>
            <a:bodyPr wrap="square" rtlCol="0" anchor="ctr">
              <a:spAutoFit/>
            </a:bodyPr>
            <a:lstStyle/>
            <a:p>
              <a:pPr algn="r"/>
              <a:r>
                <a:rPr lang="en-US" altLang="zh-CN" sz="1400" dirty="0"/>
                <a:t>CPU cores</a:t>
              </a:r>
              <a:endParaRPr lang="zh-CN" altLang="en-US" sz="1400" dirty="0"/>
            </a:p>
          </p:txBody>
        </p:sp>
        <p:sp>
          <p:nvSpPr>
            <p:cNvPr id="76" name="文本框 227"/>
            <p:cNvSpPr txBox="1"/>
            <p:nvPr/>
          </p:nvSpPr>
          <p:spPr>
            <a:xfrm>
              <a:off x="3620196" y="5056072"/>
              <a:ext cx="640254" cy="307777"/>
            </a:xfrm>
            <a:prstGeom prst="rect">
              <a:avLst/>
            </a:prstGeom>
            <a:noFill/>
          </p:spPr>
          <p:txBody>
            <a:bodyPr wrap="square" rtlCol="0">
              <a:spAutoFit/>
            </a:bodyPr>
            <a:lstStyle/>
            <a:p>
              <a:pPr algn="ctr"/>
              <a:r>
                <a:rPr lang="en-US" altLang="zh-CN" sz="1400" dirty="0"/>
                <a:t>Job 0</a:t>
              </a:r>
              <a:endParaRPr lang="zh-CN" altLang="en-US" sz="1400" dirty="0"/>
            </a:p>
          </p:txBody>
        </p:sp>
        <p:sp>
          <p:nvSpPr>
            <p:cNvPr id="77" name="文本框 228"/>
            <p:cNvSpPr txBox="1"/>
            <p:nvPr/>
          </p:nvSpPr>
          <p:spPr>
            <a:xfrm>
              <a:off x="5928258" y="5052418"/>
              <a:ext cx="618469" cy="307777"/>
            </a:xfrm>
            <a:prstGeom prst="rect">
              <a:avLst/>
            </a:prstGeom>
            <a:noFill/>
          </p:spPr>
          <p:txBody>
            <a:bodyPr wrap="square" rtlCol="0">
              <a:spAutoFit/>
            </a:bodyPr>
            <a:lstStyle/>
            <a:p>
              <a:pPr algn="ctr"/>
              <a:r>
                <a:rPr lang="en-US" altLang="zh-CN" sz="1400" dirty="0"/>
                <a:t>Job 2</a:t>
              </a:r>
              <a:endParaRPr lang="zh-CN" altLang="en-US" sz="1400" dirty="0"/>
            </a:p>
          </p:txBody>
        </p:sp>
        <p:sp>
          <p:nvSpPr>
            <p:cNvPr id="78" name="文本框 229"/>
            <p:cNvSpPr txBox="1"/>
            <p:nvPr/>
          </p:nvSpPr>
          <p:spPr>
            <a:xfrm>
              <a:off x="5320077" y="5056072"/>
              <a:ext cx="642675" cy="307777"/>
            </a:xfrm>
            <a:prstGeom prst="rect">
              <a:avLst/>
            </a:prstGeom>
            <a:noFill/>
          </p:spPr>
          <p:txBody>
            <a:bodyPr wrap="square" rtlCol="0">
              <a:spAutoFit/>
            </a:bodyPr>
            <a:lstStyle/>
            <a:p>
              <a:pPr algn="ctr"/>
              <a:r>
                <a:rPr lang="en-US" altLang="zh-CN" sz="1400" dirty="0"/>
                <a:t>Job 1</a:t>
              </a:r>
              <a:endParaRPr lang="zh-CN" altLang="en-US" sz="1400" dirty="0"/>
            </a:p>
          </p:txBody>
        </p:sp>
        <p:cxnSp>
          <p:nvCxnSpPr>
            <p:cNvPr id="79" name="曲线连接符 230"/>
            <p:cNvCxnSpPr>
              <a:endCxn id="50" idx="0"/>
            </p:cNvCxnSpPr>
            <p:nvPr/>
          </p:nvCxnSpPr>
          <p:spPr>
            <a:xfrm rot="5400000">
              <a:off x="3731613" y="5582047"/>
              <a:ext cx="166885" cy="107718"/>
            </a:xfrm>
            <a:prstGeom prst="curvedConnector3">
              <a:avLst/>
            </a:prstGeom>
            <a:ln>
              <a:tailEnd type="triangle"/>
            </a:ln>
          </p:spPr>
          <p:style>
            <a:lnRef idx="3">
              <a:schemeClr val="dk1"/>
            </a:lnRef>
            <a:fillRef idx="0">
              <a:schemeClr val="dk1"/>
            </a:fillRef>
            <a:effectRef idx="2">
              <a:schemeClr val="dk1"/>
            </a:effectRef>
            <a:fontRef idx="minor">
              <a:schemeClr val="tx1"/>
            </a:fontRef>
          </p:style>
        </p:cxnSp>
        <p:cxnSp>
          <p:nvCxnSpPr>
            <p:cNvPr id="80" name="曲线连接符 231"/>
            <p:cNvCxnSpPr>
              <a:stCxn id="93" idx="2"/>
              <a:endCxn id="58" idx="0"/>
            </p:cNvCxnSpPr>
            <p:nvPr/>
          </p:nvCxnSpPr>
          <p:spPr>
            <a:xfrm rot="5400000">
              <a:off x="5122256" y="5343009"/>
              <a:ext cx="168103" cy="585185"/>
            </a:xfrm>
            <a:prstGeom prst="curvedConnector3">
              <a:avLst>
                <a:gd name="adj1" fmla="val 50000"/>
              </a:avLst>
            </a:prstGeom>
            <a:ln>
              <a:tailEnd type="triangle"/>
            </a:ln>
          </p:spPr>
          <p:style>
            <a:lnRef idx="3">
              <a:schemeClr val="dk1"/>
            </a:lnRef>
            <a:fillRef idx="0">
              <a:schemeClr val="dk1"/>
            </a:fillRef>
            <a:effectRef idx="2">
              <a:schemeClr val="dk1"/>
            </a:effectRef>
            <a:fontRef idx="minor">
              <a:schemeClr val="tx1"/>
            </a:fontRef>
          </p:style>
        </p:cxnSp>
        <p:cxnSp>
          <p:nvCxnSpPr>
            <p:cNvPr id="81" name="曲线连接符 241"/>
            <p:cNvCxnSpPr>
              <a:endCxn id="66" idx="0"/>
            </p:cNvCxnSpPr>
            <p:nvPr/>
          </p:nvCxnSpPr>
          <p:spPr>
            <a:xfrm rot="5400000">
              <a:off x="6098376" y="5520927"/>
              <a:ext cx="166885" cy="229959"/>
            </a:xfrm>
            <a:prstGeom prst="curvedConnector3">
              <a:avLst>
                <a:gd name="adj1" fmla="val 50000"/>
              </a:avLst>
            </a:prstGeom>
            <a:ln>
              <a:tailEnd type="triangle"/>
            </a:ln>
          </p:spPr>
          <p:style>
            <a:lnRef idx="3">
              <a:schemeClr val="dk1"/>
            </a:lnRef>
            <a:fillRef idx="0">
              <a:schemeClr val="dk1"/>
            </a:fillRef>
            <a:effectRef idx="2">
              <a:schemeClr val="dk1"/>
            </a:effectRef>
            <a:fontRef idx="minor">
              <a:schemeClr val="tx1"/>
            </a:fontRef>
          </p:style>
        </p:cxnSp>
        <p:cxnSp>
          <p:nvCxnSpPr>
            <p:cNvPr id="82" name="曲线连接符 247"/>
            <p:cNvCxnSpPr>
              <a:stCxn id="67" idx="2"/>
              <a:endCxn id="73" idx="0"/>
            </p:cNvCxnSpPr>
            <p:nvPr/>
          </p:nvCxnSpPr>
          <p:spPr>
            <a:xfrm rot="5400000">
              <a:off x="5711029" y="5614798"/>
              <a:ext cx="181503" cy="818170"/>
            </a:xfrm>
            <a:prstGeom prst="curvedConnector3">
              <a:avLst>
                <a:gd name="adj1" fmla="val 50000"/>
              </a:avLst>
            </a:prstGeom>
            <a:ln>
              <a:tailEnd type="triangle"/>
            </a:ln>
          </p:spPr>
          <p:style>
            <a:lnRef idx="3">
              <a:schemeClr val="dk1"/>
            </a:lnRef>
            <a:fillRef idx="0">
              <a:schemeClr val="dk1"/>
            </a:fillRef>
            <a:effectRef idx="2">
              <a:schemeClr val="dk1"/>
            </a:effectRef>
            <a:fontRef idx="minor">
              <a:schemeClr val="tx1"/>
            </a:fontRef>
          </p:style>
        </p:cxnSp>
        <p:cxnSp>
          <p:nvCxnSpPr>
            <p:cNvPr id="83" name="曲线连接符 253"/>
            <p:cNvCxnSpPr>
              <a:stCxn id="50" idx="2"/>
              <a:endCxn id="72" idx="0"/>
            </p:cNvCxnSpPr>
            <p:nvPr/>
          </p:nvCxnSpPr>
          <p:spPr>
            <a:xfrm rot="5400000">
              <a:off x="3610535" y="5963973"/>
              <a:ext cx="181503" cy="119821"/>
            </a:xfrm>
            <a:prstGeom prst="curvedConnector3">
              <a:avLst>
                <a:gd name="adj1" fmla="val 50000"/>
              </a:avLst>
            </a:prstGeom>
            <a:ln>
              <a:tailEnd type="triangle"/>
            </a:ln>
          </p:spPr>
          <p:style>
            <a:lnRef idx="3">
              <a:schemeClr val="dk1"/>
            </a:lnRef>
            <a:fillRef idx="0">
              <a:schemeClr val="dk1"/>
            </a:fillRef>
            <a:effectRef idx="2">
              <a:schemeClr val="dk1"/>
            </a:effectRef>
            <a:fontRef idx="minor">
              <a:schemeClr val="tx1"/>
            </a:fontRef>
          </p:style>
        </p:cxnSp>
        <p:sp>
          <p:nvSpPr>
            <p:cNvPr id="84" name="矩形 256"/>
            <p:cNvSpPr/>
            <p:nvPr/>
          </p:nvSpPr>
          <p:spPr>
            <a:xfrm>
              <a:off x="3540920" y="5337462"/>
              <a:ext cx="206358" cy="213783"/>
            </a:xfrm>
            <a:prstGeom prst="rect">
              <a:avLst/>
            </a:prstGeom>
            <a:solidFill>
              <a:srgbClr val="7030A0"/>
            </a:solidFill>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1400"/>
            </a:p>
          </p:txBody>
        </p:sp>
        <p:sp>
          <p:nvSpPr>
            <p:cNvPr id="85" name="矩形 259"/>
            <p:cNvSpPr/>
            <p:nvPr/>
          </p:nvSpPr>
          <p:spPr>
            <a:xfrm>
              <a:off x="3746673" y="5337462"/>
              <a:ext cx="206358" cy="213783"/>
            </a:xfrm>
            <a:prstGeom prst="rect">
              <a:avLst/>
            </a:prstGeom>
            <a:solidFill>
              <a:srgbClr val="7030A0"/>
            </a:solidFill>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1400"/>
            </a:p>
          </p:txBody>
        </p:sp>
        <p:sp>
          <p:nvSpPr>
            <p:cNvPr id="86" name="矩形 261"/>
            <p:cNvSpPr/>
            <p:nvPr/>
          </p:nvSpPr>
          <p:spPr>
            <a:xfrm>
              <a:off x="3953031" y="5337462"/>
              <a:ext cx="206358" cy="213783"/>
            </a:xfrm>
            <a:prstGeom prst="rect">
              <a:avLst/>
            </a:prstGeom>
            <a:solidFill>
              <a:srgbClr val="7030A0"/>
            </a:solidFill>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1400"/>
            </a:p>
          </p:txBody>
        </p:sp>
        <p:sp>
          <p:nvSpPr>
            <p:cNvPr id="87" name="矩形 262"/>
            <p:cNvSpPr/>
            <p:nvPr/>
          </p:nvSpPr>
          <p:spPr>
            <a:xfrm>
              <a:off x="4159389" y="5337462"/>
              <a:ext cx="206358" cy="213783"/>
            </a:xfrm>
            <a:prstGeom prst="rect">
              <a:avLst/>
            </a:prstGeom>
            <a:solidFill>
              <a:srgbClr val="7030A0"/>
            </a:solidFill>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1400"/>
            </a:p>
          </p:txBody>
        </p:sp>
        <p:sp>
          <p:nvSpPr>
            <p:cNvPr id="88" name="矩形 269"/>
            <p:cNvSpPr/>
            <p:nvPr/>
          </p:nvSpPr>
          <p:spPr>
            <a:xfrm>
              <a:off x="4365142" y="5337462"/>
              <a:ext cx="206358" cy="213783"/>
            </a:xfrm>
            <a:prstGeom prst="rect">
              <a:avLst/>
            </a:prstGeom>
            <a:solidFill>
              <a:srgbClr val="7030A0"/>
            </a:solidFill>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1400"/>
            </a:p>
          </p:txBody>
        </p:sp>
        <p:sp>
          <p:nvSpPr>
            <p:cNvPr id="89" name="矩形 270"/>
            <p:cNvSpPr/>
            <p:nvPr/>
          </p:nvSpPr>
          <p:spPr>
            <a:xfrm>
              <a:off x="4571500" y="5337462"/>
              <a:ext cx="206358" cy="213783"/>
            </a:xfrm>
            <a:prstGeom prst="rect">
              <a:avLst/>
            </a:prstGeom>
            <a:solidFill>
              <a:srgbClr val="7030A0"/>
            </a:solidFill>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1400"/>
            </a:p>
          </p:txBody>
        </p:sp>
        <p:sp>
          <p:nvSpPr>
            <p:cNvPr id="90" name="矩形 272"/>
            <p:cNvSpPr/>
            <p:nvPr/>
          </p:nvSpPr>
          <p:spPr>
            <a:xfrm>
              <a:off x="4777858" y="5337462"/>
              <a:ext cx="206358" cy="213783"/>
            </a:xfrm>
            <a:prstGeom prst="rect">
              <a:avLst/>
            </a:prstGeom>
            <a:solidFill>
              <a:srgbClr val="7030A0"/>
            </a:solidFill>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1400"/>
            </a:p>
          </p:txBody>
        </p:sp>
        <p:sp>
          <p:nvSpPr>
            <p:cNvPr id="91" name="矩形 273"/>
            <p:cNvSpPr/>
            <p:nvPr/>
          </p:nvSpPr>
          <p:spPr>
            <a:xfrm>
              <a:off x="4983610" y="5337462"/>
              <a:ext cx="206358" cy="213783"/>
            </a:xfrm>
            <a:prstGeom prst="rect">
              <a:avLst/>
            </a:prstGeom>
            <a:solidFill>
              <a:srgbClr val="7030A0"/>
            </a:solidFill>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1400"/>
            </a:p>
          </p:txBody>
        </p:sp>
        <p:sp>
          <p:nvSpPr>
            <p:cNvPr id="92" name="矩形 274"/>
            <p:cNvSpPr/>
            <p:nvPr/>
          </p:nvSpPr>
          <p:spPr>
            <a:xfrm>
              <a:off x="5189968" y="5337462"/>
              <a:ext cx="206358" cy="213783"/>
            </a:xfrm>
            <a:prstGeom prst="rect">
              <a:avLst/>
            </a:prstGeom>
            <a:solidFill>
              <a:srgbClr val="FFC000"/>
            </a:solidFill>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1400"/>
            </a:p>
          </p:txBody>
        </p:sp>
        <p:sp>
          <p:nvSpPr>
            <p:cNvPr id="93" name="矩形 276"/>
            <p:cNvSpPr/>
            <p:nvPr/>
          </p:nvSpPr>
          <p:spPr>
            <a:xfrm>
              <a:off x="5396326" y="5337462"/>
              <a:ext cx="206358" cy="213783"/>
            </a:xfrm>
            <a:prstGeom prst="rect">
              <a:avLst/>
            </a:prstGeom>
            <a:solidFill>
              <a:srgbClr val="FFC000"/>
            </a:solidFill>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1400"/>
            </a:p>
          </p:txBody>
        </p:sp>
        <p:sp>
          <p:nvSpPr>
            <p:cNvPr id="94" name="矩形 277"/>
            <p:cNvSpPr/>
            <p:nvPr/>
          </p:nvSpPr>
          <p:spPr>
            <a:xfrm>
              <a:off x="5602079" y="5337462"/>
              <a:ext cx="206358" cy="213783"/>
            </a:xfrm>
            <a:prstGeom prst="rect">
              <a:avLst/>
            </a:prstGeom>
            <a:solidFill>
              <a:srgbClr val="FFC000"/>
            </a:solidFill>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1400"/>
            </a:p>
          </p:txBody>
        </p:sp>
        <p:sp>
          <p:nvSpPr>
            <p:cNvPr id="95" name="矩形 279"/>
            <p:cNvSpPr/>
            <p:nvPr/>
          </p:nvSpPr>
          <p:spPr>
            <a:xfrm>
              <a:off x="5808437" y="5337462"/>
              <a:ext cx="206358" cy="213783"/>
            </a:xfrm>
            <a:prstGeom prst="rect">
              <a:avLst/>
            </a:prstGeom>
            <a:solidFill>
              <a:srgbClr val="FFC000"/>
            </a:solidFill>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1400"/>
            </a:p>
          </p:txBody>
        </p:sp>
        <p:sp>
          <p:nvSpPr>
            <p:cNvPr id="96" name="矩形 280"/>
            <p:cNvSpPr/>
            <p:nvPr/>
          </p:nvSpPr>
          <p:spPr>
            <a:xfrm>
              <a:off x="6014795" y="5337462"/>
              <a:ext cx="206358" cy="213783"/>
            </a:xfrm>
            <a:prstGeom prst="rect">
              <a:avLst/>
            </a:prstGeom>
            <a:solidFill>
              <a:srgbClr val="FA8072"/>
            </a:solidFill>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1400"/>
            </a:p>
          </p:txBody>
        </p:sp>
        <p:sp>
          <p:nvSpPr>
            <p:cNvPr id="97" name="矩形 281"/>
            <p:cNvSpPr/>
            <p:nvPr/>
          </p:nvSpPr>
          <p:spPr>
            <a:xfrm>
              <a:off x="6220548" y="5337462"/>
              <a:ext cx="206358" cy="213783"/>
            </a:xfrm>
            <a:prstGeom prst="rect">
              <a:avLst/>
            </a:prstGeom>
            <a:solidFill>
              <a:srgbClr val="FA8072"/>
            </a:solidFill>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1400"/>
            </a:p>
          </p:txBody>
        </p:sp>
        <p:cxnSp>
          <p:nvCxnSpPr>
            <p:cNvPr id="98" name="曲线连接符 283"/>
            <p:cNvCxnSpPr>
              <a:stCxn id="57" idx="2"/>
              <a:endCxn id="71" idx="0"/>
            </p:cNvCxnSpPr>
            <p:nvPr/>
          </p:nvCxnSpPr>
          <p:spPr>
            <a:xfrm rot="5400000">
              <a:off x="4317962" y="5663213"/>
              <a:ext cx="181503" cy="721950"/>
            </a:xfrm>
            <a:prstGeom prst="curvedConnector3">
              <a:avLst>
                <a:gd name="adj1" fmla="val 50000"/>
              </a:avLst>
            </a:prstGeom>
            <a:ln>
              <a:tailEnd type="triangle"/>
            </a:ln>
          </p:spPr>
          <p:style>
            <a:lnRef idx="3">
              <a:schemeClr val="dk1"/>
            </a:lnRef>
            <a:fillRef idx="0">
              <a:schemeClr val="dk1"/>
            </a:fillRef>
            <a:effectRef idx="2">
              <a:schemeClr val="dk1"/>
            </a:effectRef>
            <a:fontRef idx="minor">
              <a:schemeClr val="tx1"/>
            </a:fontRef>
          </p:style>
        </p:cxnSp>
      </p:grpSp>
      <p:cxnSp>
        <p:nvCxnSpPr>
          <p:cNvPr id="101" name="Elbow Connector 100"/>
          <p:cNvCxnSpPr/>
          <p:nvPr/>
        </p:nvCxnSpPr>
        <p:spPr>
          <a:xfrm rot="10800000" flipH="1" flipV="1">
            <a:off x="8622737" y="3758647"/>
            <a:ext cx="4830" cy="1128631"/>
          </a:xfrm>
          <a:prstGeom prst="bentConnector4">
            <a:avLst>
              <a:gd name="adj1" fmla="val -12169814"/>
              <a:gd name="adj2" fmla="val 64470"/>
            </a:avLst>
          </a:prstGeom>
          <a:ln w="38100" cmpd="sng">
            <a:solidFill>
              <a:srgbClr val="3B3838"/>
            </a:solidFill>
            <a:tailEnd type="arrow"/>
          </a:ln>
        </p:spPr>
        <p:style>
          <a:lnRef idx="2">
            <a:schemeClr val="accent1"/>
          </a:lnRef>
          <a:fillRef idx="0">
            <a:schemeClr val="accent1"/>
          </a:fillRef>
          <a:effectRef idx="1">
            <a:schemeClr val="accent1"/>
          </a:effectRef>
          <a:fontRef idx="minor">
            <a:schemeClr val="tx1"/>
          </a:fontRef>
        </p:style>
      </p:cxnSp>
      <p:grpSp>
        <p:nvGrpSpPr>
          <p:cNvPr id="18" name="Group 17"/>
          <p:cNvGrpSpPr/>
          <p:nvPr/>
        </p:nvGrpSpPr>
        <p:grpSpPr>
          <a:xfrm>
            <a:off x="10411784" y="5092758"/>
            <a:ext cx="1384236" cy="1067287"/>
            <a:chOff x="10073103" y="4620411"/>
            <a:chExt cx="1446529" cy="1121327"/>
          </a:xfrm>
        </p:grpSpPr>
        <p:pic>
          <p:nvPicPr>
            <p:cNvPr id="102" name="Picture 101" descr="image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73103" y="5091854"/>
              <a:ext cx="1434263" cy="649884"/>
            </a:xfrm>
            <a:prstGeom prst="rect">
              <a:avLst/>
            </a:prstGeom>
          </p:spPr>
        </p:pic>
        <p:pic>
          <p:nvPicPr>
            <p:cNvPr id="103" name="Picture 102" descr="imgres.jpg"/>
            <p:cNvPicPr>
              <a:picLocks noChangeAspect="1"/>
            </p:cNvPicPr>
            <p:nvPr/>
          </p:nvPicPr>
          <p:blipFill rotWithShape="1">
            <a:blip r:embed="rId5">
              <a:extLst>
                <a:ext uri="{28A0092B-C50C-407E-A947-70E740481C1C}">
                  <a14:useLocalDpi xmlns:a14="http://schemas.microsoft.com/office/drawing/2010/main" val="0"/>
                </a:ext>
              </a:extLst>
            </a:blip>
            <a:srcRect l="7346" r="7676"/>
            <a:stretch/>
          </p:blipFill>
          <p:spPr>
            <a:xfrm>
              <a:off x="10778886" y="4620411"/>
              <a:ext cx="740746" cy="674292"/>
            </a:xfrm>
            <a:prstGeom prst="rect">
              <a:avLst/>
            </a:prstGeom>
          </p:spPr>
        </p:pic>
      </p:grpSp>
      <p:sp>
        <p:nvSpPr>
          <p:cNvPr id="4" name="Slide Number Placeholder 3"/>
          <p:cNvSpPr>
            <a:spLocks noGrp="1"/>
          </p:cNvSpPr>
          <p:nvPr>
            <p:ph type="sldNum" sz="quarter" idx="4294967295"/>
          </p:nvPr>
        </p:nvSpPr>
        <p:spPr>
          <a:xfrm>
            <a:off x="10149016" y="6580486"/>
            <a:ext cx="510746" cy="206049"/>
          </a:xfrm>
          <a:prstGeom prst="rect">
            <a:avLst/>
          </a:prstGeom>
        </p:spPr>
        <p:txBody>
          <a:bodyPr/>
          <a:lstStyle/>
          <a:p>
            <a:fld id="{CFFD7EA3-58A3-4F0B-A8E4-933EF620E650}" type="slidenum">
              <a:rPr lang="zh-CN" altLang="en-US" smtClean="0"/>
              <a:pPr/>
              <a:t>10</a:t>
            </a:fld>
            <a:endParaRPr lang="zh-CN" altLang="en-US"/>
          </a:p>
        </p:txBody>
      </p:sp>
      <p:cxnSp>
        <p:nvCxnSpPr>
          <p:cNvPr id="21" name="Straight Arrow Connector 20">
            <a:extLst>
              <a:ext uri="{FF2B5EF4-FFF2-40B4-BE49-F238E27FC236}">
                <a16:creationId xmlns:a16="http://schemas.microsoft.com/office/drawing/2014/main" id="{EC1C2EF0-9C34-7F45-8BCC-DE8756099C79}"/>
              </a:ext>
            </a:extLst>
          </p:cNvPr>
          <p:cNvCxnSpPr>
            <a:cxnSpLocks/>
            <a:stCxn id="10" idx="0"/>
            <a:endCxn id="7" idx="2"/>
          </p:cNvCxnSpPr>
          <p:nvPr/>
        </p:nvCxnSpPr>
        <p:spPr>
          <a:xfrm flipH="1" flipV="1">
            <a:off x="9324119" y="2059752"/>
            <a:ext cx="6232" cy="176258"/>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832291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3"/>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01"/>
                                        </p:tgtEl>
                                        <p:attrNameLst>
                                          <p:attrName>style.visibility</p:attrName>
                                        </p:attrNameLst>
                                      </p:cBhvr>
                                      <p:to>
                                        <p:strVal val="visible"/>
                                      </p:to>
                                    </p:set>
                                    <p:animEffect transition="in" filter="fade">
                                      <p:cBhvr>
                                        <p:cTn id="47" dur="500"/>
                                        <p:tgtEl>
                                          <p:spTgt spid="101"/>
                                        </p:tgtEl>
                                      </p:cBhvr>
                                    </p:animEffect>
                                  </p:childTnLst>
                                </p:cTn>
                              </p:par>
                              <p:par>
                                <p:cTn id="48" presetID="10" presetClass="entr" presetSubtype="0" fill="hold" nodeType="with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fade">
                                      <p:cBhvr>
                                        <p:cTn id="50" dur="500"/>
                                        <p:tgtEl>
                                          <p:spTgt spid="17"/>
                                        </p:tgtEl>
                                      </p:cBhvr>
                                    </p:animEffect>
                                  </p:childTnLst>
                                </p:cTn>
                              </p:par>
                              <p:par>
                                <p:cTn id="51" presetID="10" presetClass="entr" presetSubtype="0" fill="hold"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fade">
                                      <p:cBhvr>
                                        <p:cTn id="53" dur="500"/>
                                        <p:tgtEl>
                                          <p:spTgt spid="18"/>
                                        </p:tgtEl>
                                      </p:cBhvr>
                                    </p:animEffec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nodeType="clickEffect">
                                  <p:stCondLst>
                                    <p:cond delay="0"/>
                                  </p:stCondLst>
                                  <p:childTnLst>
                                    <p:set>
                                      <p:cBhvr>
                                        <p:cTn id="57"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10" grpId="0" animBg="1"/>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E4C75CBB-54B1-4141-A02D-AE3A35B9B6BF}"/>
              </a:ext>
            </a:extLst>
          </p:cNvPr>
          <p:cNvGrpSpPr/>
          <p:nvPr/>
        </p:nvGrpSpPr>
        <p:grpSpPr>
          <a:xfrm>
            <a:off x="1397001" y="1044371"/>
            <a:ext cx="9956800" cy="5815584"/>
            <a:chOff x="1500240" y="895262"/>
            <a:chExt cx="8916005" cy="5111838"/>
          </a:xfrm>
          <a:solidFill>
            <a:schemeClr val="bg1">
              <a:alpha val="72000"/>
            </a:schemeClr>
          </a:solidFill>
        </p:grpSpPr>
        <p:pic>
          <p:nvPicPr>
            <p:cNvPr id="10" name="Picture 4" descr="Dive Into Systems">
              <a:extLst>
                <a:ext uri="{FF2B5EF4-FFF2-40B4-BE49-F238E27FC236}">
                  <a16:creationId xmlns:a16="http://schemas.microsoft.com/office/drawing/2014/main" id="{B77601D4-2BA4-2B4D-A091-E9472749D9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5987" y="1112064"/>
              <a:ext cx="8830258" cy="4895036"/>
            </a:xfrm>
            <a:prstGeom prst="rect">
              <a:avLst/>
            </a:prstGeom>
            <a:grpFill/>
          </p:spPr>
        </p:pic>
        <p:sp>
          <p:nvSpPr>
            <p:cNvPr id="12" name="Rounded Rectangle 11">
              <a:extLst>
                <a:ext uri="{FF2B5EF4-FFF2-40B4-BE49-F238E27FC236}">
                  <a16:creationId xmlns:a16="http://schemas.microsoft.com/office/drawing/2014/main" id="{652AAC6C-0605-B74B-B829-82B3C3CC358B}"/>
                </a:ext>
              </a:extLst>
            </p:cNvPr>
            <p:cNvSpPr/>
            <p:nvPr/>
          </p:nvSpPr>
          <p:spPr>
            <a:xfrm>
              <a:off x="1500240" y="895262"/>
              <a:ext cx="1458859" cy="417203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a:extLst>
                <a:ext uri="{FF2B5EF4-FFF2-40B4-BE49-F238E27FC236}">
                  <a16:creationId xmlns:a16="http://schemas.microsoft.com/office/drawing/2014/main" id="{664B565A-951A-7649-B3A8-D71D4AA28C86}"/>
                </a:ext>
              </a:extLst>
            </p:cNvPr>
            <p:cNvSpPr/>
            <p:nvPr/>
          </p:nvSpPr>
          <p:spPr>
            <a:xfrm>
              <a:off x="8777340" y="929501"/>
              <a:ext cx="1458859" cy="417203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a:extLst>
                <a:ext uri="{FF2B5EF4-FFF2-40B4-BE49-F238E27FC236}">
                  <a16:creationId xmlns:a16="http://schemas.microsoft.com/office/drawing/2014/main" id="{E845F24D-F541-404B-8C30-3C9CB7809999}"/>
                </a:ext>
              </a:extLst>
            </p:cNvPr>
            <p:cNvSpPr/>
            <p:nvPr/>
          </p:nvSpPr>
          <p:spPr>
            <a:xfrm>
              <a:off x="7418440" y="1112064"/>
              <a:ext cx="1458859" cy="168523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a:extLst>
                <a:ext uri="{FF2B5EF4-FFF2-40B4-BE49-F238E27FC236}">
                  <a16:creationId xmlns:a16="http://schemas.microsoft.com/office/drawing/2014/main" id="{56AA5269-EADC-9040-AA43-B8133383B48F}"/>
                </a:ext>
              </a:extLst>
            </p:cNvPr>
            <p:cNvSpPr/>
            <p:nvPr/>
          </p:nvSpPr>
          <p:spPr>
            <a:xfrm>
              <a:off x="2229669" y="5428424"/>
              <a:ext cx="7510571" cy="52732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Slide Number Placeholder 2">
            <a:extLst>
              <a:ext uri="{FF2B5EF4-FFF2-40B4-BE49-F238E27FC236}">
                <a16:creationId xmlns:a16="http://schemas.microsoft.com/office/drawing/2014/main" id="{A18DDF60-370F-D14F-9D6B-FB755754C3F2}"/>
              </a:ext>
            </a:extLst>
          </p:cNvPr>
          <p:cNvSpPr>
            <a:spLocks noGrp="1"/>
          </p:cNvSpPr>
          <p:nvPr>
            <p:ph type="sldNum" sz="quarter" idx="12"/>
          </p:nvPr>
        </p:nvSpPr>
        <p:spPr/>
        <p:txBody>
          <a:bodyPr/>
          <a:lstStyle/>
          <a:p>
            <a:fld id="{C0242EEA-1274-4EC0-B3F7-59D9DD50226F}" type="slidenum">
              <a:rPr lang="zh-CN" altLang="en-US" smtClean="0"/>
              <a:pPr/>
              <a:t>11</a:t>
            </a:fld>
            <a:endParaRPr lang="zh-CN" altLang="en-US"/>
          </a:p>
        </p:txBody>
      </p:sp>
      <p:sp>
        <p:nvSpPr>
          <p:cNvPr id="7" name="Title 6">
            <a:extLst>
              <a:ext uri="{FF2B5EF4-FFF2-40B4-BE49-F238E27FC236}">
                <a16:creationId xmlns:a16="http://schemas.microsoft.com/office/drawing/2014/main" id="{DD236443-EFF1-2149-896C-5E486FE6041A}"/>
              </a:ext>
            </a:extLst>
          </p:cNvPr>
          <p:cNvSpPr>
            <a:spLocks noGrp="1"/>
          </p:cNvSpPr>
          <p:nvPr>
            <p:ph type="title"/>
          </p:nvPr>
        </p:nvSpPr>
        <p:spPr>
          <a:xfrm>
            <a:off x="536554" y="78159"/>
            <a:ext cx="10515600" cy="621434"/>
          </a:xfrm>
        </p:spPr>
        <p:txBody>
          <a:bodyPr/>
          <a:lstStyle/>
          <a:p>
            <a:r>
              <a:rPr lang="en-US" dirty="0"/>
              <a:t>“Storage Container” All the Way </a:t>
            </a:r>
          </a:p>
        </p:txBody>
      </p:sp>
      <p:sp>
        <p:nvSpPr>
          <p:cNvPr id="19" name="Rectangle 18">
            <a:extLst>
              <a:ext uri="{FF2B5EF4-FFF2-40B4-BE49-F238E27FC236}">
                <a16:creationId xmlns:a16="http://schemas.microsoft.com/office/drawing/2014/main" id="{93BC8AAC-77F1-BB4C-A2E8-856DAAD08A44}"/>
              </a:ext>
            </a:extLst>
          </p:cNvPr>
          <p:cNvSpPr/>
          <p:nvPr/>
        </p:nvSpPr>
        <p:spPr>
          <a:xfrm>
            <a:off x="4677732" y="1225803"/>
            <a:ext cx="2697627" cy="1298449"/>
          </a:xfrm>
          <a:prstGeom prst="rect">
            <a:avLst/>
          </a:prstGeom>
          <a:solidFill>
            <a:schemeClr val="accent6">
              <a:lumMod val="75000"/>
              <a:alpha val="32996"/>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chemeClr val="accent6">
                    <a:lumMod val="75000"/>
                  </a:schemeClr>
                </a:solidFill>
              </a:rPr>
              <a:t>                        Private</a:t>
            </a:r>
          </a:p>
          <a:p>
            <a:pPr algn="ctr"/>
            <a:endParaRPr lang="en-US" b="1" i="1" dirty="0">
              <a:solidFill>
                <a:schemeClr val="accent6">
                  <a:lumMod val="75000"/>
                </a:schemeClr>
              </a:solidFill>
            </a:endParaRPr>
          </a:p>
          <a:p>
            <a:pPr algn="ctr"/>
            <a:endParaRPr lang="en-US" b="1" i="1" dirty="0">
              <a:solidFill>
                <a:schemeClr val="accent6">
                  <a:lumMod val="75000"/>
                </a:schemeClr>
              </a:solidFill>
            </a:endParaRPr>
          </a:p>
        </p:txBody>
      </p:sp>
      <p:grpSp>
        <p:nvGrpSpPr>
          <p:cNvPr id="4" name="Group 3">
            <a:extLst>
              <a:ext uri="{FF2B5EF4-FFF2-40B4-BE49-F238E27FC236}">
                <a16:creationId xmlns:a16="http://schemas.microsoft.com/office/drawing/2014/main" id="{550CAD4D-A4EE-C144-AC68-F20B34227857}"/>
              </a:ext>
            </a:extLst>
          </p:cNvPr>
          <p:cNvGrpSpPr/>
          <p:nvPr/>
        </p:nvGrpSpPr>
        <p:grpSpPr>
          <a:xfrm>
            <a:off x="5294122" y="2517234"/>
            <a:ext cx="1630934" cy="3264453"/>
            <a:chOff x="5294122" y="2517234"/>
            <a:chExt cx="1630934" cy="3264453"/>
          </a:xfrm>
        </p:grpSpPr>
        <p:sp>
          <p:nvSpPr>
            <p:cNvPr id="2" name="Rectangle 1">
              <a:extLst>
                <a:ext uri="{FF2B5EF4-FFF2-40B4-BE49-F238E27FC236}">
                  <a16:creationId xmlns:a16="http://schemas.microsoft.com/office/drawing/2014/main" id="{93C0E0B4-5A17-954B-BB7B-E327F33CBC4B}"/>
                </a:ext>
              </a:extLst>
            </p:cNvPr>
            <p:cNvSpPr/>
            <p:nvPr/>
          </p:nvSpPr>
          <p:spPr>
            <a:xfrm>
              <a:off x="5295900" y="2517234"/>
              <a:ext cx="800100" cy="403766"/>
            </a:xfrm>
            <a:prstGeom prst="rect">
              <a:avLst/>
            </a:prstGeom>
            <a:solidFill>
              <a:schemeClr val="bg1">
                <a:alpha val="60648"/>
              </a:schemeClr>
            </a:solidFill>
            <a:ln w="222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9CBD5489-EA8E-484A-8EEA-00CB036D24D5}"/>
                </a:ext>
              </a:extLst>
            </p:cNvPr>
            <p:cNvSpPr/>
            <p:nvPr/>
          </p:nvSpPr>
          <p:spPr>
            <a:xfrm>
              <a:off x="5295900" y="2937160"/>
              <a:ext cx="1079500" cy="685800"/>
            </a:xfrm>
            <a:prstGeom prst="rect">
              <a:avLst/>
            </a:prstGeom>
            <a:solidFill>
              <a:schemeClr val="bg1">
                <a:alpha val="71602"/>
              </a:schemeClr>
            </a:solidFill>
            <a:ln w="2222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B77E5789-F684-7F4B-8F6F-C90B6758799D}"/>
                </a:ext>
              </a:extLst>
            </p:cNvPr>
            <p:cNvSpPr/>
            <p:nvPr/>
          </p:nvSpPr>
          <p:spPr>
            <a:xfrm>
              <a:off x="5295900" y="3639122"/>
              <a:ext cx="1629156" cy="731520"/>
            </a:xfrm>
            <a:prstGeom prst="rect">
              <a:avLst/>
            </a:prstGeom>
            <a:solidFill>
              <a:schemeClr val="bg1">
                <a:alpha val="72000"/>
              </a:schemeClr>
            </a:solidFill>
            <a:ln w="254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1A01534B-0BC6-1344-81D9-7929AC8C5371}"/>
                </a:ext>
              </a:extLst>
            </p:cNvPr>
            <p:cNvSpPr/>
            <p:nvPr/>
          </p:nvSpPr>
          <p:spPr>
            <a:xfrm>
              <a:off x="5294122" y="4373511"/>
              <a:ext cx="892916" cy="713232"/>
            </a:xfrm>
            <a:prstGeom prst="rect">
              <a:avLst/>
            </a:prstGeom>
            <a:solidFill>
              <a:schemeClr val="bg1">
                <a:alpha val="72000"/>
              </a:schemeClr>
            </a:solidFill>
            <a:ln w="254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46F0C3FC-1195-F141-A0AD-A8DFEC0D0114}"/>
                </a:ext>
              </a:extLst>
            </p:cNvPr>
            <p:cNvSpPr/>
            <p:nvPr/>
          </p:nvSpPr>
          <p:spPr>
            <a:xfrm>
              <a:off x="5295900" y="5086743"/>
              <a:ext cx="1629156" cy="694944"/>
            </a:xfrm>
            <a:prstGeom prst="rect">
              <a:avLst/>
            </a:prstGeom>
            <a:solidFill>
              <a:schemeClr val="bg1">
                <a:alpha val="72000"/>
              </a:schemeClr>
            </a:solid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979054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18DDF60-370F-D14F-9D6B-FB755754C3F2}"/>
              </a:ext>
            </a:extLst>
          </p:cNvPr>
          <p:cNvSpPr>
            <a:spLocks noGrp="1"/>
          </p:cNvSpPr>
          <p:nvPr>
            <p:ph type="sldNum" sz="quarter" idx="12"/>
          </p:nvPr>
        </p:nvSpPr>
        <p:spPr/>
        <p:txBody>
          <a:bodyPr/>
          <a:lstStyle/>
          <a:p>
            <a:fld id="{C0242EEA-1274-4EC0-B3F7-59D9DD50226F}" type="slidenum">
              <a:rPr lang="zh-CN" altLang="en-US" smtClean="0"/>
              <a:pPr/>
              <a:t>12</a:t>
            </a:fld>
            <a:endParaRPr lang="zh-CN" altLang="en-US"/>
          </a:p>
        </p:txBody>
      </p:sp>
      <p:sp>
        <p:nvSpPr>
          <p:cNvPr id="7" name="Title 6">
            <a:extLst>
              <a:ext uri="{FF2B5EF4-FFF2-40B4-BE49-F238E27FC236}">
                <a16:creationId xmlns:a16="http://schemas.microsoft.com/office/drawing/2014/main" id="{DD236443-EFF1-2149-896C-5E486FE6041A}"/>
              </a:ext>
            </a:extLst>
          </p:cNvPr>
          <p:cNvSpPr>
            <a:spLocks noGrp="1"/>
          </p:cNvSpPr>
          <p:nvPr>
            <p:ph type="title"/>
          </p:nvPr>
        </p:nvSpPr>
        <p:spPr>
          <a:xfrm>
            <a:off x="536554" y="78159"/>
            <a:ext cx="10515600" cy="621434"/>
          </a:xfrm>
        </p:spPr>
        <p:txBody>
          <a:bodyPr/>
          <a:lstStyle/>
          <a:p>
            <a:r>
              <a:rPr lang="en-US" dirty="0"/>
              <a:t>Challenge 2: Achieving Hardware Potential </a:t>
            </a:r>
          </a:p>
        </p:txBody>
      </p:sp>
      <p:sp>
        <p:nvSpPr>
          <p:cNvPr id="17" name="TextBox 16">
            <a:extLst>
              <a:ext uri="{FF2B5EF4-FFF2-40B4-BE49-F238E27FC236}">
                <a16:creationId xmlns:a16="http://schemas.microsoft.com/office/drawing/2014/main" id="{1A194A95-10DE-614B-BE72-A472E34DD20E}"/>
              </a:ext>
            </a:extLst>
          </p:cNvPr>
          <p:cNvSpPr txBox="1"/>
          <p:nvPr/>
        </p:nvSpPr>
        <p:spPr>
          <a:xfrm>
            <a:off x="4481847" y="2224822"/>
            <a:ext cx="6154195" cy="1908215"/>
          </a:xfrm>
          <a:prstGeom prst="rect">
            <a:avLst/>
          </a:prstGeom>
          <a:blipFill>
            <a:blip r:embed="rId4"/>
            <a:tile tx="0" ty="0" sx="100000" sy="100000" flip="none" algn="tl"/>
          </a:blipFill>
          <a:effectLst>
            <a:outerShdw blurRad="50800" dist="38100" dir="2700000" algn="tl" rotWithShape="0">
              <a:prstClr val="black">
                <a:alpha val="40000"/>
              </a:prstClr>
            </a:outerShdw>
          </a:effectLst>
        </p:spPr>
        <p:txBody>
          <a:bodyPr wrap="square" lIns="182880" tIns="91440" rIns="182880" bIns="91440" rtlCol="0">
            <a:spAutoFit/>
          </a:bodyPr>
          <a:lstStyle/>
          <a:p>
            <a:pPr marL="342900" indent="-342900">
              <a:buFont typeface="Wingdings" panose="05000000000000000000" pitchFamily="2" charset="2"/>
              <a:buChar char="p"/>
            </a:pPr>
            <a:r>
              <a:rPr lang="en-US" altLang="zh-CN" sz="2400" dirty="0">
                <a:latin typeface="Calibri" panose="020F0502020204030204" pitchFamily="34" charset="0"/>
              </a:rPr>
              <a:t>Given resource partition</a:t>
            </a:r>
          </a:p>
          <a:p>
            <a:pPr marL="800100" lvl="1" indent="-342900">
              <a:buFont typeface="Wingdings" pitchFamily="2" charset="2"/>
              <a:buChar char="Ø"/>
            </a:pPr>
            <a:r>
              <a:rPr lang="en-US" altLang="zh-CN" sz="2000" b="1" dirty="0">
                <a:latin typeface="Calibri" panose="020F0502020204030204" pitchFamily="34" charset="0"/>
              </a:rPr>
              <a:t>How to fully utilize storage hierarchy</a:t>
            </a:r>
          </a:p>
          <a:p>
            <a:pPr marL="342900" indent="-342900">
              <a:buFont typeface="Wingdings" panose="05000000000000000000" pitchFamily="2" charset="2"/>
              <a:buChar char="p"/>
            </a:pPr>
            <a:endParaRPr lang="en-US" altLang="zh-CN" sz="2400" dirty="0">
              <a:latin typeface="Calibri" panose="020F0502020204030204" pitchFamily="34" charset="0"/>
            </a:endParaRPr>
          </a:p>
          <a:p>
            <a:pPr marL="342900" indent="-342900">
              <a:buFont typeface="Wingdings" panose="05000000000000000000" pitchFamily="2" charset="2"/>
              <a:buChar char="p"/>
            </a:pPr>
            <a:r>
              <a:rPr lang="en-US" altLang="zh-CN" sz="2400" dirty="0">
                <a:latin typeface="Calibri" panose="020F0502020204030204" pitchFamily="34" charset="0"/>
              </a:rPr>
              <a:t>For given task/service</a:t>
            </a:r>
          </a:p>
          <a:p>
            <a:pPr marL="800100" lvl="1" indent="-342900">
              <a:buFont typeface="Wingdings" panose="05000000000000000000" pitchFamily="2" charset="2"/>
              <a:buChar char="Ø"/>
            </a:pPr>
            <a:r>
              <a:rPr lang="en-US" altLang="zh-CN" sz="2000" b="1" dirty="0">
                <a:latin typeface="Calibri" panose="020F0502020204030204" pitchFamily="34" charset="0"/>
              </a:rPr>
              <a:t>How to configure resource partition</a:t>
            </a:r>
            <a:endParaRPr lang="en-US" altLang="zh-CN" sz="2000" dirty="0">
              <a:latin typeface="Calibri" panose="020F0502020204030204" pitchFamily="34" charset="0"/>
            </a:endParaRPr>
          </a:p>
        </p:txBody>
      </p:sp>
      <p:grpSp>
        <p:nvGrpSpPr>
          <p:cNvPr id="16" name="Group 15"/>
          <p:cNvGrpSpPr/>
          <p:nvPr/>
        </p:nvGrpSpPr>
        <p:grpSpPr>
          <a:xfrm>
            <a:off x="293064" y="1378655"/>
            <a:ext cx="3408224" cy="3249774"/>
            <a:chOff x="293064" y="1378655"/>
            <a:chExt cx="3408224" cy="3249774"/>
          </a:xfrm>
        </p:grpSpPr>
        <p:grpSp>
          <p:nvGrpSpPr>
            <p:cNvPr id="4" name="Group 3">
              <a:extLst>
                <a:ext uri="{FF2B5EF4-FFF2-40B4-BE49-F238E27FC236}">
                  <a16:creationId xmlns:a16="http://schemas.microsoft.com/office/drawing/2014/main" id="{550CAD4D-A4EE-C144-AC68-F20B34227857}"/>
                </a:ext>
              </a:extLst>
            </p:cNvPr>
            <p:cNvGrpSpPr/>
            <p:nvPr/>
          </p:nvGrpSpPr>
          <p:grpSpPr>
            <a:xfrm>
              <a:off x="1816238" y="1435100"/>
              <a:ext cx="1885050" cy="3190887"/>
              <a:chOff x="5294122" y="2590800"/>
              <a:chExt cx="1885050" cy="3190887"/>
            </a:xfrm>
          </p:grpSpPr>
          <p:sp>
            <p:nvSpPr>
              <p:cNvPr id="2" name="Rectangle 1">
                <a:extLst>
                  <a:ext uri="{FF2B5EF4-FFF2-40B4-BE49-F238E27FC236}">
                    <a16:creationId xmlns:a16="http://schemas.microsoft.com/office/drawing/2014/main" id="{93C0E0B4-5A17-954B-BB7B-E327F33CBC4B}"/>
                  </a:ext>
                </a:extLst>
              </p:cNvPr>
              <p:cNvSpPr/>
              <p:nvPr/>
            </p:nvSpPr>
            <p:spPr>
              <a:xfrm>
                <a:off x="5295900" y="2590800"/>
                <a:ext cx="800100" cy="330200"/>
              </a:xfrm>
              <a:prstGeom prst="rect">
                <a:avLst/>
              </a:prstGeom>
              <a:solidFill>
                <a:schemeClr val="bg1">
                  <a:alpha val="60648"/>
                </a:schemeClr>
              </a:solidFill>
              <a:ln w="222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4 ways</a:t>
                </a:r>
              </a:p>
            </p:txBody>
          </p:sp>
          <p:sp>
            <p:nvSpPr>
              <p:cNvPr id="22" name="Rectangle 21">
                <a:extLst>
                  <a:ext uri="{FF2B5EF4-FFF2-40B4-BE49-F238E27FC236}">
                    <a16:creationId xmlns:a16="http://schemas.microsoft.com/office/drawing/2014/main" id="{9CBD5489-EA8E-484A-8EEA-00CB036D24D5}"/>
                  </a:ext>
                </a:extLst>
              </p:cNvPr>
              <p:cNvSpPr/>
              <p:nvPr/>
            </p:nvSpPr>
            <p:spPr>
              <a:xfrm>
                <a:off x="5295900" y="2937160"/>
                <a:ext cx="1079500" cy="685800"/>
              </a:xfrm>
              <a:prstGeom prst="rect">
                <a:avLst/>
              </a:prstGeom>
              <a:solidFill>
                <a:schemeClr val="bg1">
                  <a:alpha val="71602"/>
                </a:schemeClr>
              </a:solidFill>
              <a:ln w="2222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a:solidFill>
                      <a:schemeClr val="tx1"/>
                    </a:solidFill>
                  </a:rPr>
                  <a:t>256GB,</a:t>
                </a:r>
              </a:p>
              <a:p>
                <a:pPr algn="ctr"/>
                <a:r>
                  <a:rPr lang="en-US" sz="1400" dirty="0">
                    <a:solidFill>
                      <a:schemeClr val="tx1"/>
                    </a:solidFill>
                  </a:rPr>
                  <a:t>2GB/s BW</a:t>
                </a:r>
              </a:p>
            </p:txBody>
          </p:sp>
          <p:sp>
            <p:nvSpPr>
              <p:cNvPr id="23" name="Rectangle 22">
                <a:extLst>
                  <a:ext uri="{FF2B5EF4-FFF2-40B4-BE49-F238E27FC236}">
                    <a16:creationId xmlns:a16="http://schemas.microsoft.com/office/drawing/2014/main" id="{B77E5789-F684-7F4B-8F6F-C90B6758799D}"/>
                  </a:ext>
                </a:extLst>
              </p:cNvPr>
              <p:cNvSpPr/>
              <p:nvPr/>
            </p:nvSpPr>
            <p:spPr>
              <a:xfrm>
                <a:off x="5295900" y="3639122"/>
                <a:ext cx="1883272" cy="731520"/>
              </a:xfrm>
              <a:prstGeom prst="rect">
                <a:avLst/>
              </a:prstGeom>
              <a:solidFill>
                <a:schemeClr val="bg1">
                  <a:alpha val="72000"/>
                </a:schemeClr>
              </a:solidFill>
              <a:ln w="254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000000"/>
                    </a:solidFill>
                  </a:rPr>
                  <a:t>2TB, 500k IOPS</a:t>
                </a:r>
              </a:p>
            </p:txBody>
          </p:sp>
          <p:sp>
            <p:nvSpPr>
              <p:cNvPr id="24" name="Rectangle 23">
                <a:extLst>
                  <a:ext uri="{FF2B5EF4-FFF2-40B4-BE49-F238E27FC236}">
                    <a16:creationId xmlns:a16="http://schemas.microsoft.com/office/drawing/2014/main" id="{1A01534B-0BC6-1344-81D9-7929AC8C5371}"/>
                  </a:ext>
                </a:extLst>
              </p:cNvPr>
              <p:cNvSpPr/>
              <p:nvPr/>
            </p:nvSpPr>
            <p:spPr>
              <a:xfrm>
                <a:off x="5294122" y="4373511"/>
                <a:ext cx="973296" cy="713232"/>
              </a:xfrm>
              <a:prstGeom prst="rect">
                <a:avLst/>
              </a:prstGeom>
              <a:solidFill>
                <a:schemeClr val="bg1">
                  <a:alpha val="72000"/>
                </a:schemeClr>
              </a:solidFill>
              <a:ln w="254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rgbClr val="000000"/>
                    </a:solidFill>
                  </a:rPr>
                  <a:t>1TB, </a:t>
                </a:r>
              </a:p>
              <a:p>
                <a:pPr algn="ctr"/>
                <a:r>
                  <a:rPr lang="en-US" sz="1300" dirty="0">
                    <a:solidFill>
                      <a:srgbClr val="000000"/>
                    </a:solidFill>
                  </a:rPr>
                  <a:t>1GB/s BW</a:t>
                </a:r>
              </a:p>
            </p:txBody>
          </p:sp>
          <p:sp>
            <p:nvSpPr>
              <p:cNvPr id="25" name="Rectangle 24">
                <a:extLst>
                  <a:ext uri="{FF2B5EF4-FFF2-40B4-BE49-F238E27FC236}">
                    <a16:creationId xmlns:a16="http://schemas.microsoft.com/office/drawing/2014/main" id="{46F0C3FC-1195-F141-A0AD-A8DFEC0D0114}"/>
                  </a:ext>
                </a:extLst>
              </p:cNvPr>
              <p:cNvSpPr/>
              <p:nvPr/>
            </p:nvSpPr>
            <p:spPr>
              <a:xfrm>
                <a:off x="5295900" y="5086743"/>
                <a:ext cx="1872418" cy="694944"/>
              </a:xfrm>
              <a:prstGeom prst="rect">
                <a:avLst/>
              </a:prstGeom>
              <a:solidFill>
                <a:schemeClr val="bg1">
                  <a:alpha val="72000"/>
                </a:schemeClr>
              </a:solid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000000"/>
                    </a:solidFill>
                  </a:rPr>
                  <a:t>2TB</a:t>
                </a:r>
              </a:p>
            </p:txBody>
          </p:sp>
        </p:grpSp>
        <p:sp>
          <p:nvSpPr>
            <p:cNvPr id="11" name="TextBox 10"/>
            <p:cNvSpPr txBox="1"/>
            <p:nvPr/>
          </p:nvSpPr>
          <p:spPr>
            <a:xfrm>
              <a:off x="445023" y="1378655"/>
              <a:ext cx="1454466" cy="400110"/>
            </a:xfrm>
            <a:prstGeom prst="rect">
              <a:avLst/>
            </a:prstGeom>
            <a:noFill/>
          </p:spPr>
          <p:txBody>
            <a:bodyPr wrap="square" rtlCol="0">
              <a:spAutoFit/>
            </a:bodyPr>
            <a:lstStyle/>
            <a:p>
              <a:pPr algn="ctr"/>
              <a:r>
                <a:rPr lang="en-US" sz="2000" dirty="0">
                  <a:latin typeface="Calibri" panose="020F0502020204030204" pitchFamily="34" charset="0"/>
                </a:rPr>
                <a:t>L3 Cache </a:t>
              </a:r>
            </a:p>
          </p:txBody>
        </p:sp>
        <p:sp>
          <p:nvSpPr>
            <p:cNvPr id="12" name="TextBox 11"/>
            <p:cNvSpPr txBox="1"/>
            <p:nvPr/>
          </p:nvSpPr>
          <p:spPr>
            <a:xfrm>
              <a:off x="694669" y="1911000"/>
              <a:ext cx="1150989" cy="400110"/>
            </a:xfrm>
            <a:prstGeom prst="rect">
              <a:avLst/>
            </a:prstGeom>
            <a:noFill/>
          </p:spPr>
          <p:txBody>
            <a:bodyPr wrap="square" rtlCol="0">
              <a:spAutoFit/>
            </a:bodyPr>
            <a:lstStyle/>
            <a:p>
              <a:pPr algn="ctr"/>
              <a:r>
                <a:rPr lang="en-US" sz="2000" dirty="0">
                  <a:latin typeface="Calibri" panose="020F0502020204030204" pitchFamily="34" charset="0"/>
                </a:rPr>
                <a:t>DRAM </a:t>
              </a:r>
            </a:p>
          </p:txBody>
        </p:sp>
        <p:sp>
          <p:nvSpPr>
            <p:cNvPr id="13" name="TextBox 12"/>
            <p:cNvSpPr txBox="1"/>
            <p:nvPr/>
          </p:nvSpPr>
          <p:spPr>
            <a:xfrm>
              <a:off x="293064" y="2595322"/>
              <a:ext cx="1487909" cy="400110"/>
            </a:xfrm>
            <a:prstGeom prst="rect">
              <a:avLst/>
            </a:prstGeom>
            <a:noFill/>
          </p:spPr>
          <p:txBody>
            <a:bodyPr wrap="square" rtlCol="0">
              <a:spAutoFit/>
            </a:bodyPr>
            <a:lstStyle/>
            <a:p>
              <a:pPr algn="ctr"/>
              <a:r>
                <a:rPr lang="en-US" sz="2000" dirty="0" err="1">
                  <a:latin typeface="Calibri" panose="020F0502020204030204" pitchFamily="34" charset="0"/>
                </a:rPr>
                <a:t>NVMe</a:t>
              </a:r>
              <a:r>
                <a:rPr lang="en-US" sz="2000" dirty="0">
                  <a:latin typeface="Calibri" panose="020F0502020204030204" pitchFamily="34" charset="0"/>
                </a:rPr>
                <a:t> SSD </a:t>
              </a:r>
            </a:p>
          </p:txBody>
        </p:sp>
        <p:sp>
          <p:nvSpPr>
            <p:cNvPr id="14" name="TextBox 13"/>
            <p:cNvSpPr txBox="1"/>
            <p:nvPr/>
          </p:nvSpPr>
          <p:spPr>
            <a:xfrm>
              <a:off x="293506" y="3225365"/>
              <a:ext cx="1487909" cy="707886"/>
            </a:xfrm>
            <a:prstGeom prst="rect">
              <a:avLst/>
            </a:prstGeom>
            <a:noFill/>
          </p:spPr>
          <p:txBody>
            <a:bodyPr wrap="square" rtlCol="0">
              <a:spAutoFit/>
            </a:bodyPr>
            <a:lstStyle/>
            <a:p>
              <a:pPr algn="ctr"/>
              <a:r>
                <a:rPr lang="en-US" sz="2000" dirty="0">
                  <a:latin typeface="Calibri" panose="020F0502020204030204" pitchFamily="34" charset="0"/>
                </a:rPr>
                <a:t>SATA SSD/HDD </a:t>
              </a:r>
            </a:p>
          </p:txBody>
        </p:sp>
        <p:sp>
          <p:nvSpPr>
            <p:cNvPr id="15" name="TextBox 14"/>
            <p:cNvSpPr txBox="1"/>
            <p:nvPr/>
          </p:nvSpPr>
          <p:spPr>
            <a:xfrm>
              <a:off x="326509" y="3920543"/>
              <a:ext cx="1487909" cy="707886"/>
            </a:xfrm>
            <a:prstGeom prst="rect">
              <a:avLst/>
            </a:prstGeom>
            <a:noFill/>
          </p:spPr>
          <p:txBody>
            <a:bodyPr wrap="square" rtlCol="0">
              <a:spAutoFit/>
            </a:bodyPr>
            <a:lstStyle/>
            <a:p>
              <a:pPr algn="ctr"/>
              <a:r>
                <a:rPr lang="en-US" sz="2000" dirty="0">
                  <a:latin typeface="Calibri" panose="020F0502020204030204" pitchFamily="34" charset="0"/>
                </a:rPr>
                <a:t>Network storage</a:t>
              </a:r>
            </a:p>
          </p:txBody>
        </p:sp>
      </p:grpSp>
    </p:spTree>
    <p:custDataLst>
      <p:tags r:id="rId1"/>
    </p:custDataLst>
    <p:extLst>
      <p:ext uri="{BB962C8B-B14F-4D97-AF65-F5344CB8AC3E}">
        <p14:creationId xmlns:p14="http://schemas.microsoft.com/office/powerpoint/2010/main" val="2279832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bg/>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17">
                                            <p:txEl>
                                              <p:pRg st="3" end="3"/>
                                            </p:txEl>
                                          </p:spTgt>
                                        </p:tgtEl>
                                        <p:attrNameLst>
                                          <p:attrName>ppt_c</p:attrName>
                                        </p:attrNameLst>
                                      </p:cBhvr>
                                      <p:to>
                                        <a:srgbClr val="AAAAAA"/>
                                      </p:to>
                                    </p:animClr>
                                  </p:subTnLst>
                                </p:cTn>
                              </p:par>
                              <p:par>
                                <p:cTn id="19" presetID="1" presetClass="entr" presetSubtype="0" fill="hold" grpId="0" nodeType="withEffect">
                                  <p:stCondLst>
                                    <p:cond delay="0"/>
                                  </p:stCondLst>
                                  <p:childTnLst>
                                    <p:set>
                                      <p:cBhvr>
                                        <p:cTn id="20" dur="1" fill="hold">
                                          <p:stCondLst>
                                            <p:cond delay="0"/>
                                          </p:stCondLst>
                                        </p:cTn>
                                        <p:tgtEl>
                                          <p:spTgt spid="17">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17">
                                            <p:txEl>
                                              <p:pRg st="4" end="4"/>
                                            </p:txEl>
                                          </p:spTgt>
                                        </p:tgtEl>
                                        <p:attrNameLst>
                                          <p:attrName>ppt_c</p:attrName>
                                        </p:attrNameLst>
                                      </p:cBhvr>
                                      <p:to>
                                        <a:srgbClr val="AAAAAA"/>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uiExpand="1" build="p" bldLvl="2"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659" y="167505"/>
            <a:ext cx="10972800" cy="767889"/>
          </a:xfrm>
        </p:spPr>
        <p:txBody>
          <a:bodyPr>
            <a:normAutofit/>
          </a:bodyPr>
          <a:lstStyle/>
          <a:p>
            <a:r>
              <a:rPr lang="en-US" altLang="zh-CN" sz="3200" b="1" dirty="0">
                <a:solidFill>
                  <a:schemeClr val="accent5"/>
                </a:solidFill>
              </a:rPr>
              <a:t>Sample Memory/Cache Performance</a:t>
            </a:r>
            <a:endParaRPr lang="zh-CN" altLang="en-US" sz="3200" b="1" dirty="0">
              <a:solidFill>
                <a:schemeClr val="accent5"/>
              </a:solidFill>
            </a:endParaRPr>
          </a:p>
        </p:txBody>
      </p:sp>
      <p:sp>
        <p:nvSpPr>
          <p:cNvPr id="3" name="Slide Number Placeholder 2"/>
          <p:cNvSpPr>
            <a:spLocks noGrp="1"/>
          </p:cNvSpPr>
          <p:nvPr>
            <p:ph type="sldNum" sz="quarter" idx="12"/>
          </p:nvPr>
        </p:nvSpPr>
        <p:spPr/>
        <p:txBody>
          <a:bodyPr/>
          <a:lstStyle/>
          <a:p>
            <a:fld id="{C0242EEA-1274-4EC0-B3F7-59D9DD50226F}" type="slidenum">
              <a:rPr lang="zh-CN" altLang="en-US" smtClean="0"/>
              <a:pPr/>
              <a:t>13</a:t>
            </a:fld>
            <a:endParaRPr lang="zh-CN" altLang="en-US"/>
          </a:p>
        </p:txBody>
      </p:sp>
      <p:sp>
        <p:nvSpPr>
          <p:cNvPr id="7" name="TextBox 6"/>
          <p:cNvSpPr txBox="1"/>
          <p:nvPr/>
        </p:nvSpPr>
        <p:spPr>
          <a:xfrm>
            <a:off x="1191701" y="3122592"/>
            <a:ext cx="9270353" cy="2677656"/>
          </a:xfrm>
          <a:prstGeom prst="rect">
            <a:avLst/>
          </a:prstGeom>
          <a:noFill/>
        </p:spPr>
        <p:txBody>
          <a:bodyPr wrap="square" rtlCol="0">
            <a:spAutoFit/>
          </a:bodyPr>
          <a:lstStyle/>
          <a:p>
            <a:endParaRPr lang="en-US" altLang="zh-CN" sz="2400" dirty="0">
              <a:latin typeface="Calibri" panose="020F0502020204030204" pitchFamily="34" charset="0"/>
            </a:endParaRPr>
          </a:p>
          <a:p>
            <a:pPr marL="342900" indent="-342900">
              <a:buFont typeface="Wingdings" panose="05000000000000000000" pitchFamily="2" charset="2"/>
              <a:buChar char="p"/>
            </a:pPr>
            <a:r>
              <a:rPr lang="en-US" altLang="zh-CN" sz="2400" dirty="0">
                <a:latin typeface="Calibri" panose="020F0502020204030204" pitchFamily="34" charset="0"/>
                <a:cs typeface="Calibri" panose="020F0502020204030204" pitchFamily="34" charset="0"/>
              </a:rPr>
              <a:t>Sequential reads quite cheap, and relatively uniform</a:t>
            </a:r>
          </a:p>
          <a:p>
            <a:pPr marL="800100" lvl="1" indent="-342900">
              <a:buFont typeface="Wingdings" panose="05000000000000000000" pitchFamily="2" charset="2"/>
              <a:buChar char="Ø"/>
            </a:pPr>
            <a:r>
              <a:rPr lang="en-US" altLang="zh-CN" sz="2400" dirty="0">
                <a:latin typeface="Calibri" panose="020F0502020204030204" pitchFamily="34" charset="0"/>
                <a:cs typeface="Calibri" panose="020F0502020204030204" pitchFamily="34" charset="0"/>
              </a:rPr>
              <a:t>Even across NUMA node (remote memory)</a:t>
            </a:r>
          </a:p>
          <a:p>
            <a:pPr marL="342900" indent="-342900">
              <a:buFont typeface="Wingdings" panose="05000000000000000000" pitchFamily="2" charset="2"/>
              <a:buChar char="p"/>
            </a:pPr>
            <a:endParaRPr lang="en-US" altLang="zh-CN" sz="2400" dirty="0">
              <a:latin typeface="Calibri" panose="020F0502020204030204" pitchFamily="34" charset="0"/>
              <a:cs typeface="Calibri" panose="020F0502020204030204" pitchFamily="34" charset="0"/>
            </a:endParaRPr>
          </a:p>
          <a:p>
            <a:pPr marL="342900" indent="-342900">
              <a:buFont typeface="Wingdings" panose="05000000000000000000" pitchFamily="2" charset="2"/>
              <a:buChar char="p"/>
            </a:pPr>
            <a:r>
              <a:rPr lang="en-US" altLang="zh-CN" sz="2400" dirty="0">
                <a:latin typeface="Calibri" panose="020F0502020204030204" pitchFamily="34" charset="0"/>
                <a:cs typeface="Calibri" panose="020F0502020204030204" pitchFamily="34" charset="0"/>
              </a:rPr>
              <a:t>Random reads slower, with wider distribution</a:t>
            </a:r>
          </a:p>
          <a:p>
            <a:pPr marL="800100" lvl="1" indent="-342900">
              <a:buFont typeface="Wingdings" panose="05000000000000000000" pitchFamily="2" charset="2"/>
              <a:buChar char="Ø"/>
            </a:pPr>
            <a:r>
              <a:rPr lang="en-US" altLang="zh-CN" sz="2400" dirty="0">
                <a:solidFill>
                  <a:srgbClr val="FF0000"/>
                </a:solidFill>
                <a:latin typeface="Calibri" panose="020F0502020204030204" pitchFamily="34" charset="0"/>
                <a:cs typeface="Calibri" panose="020F0502020204030204" pitchFamily="34" charset="0"/>
              </a:rPr>
              <a:t>Large gap between L3 and DRAM</a:t>
            </a:r>
          </a:p>
          <a:p>
            <a:pPr marL="800100" lvl="1" indent="-342900">
              <a:buFont typeface="Wingdings" panose="05000000000000000000" pitchFamily="2" charset="2"/>
              <a:buChar char="Ø"/>
            </a:pPr>
            <a:r>
              <a:rPr lang="en-US" altLang="zh-CN" sz="2400" dirty="0">
                <a:solidFill>
                  <a:srgbClr val="FF0000"/>
                </a:solidFill>
                <a:latin typeface="Calibri" panose="020F0502020204030204" pitchFamily="34" charset="0"/>
                <a:cs typeface="Calibri" panose="020F0502020204030204" pitchFamily="34" charset="0"/>
              </a:rPr>
              <a:t>Pointer-chasing especially costly: even in L3</a:t>
            </a:r>
          </a:p>
        </p:txBody>
      </p:sp>
      <p:graphicFrame>
        <p:nvGraphicFramePr>
          <p:cNvPr id="171" name="Table 170">
            <a:extLst>
              <a:ext uri="{FF2B5EF4-FFF2-40B4-BE49-F238E27FC236}">
                <a16:creationId xmlns:a16="http://schemas.microsoft.com/office/drawing/2014/main" id="{59410336-277A-EC46-B940-6B2996D0CED5}"/>
              </a:ext>
            </a:extLst>
          </p:cNvPr>
          <p:cNvGraphicFramePr>
            <a:graphicFrameLocks noGrp="1"/>
          </p:cNvGraphicFramePr>
          <p:nvPr>
            <p:extLst>
              <p:ext uri="{D42A27DB-BD31-4B8C-83A1-F6EECF244321}">
                <p14:modId xmlns:p14="http://schemas.microsoft.com/office/powerpoint/2010/main" val="1148746176"/>
              </p:ext>
            </p:extLst>
          </p:nvPr>
        </p:nvGraphicFramePr>
        <p:xfrm>
          <a:off x="1308218" y="1305408"/>
          <a:ext cx="9153837" cy="1559560"/>
        </p:xfrm>
        <a:graphic>
          <a:graphicData uri="http://schemas.openxmlformats.org/drawingml/2006/table">
            <a:tbl>
              <a:tblPr firstRow="1" bandRow="1">
                <a:tableStyleId>{7E9639D4-E3E2-4D34-9284-5A2195B3D0D7}</a:tableStyleId>
              </a:tblPr>
              <a:tblGrid>
                <a:gridCol w="1713812">
                  <a:extLst>
                    <a:ext uri="{9D8B030D-6E8A-4147-A177-3AD203B41FA5}">
                      <a16:colId xmlns:a16="http://schemas.microsoft.com/office/drawing/2014/main" val="3045737441"/>
                    </a:ext>
                  </a:extLst>
                </a:gridCol>
                <a:gridCol w="1262811">
                  <a:extLst>
                    <a:ext uri="{9D8B030D-6E8A-4147-A177-3AD203B41FA5}">
                      <a16:colId xmlns:a16="http://schemas.microsoft.com/office/drawing/2014/main" val="3331520105"/>
                    </a:ext>
                  </a:extLst>
                </a:gridCol>
                <a:gridCol w="1469991">
                  <a:extLst>
                    <a:ext uri="{9D8B030D-6E8A-4147-A177-3AD203B41FA5}">
                      <a16:colId xmlns:a16="http://schemas.microsoft.com/office/drawing/2014/main" val="55910138"/>
                    </a:ext>
                  </a:extLst>
                </a:gridCol>
                <a:gridCol w="1479858">
                  <a:extLst>
                    <a:ext uri="{9D8B030D-6E8A-4147-A177-3AD203B41FA5}">
                      <a16:colId xmlns:a16="http://schemas.microsoft.com/office/drawing/2014/main" val="4199913083"/>
                    </a:ext>
                  </a:extLst>
                </a:gridCol>
                <a:gridCol w="1489723">
                  <a:extLst>
                    <a:ext uri="{9D8B030D-6E8A-4147-A177-3AD203B41FA5}">
                      <a16:colId xmlns:a16="http://schemas.microsoft.com/office/drawing/2014/main" val="1271245642"/>
                    </a:ext>
                  </a:extLst>
                </a:gridCol>
                <a:gridCol w="1737642">
                  <a:extLst>
                    <a:ext uri="{9D8B030D-6E8A-4147-A177-3AD203B41FA5}">
                      <a16:colId xmlns:a16="http://schemas.microsoft.com/office/drawing/2014/main" val="3719322143"/>
                    </a:ext>
                  </a:extLst>
                </a:gridCol>
              </a:tblGrid>
              <a:tr h="370840">
                <a:tc>
                  <a:txBody>
                    <a:bodyPr/>
                    <a:lstStyle/>
                    <a:p>
                      <a:pPr algn="ctr"/>
                      <a:r>
                        <a:rPr lang="en-US" altLang="zh-CN" dirty="0">
                          <a:latin typeface="Calibri" panose="020F0502020204030204" pitchFamily="34" charset="0"/>
                          <a:cs typeface="Calibri" panose="020F0502020204030204" pitchFamily="34" charset="0"/>
                        </a:rPr>
                        <a:t>Location</a:t>
                      </a:r>
                      <a:endParaRPr lang="zh-CN" altLang="en-US" dirty="0">
                        <a:latin typeface="Calibri" panose="020F0502020204030204" pitchFamily="34" charset="0"/>
                        <a:cs typeface="Calibri" panose="020F0502020204030204" pitchFamily="34" charset="0"/>
                      </a:endParaRPr>
                    </a:p>
                  </a:txBody>
                  <a:tcPr/>
                </a:tc>
                <a:tc>
                  <a:txBody>
                    <a:bodyPr/>
                    <a:lstStyle/>
                    <a:p>
                      <a:pPr algn="ctr"/>
                      <a:r>
                        <a:rPr lang="en-US" altLang="zh-CN" dirty="0">
                          <a:latin typeface="Calibri" panose="020F0502020204030204" pitchFamily="34" charset="0"/>
                          <a:cs typeface="Calibri" panose="020F0502020204030204" pitchFamily="34" charset="0"/>
                        </a:rPr>
                        <a:t>L1 cache</a:t>
                      </a:r>
                      <a:endParaRPr lang="zh-CN" altLang="en-US" dirty="0">
                        <a:latin typeface="Calibri" panose="020F0502020204030204" pitchFamily="34" charset="0"/>
                        <a:cs typeface="Calibri" panose="020F0502020204030204" pitchFamily="34" charset="0"/>
                      </a:endParaRPr>
                    </a:p>
                  </a:txBody>
                  <a:tcPr/>
                </a:tc>
                <a:tc>
                  <a:txBody>
                    <a:bodyPr/>
                    <a:lstStyle/>
                    <a:p>
                      <a:pPr algn="ctr"/>
                      <a:r>
                        <a:rPr lang="en-US" altLang="zh-CN" dirty="0">
                          <a:latin typeface="Calibri" panose="020F0502020204030204" pitchFamily="34" charset="0"/>
                          <a:cs typeface="Calibri" panose="020F0502020204030204" pitchFamily="34" charset="0"/>
                        </a:rPr>
                        <a:t>L2</a:t>
                      </a:r>
                      <a:r>
                        <a:rPr lang="en-US" altLang="zh-CN" baseline="0" dirty="0">
                          <a:latin typeface="Calibri" panose="020F0502020204030204" pitchFamily="34" charset="0"/>
                          <a:cs typeface="Calibri" panose="020F0502020204030204" pitchFamily="34" charset="0"/>
                        </a:rPr>
                        <a:t> cache</a:t>
                      </a:r>
                      <a:endParaRPr lang="zh-CN" altLang="en-US" dirty="0">
                        <a:latin typeface="Calibri" panose="020F0502020204030204" pitchFamily="34" charset="0"/>
                        <a:cs typeface="Calibri" panose="020F0502020204030204" pitchFamily="34" charset="0"/>
                      </a:endParaRPr>
                    </a:p>
                  </a:txBody>
                  <a:tcPr/>
                </a:tc>
                <a:tc>
                  <a:txBody>
                    <a:bodyPr/>
                    <a:lstStyle/>
                    <a:p>
                      <a:pPr algn="ctr"/>
                      <a:r>
                        <a:rPr lang="en-US" altLang="zh-CN" dirty="0">
                          <a:latin typeface="Calibri" panose="020F0502020204030204" pitchFamily="34" charset="0"/>
                          <a:cs typeface="Calibri" panose="020F0502020204030204" pitchFamily="34" charset="0"/>
                        </a:rPr>
                        <a:t>L3</a:t>
                      </a:r>
                      <a:r>
                        <a:rPr lang="en-US" altLang="zh-CN" baseline="0" dirty="0">
                          <a:latin typeface="Calibri" panose="020F0502020204030204" pitchFamily="34" charset="0"/>
                          <a:cs typeface="Calibri" panose="020F0502020204030204" pitchFamily="34" charset="0"/>
                        </a:rPr>
                        <a:t> cache</a:t>
                      </a:r>
                      <a:endParaRPr lang="zh-CN" altLang="en-US" dirty="0">
                        <a:latin typeface="Calibri" panose="020F0502020204030204" pitchFamily="34" charset="0"/>
                        <a:cs typeface="Calibri" panose="020F0502020204030204" pitchFamily="34" charset="0"/>
                      </a:endParaRPr>
                    </a:p>
                  </a:txBody>
                  <a:tcPr/>
                </a:tc>
                <a:tc>
                  <a:txBody>
                    <a:bodyPr/>
                    <a:lstStyle/>
                    <a:p>
                      <a:pPr algn="ctr"/>
                      <a:r>
                        <a:rPr lang="en-US" altLang="zh-CN" dirty="0">
                          <a:latin typeface="Calibri" panose="020F0502020204030204" pitchFamily="34" charset="0"/>
                          <a:cs typeface="Calibri" panose="020F0502020204030204" pitchFamily="34" charset="0"/>
                        </a:rPr>
                        <a:t>Local</a:t>
                      </a:r>
                      <a:r>
                        <a:rPr lang="en-US" altLang="zh-CN" baseline="0" dirty="0">
                          <a:latin typeface="Calibri" panose="020F0502020204030204" pitchFamily="34" charset="0"/>
                          <a:cs typeface="Calibri" panose="020F0502020204030204" pitchFamily="34" charset="0"/>
                        </a:rPr>
                        <a:t> </a:t>
                      </a:r>
                      <a:r>
                        <a:rPr lang="en-US" altLang="zh-CN" baseline="0" dirty="0" err="1">
                          <a:latin typeface="Calibri" panose="020F0502020204030204" pitchFamily="34" charset="0"/>
                          <a:cs typeface="Calibri" panose="020F0502020204030204" pitchFamily="34" charset="0"/>
                        </a:rPr>
                        <a:t>m</a:t>
                      </a:r>
                      <a:r>
                        <a:rPr lang="en-US" altLang="zh-CN" dirty="0" err="1">
                          <a:latin typeface="Calibri" panose="020F0502020204030204" pitchFamily="34" charset="0"/>
                          <a:cs typeface="Calibri" panose="020F0502020204030204" pitchFamily="34" charset="0"/>
                        </a:rPr>
                        <a:t>em</a:t>
                      </a:r>
                      <a:endParaRPr lang="zh-CN" altLang="en-US" dirty="0">
                        <a:latin typeface="Calibri" panose="020F0502020204030204" pitchFamily="34" charset="0"/>
                        <a:cs typeface="Calibri" panose="020F0502020204030204" pitchFamily="34" charset="0"/>
                      </a:endParaRPr>
                    </a:p>
                  </a:txBody>
                  <a:tcPr/>
                </a:tc>
                <a:tc>
                  <a:txBody>
                    <a:bodyPr/>
                    <a:lstStyle/>
                    <a:p>
                      <a:pPr algn="ctr"/>
                      <a:r>
                        <a:rPr lang="en-US" altLang="zh-CN" dirty="0">
                          <a:latin typeface="Calibri" panose="020F0502020204030204" pitchFamily="34" charset="0"/>
                          <a:cs typeface="Calibri" panose="020F0502020204030204" pitchFamily="34" charset="0"/>
                        </a:rPr>
                        <a:t>Remote</a:t>
                      </a:r>
                      <a:r>
                        <a:rPr lang="en-US" altLang="zh-CN" baseline="0" dirty="0">
                          <a:latin typeface="Calibri" panose="020F0502020204030204" pitchFamily="34" charset="0"/>
                          <a:cs typeface="Calibri" panose="020F0502020204030204" pitchFamily="34" charset="0"/>
                        </a:rPr>
                        <a:t> </a:t>
                      </a:r>
                      <a:r>
                        <a:rPr lang="en-US" altLang="zh-CN" baseline="0" dirty="0" err="1">
                          <a:latin typeface="Calibri" panose="020F0502020204030204" pitchFamily="34" charset="0"/>
                          <a:cs typeface="Calibri" panose="020F0502020204030204" pitchFamily="34" charset="0"/>
                        </a:rPr>
                        <a:t>m</a:t>
                      </a:r>
                      <a:r>
                        <a:rPr lang="en-US" altLang="zh-CN" dirty="0" err="1">
                          <a:latin typeface="Calibri" panose="020F0502020204030204" pitchFamily="34" charset="0"/>
                          <a:cs typeface="Calibri" panose="020F0502020204030204" pitchFamily="34" charset="0"/>
                        </a:rPr>
                        <a:t>em</a:t>
                      </a:r>
                      <a:endParaRPr lang="zh-CN" altLang="en-US"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427983757"/>
                  </a:ext>
                </a:extLst>
              </a:tr>
              <a:tr h="370840">
                <a:tc>
                  <a:txBody>
                    <a:bodyPr/>
                    <a:lstStyle/>
                    <a:p>
                      <a:pPr algn="ctr"/>
                      <a:r>
                        <a:rPr lang="en-US" altLang="zh-CN" dirty="0">
                          <a:latin typeface="Calibri" panose="020F0502020204030204" pitchFamily="34" charset="0"/>
                          <a:cs typeface="Calibri" panose="020F0502020204030204" pitchFamily="34" charset="0"/>
                        </a:rPr>
                        <a:t>Sequential</a:t>
                      </a:r>
                      <a:r>
                        <a:rPr lang="en-US" altLang="zh-CN" baseline="0" dirty="0">
                          <a:latin typeface="Calibri" panose="020F0502020204030204" pitchFamily="34" charset="0"/>
                          <a:cs typeface="Calibri" panose="020F0502020204030204" pitchFamily="34" charset="0"/>
                        </a:rPr>
                        <a:t> read</a:t>
                      </a:r>
                      <a:endParaRPr lang="zh-CN" altLang="en-US" dirty="0">
                        <a:latin typeface="Calibri" panose="020F0502020204030204" pitchFamily="34" charset="0"/>
                        <a:cs typeface="Calibri" panose="020F0502020204030204" pitchFamily="34" charset="0"/>
                      </a:endParaRPr>
                    </a:p>
                  </a:txBody>
                  <a:tcPr>
                    <a:solidFill>
                      <a:schemeClr val="bg1"/>
                    </a:solidFill>
                  </a:tcPr>
                </a:tc>
                <a:tc>
                  <a:txBody>
                    <a:bodyPr/>
                    <a:lstStyle/>
                    <a:p>
                      <a:pPr algn="ctr"/>
                      <a:r>
                        <a:rPr lang="en-US" altLang="zh-CN" sz="2000" b="0" dirty="0">
                          <a:solidFill>
                            <a:schemeClr val="accent6">
                              <a:lumMod val="75000"/>
                            </a:schemeClr>
                          </a:solidFill>
                          <a:latin typeface="Calibri" panose="020F0502020204030204" pitchFamily="34" charset="0"/>
                          <a:ea typeface="微软雅黑" panose="020B0503020204020204" pitchFamily="34" charset="-122"/>
                          <a:cs typeface="Calibri" panose="020F0502020204030204" pitchFamily="34" charset="0"/>
                        </a:rPr>
                        <a:t>0.42ns</a:t>
                      </a:r>
                      <a:endParaRPr lang="zh-CN" altLang="en-US" sz="2000" b="0" dirty="0">
                        <a:solidFill>
                          <a:schemeClr val="accent6">
                            <a:lumMod val="75000"/>
                          </a:schemeClr>
                        </a:solidFill>
                        <a:latin typeface="Calibri" panose="020F0502020204030204" pitchFamily="34" charset="0"/>
                        <a:ea typeface="微软雅黑" panose="020B0503020204020204" pitchFamily="34" charset="-122"/>
                        <a:cs typeface="Calibri" panose="020F0502020204030204" pitchFamily="34" charset="0"/>
                      </a:endParaRPr>
                    </a:p>
                  </a:txBody>
                  <a:tcPr>
                    <a:solidFill>
                      <a:schemeClr val="bg1"/>
                    </a:solidFill>
                  </a:tcPr>
                </a:tc>
                <a:tc>
                  <a:txBody>
                    <a:bodyPr/>
                    <a:lstStyle/>
                    <a:p>
                      <a:pPr algn="ctr"/>
                      <a:r>
                        <a:rPr lang="en-US" altLang="zh-CN" sz="2000" b="0" dirty="0">
                          <a:solidFill>
                            <a:schemeClr val="accent6">
                              <a:lumMod val="75000"/>
                            </a:schemeClr>
                          </a:solidFill>
                          <a:latin typeface="Calibri" panose="020F0502020204030204" pitchFamily="34" charset="0"/>
                          <a:ea typeface="微软雅黑" panose="020B0503020204020204" pitchFamily="34" charset="-122"/>
                          <a:cs typeface="Calibri" panose="020F0502020204030204" pitchFamily="34" charset="0"/>
                        </a:rPr>
                        <a:t>0.41ns</a:t>
                      </a:r>
                      <a:endParaRPr lang="zh-CN" altLang="en-US" sz="2000" b="0" dirty="0">
                        <a:solidFill>
                          <a:schemeClr val="accent6">
                            <a:lumMod val="75000"/>
                          </a:schemeClr>
                        </a:solidFill>
                        <a:latin typeface="Calibri" panose="020F0502020204030204" pitchFamily="34" charset="0"/>
                        <a:ea typeface="微软雅黑" panose="020B0503020204020204" pitchFamily="34" charset="-122"/>
                        <a:cs typeface="Calibri" panose="020F0502020204030204" pitchFamily="34" charset="0"/>
                      </a:endParaRPr>
                    </a:p>
                  </a:txBody>
                  <a:tcPr>
                    <a:solidFill>
                      <a:schemeClr val="bg1"/>
                    </a:solidFill>
                  </a:tcPr>
                </a:tc>
                <a:tc>
                  <a:txBody>
                    <a:bodyPr/>
                    <a:lstStyle/>
                    <a:p>
                      <a:pPr algn="ctr"/>
                      <a:r>
                        <a:rPr lang="en-US" altLang="zh-CN" sz="2000" b="0" dirty="0">
                          <a:solidFill>
                            <a:schemeClr val="accent6">
                              <a:lumMod val="75000"/>
                            </a:schemeClr>
                          </a:solidFill>
                          <a:latin typeface="Calibri" panose="020F0502020204030204" pitchFamily="34" charset="0"/>
                          <a:ea typeface="微软雅黑" panose="020B0503020204020204" pitchFamily="34" charset="-122"/>
                          <a:cs typeface="Calibri" panose="020F0502020204030204" pitchFamily="34" charset="0"/>
                        </a:rPr>
                        <a:t>0.44ns</a:t>
                      </a:r>
                      <a:endParaRPr lang="zh-CN" altLang="en-US" sz="2000" b="0" dirty="0">
                        <a:solidFill>
                          <a:schemeClr val="accent6">
                            <a:lumMod val="75000"/>
                          </a:schemeClr>
                        </a:solidFill>
                        <a:latin typeface="Calibri" panose="020F0502020204030204" pitchFamily="34" charset="0"/>
                        <a:ea typeface="微软雅黑" panose="020B0503020204020204" pitchFamily="34" charset="-122"/>
                        <a:cs typeface="Calibri" panose="020F0502020204030204" pitchFamily="34" charset="0"/>
                      </a:endParaRPr>
                    </a:p>
                  </a:txBody>
                  <a:tcPr>
                    <a:solidFill>
                      <a:schemeClr val="bg1"/>
                    </a:solidFill>
                  </a:tcPr>
                </a:tc>
                <a:tc>
                  <a:txBody>
                    <a:bodyPr/>
                    <a:lstStyle/>
                    <a:p>
                      <a:pPr algn="ctr"/>
                      <a:r>
                        <a:rPr lang="en-US" altLang="zh-CN" sz="2000" b="0" dirty="0">
                          <a:solidFill>
                            <a:schemeClr val="accent6">
                              <a:lumMod val="75000"/>
                            </a:schemeClr>
                          </a:solidFill>
                          <a:latin typeface="Calibri" panose="020F0502020204030204" pitchFamily="34" charset="0"/>
                          <a:ea typeface="微软雅黑" panose="020B0503020204020204" pitchFamily="34" charset="-122"/>
                          <a:cs typeface="Calibri" panose="020F0502020204030204" pitchFamily="34" charset="0"/>
                        </a:rPr>
                        <a:t>0.76ns</a:t>
                      </a:r>
                      <a:endParaRPr lang="zh-CN" altLang="en-US" sz="2000" b="0" dirty="0">
                        <a:solidFill>
                          <a:schemeClr val="accent6">
                            <a:lumMod val="75000"/>
                          </a:schemeClr>
                        </a:solidFill>
                        <a:latin typeface="Calibri" panose="020F0502020204030204" pitchFamily="34" charset="0"/>
                        <a:ea typeface="微软雅黑" panose="020B0503020204020204" pitchFamily="34" charset="-122"/>
                        <a:cs typeface="Calibri" panose="020F0502020204030204" pitchFamily="34" charset="0"/>
                      </a:endParaRPr>
                    </a:p>
                  </a:txBody>
                  <a:tcPr>
                    <a:solidFill>
                      <a:schemeClr val="bg1"/>
                    </a:solidFill>
                  </a:tcPr>
                </a:tc>
                <a:tc>
                  <a:txBody>
                    <a:bodyPr/>
                    <a:lstStyle/>
                    <a:p>
                      <a:pPr algn="ctr"/>
                      <a:r>
                        <a:rPr lang="en-US" altLang="zh-CN" sz="2000" b="0" dirty="0">
                          <a:solidFill>
                            <a:schemeClr val="accent6">
                              <a:lumMod val="75000"/>
                            </a:schemeClr>
                          </a:solidFill>
                          <a:latin typeface="Calibri" panose="020F0502020204030204" pitchFamily="34" charset="0"/>
                          <a:ea typeface="微软雅黑" panose="020B0503020204020204" pitchFamily="34" charset="-122"/>
                          <a:cs typeface="Calibri" panose="020F0502020204030204" pitchFamily="34" charset="0"/>
                        </a:rPr>
                        <a:t>1.51ns</a:t>
                      </a:r>
                      <a:endParaRPr lang="zh-CN" altLang="en-US" sz="2000" b="0" dirty="0">
                        <a:solidFill>
                          <a:schemeClr val="accent6">
                            <a:lumMod val="75000"/>
                          </a:schemeClr>
                        </a:solidFill>
                        <a:latin typeface="Calibri" panose="020F0502020204030204" pitchFamily="34" charset="0"/>
                        <a:ea typeface="微软雅黑" panose="020B0503020204020204" pitchFamily="34" charset="-122"/>
                        <a:cs typeface="Calibri" panose="020F0502020204030204" pitchFamily="34" charset="0"/>
                      </a:endParaRPr>
                    </a:p>
                  </a:txBody>
                  <a:tcPr>
                    <a:solidFill>
                      <a:schemeClr val="bg1"/>
                    </a:solidFill>
                  </a:tcPr>
                </a:tc>
                <a:extLst>
                  <a:ext uri="{0D108BD9-81ED-4DB2-BD59-A6C34878D82A}">
                    <a16:rowId xmlns:a16="http://schemas.microsoft.com/office/drawing/2014/main" val="885003275"/>
                  </a:ext>
                </a:extLst>
              </a:tr>
              <a:tr h="370840">
                <a:tc>
                  <a:txBody>
                    <a:bodyPr/>
                    <a:lstStyle/>
                    <a:p>
                      <a:pPr algn="ctr"/>
                      <a:r>
                        <a:rPr lang="en-US" altLang="zh-CN" dirty="0">
                          <a:latin typeface="Calibri" panose="020F0502020204030204" pitchFamily="34" charset="0"/>
                          <a:cs typeface="Calibri" panose="020F0502020204030204" pitchFamily="34" charset="0"/>
                        </a:rPr>
                        <a:t>Random Read</a:t>
                      </a:r>
                      <a:endParaRPr lang="zh-CN" altLang="en-US" dirty="0">
                        <a:latin typeface="Calibri" panose="020F0502020204030204" pitchFamily="34" charset="0"/>
                        <a:cs typeface="Calibri" panose="020F0502020204030204" pitchFamily="34" charset="0"/>
                      </a:endParaRPr>
                    </a:p>
                  </a:txBody>
                  <a:tcPr>
                    <a:solidFill>
                      <a:schemeClr val="bg1"/>
                    </a:solidFill>
                  </a:tcPr>
                </a:tc>
                <a:tc>
                  <a:txBody>
                    <a:bodyPr/>
                    <a:lstStyle/>
                    <a:p>
                      <a:pPr algn="ctr"/>
                      <a:r>
                        <a:rPr lang="en-US" altLang="zh-CN" sz="2000" b="0" dirty="0">
                          <a:solidFill>
                            <a:srgbClr val="77933C"/>
                          </a:solidFill>
                          <a:latin typeface="Calibri" panose="020F0502020204030204" pitchFamily="34" charset="0"/>
                          <a:ea typeface="微软雅黑" panose="020B0503020204020204" pitchFamily="34" charset="-122"/>
                          <a:cs typeface="Calibri" panose="020F0502020204030204" pitchFamily="34" charset="0"/>
                        </a:rPr>
                        <a:t>0.77ns</a:t>
                      </a:r>
                      <a:endParaRPr lang="zh-CN" altLang="en-US" sz="2000" b="0" dirty="0">
                        <a:solidFill>
                          <a:srgbClr val="77933C"/>
                        </a:solidFill>
                        <a:latin typeface="Calibri" panose="020F0502020204030204" pitchFamily="34" charset="0"/>
                        <a:ea typeface="微软雅黑" panose="020B0503020204020204" pitchFamily="34" charset="-122"/>
                        <a:cs typeface="Calibri" panose="020F0502020204030204" pitchFamily="34" charset="0"/>
                      </a:endParaRPr>
                    </a:p>
                  </a:txBody>
                  <a:tcPr>
                    <a:solidFill>
                      <a:schemeClr val="bg1"/>
                    </a:solidFill>
                  </a:tcPr>
                </a:tc>
                <a:tc>
                  <a:txBody>
                    <a:bodyPr/>
                    <a:lstStyle/>
                    <a:p>
                      <a:pPr algn="ctr"/>
                      <a:r>
                        <a:rPr lang="en-US" altLang="zh-CN" sz="2000" b="0" dirty="0">
                          <a:solidFill>
                            <a:srgbClr val="77933C"/>
                          </a:solidFill>
                          <a:latin typeface="Calibri" panose="020F0502020204030204" pitchFamily="34" charset="0"/>
                          <a:ea typeface="微软雅黑" panose="020B0503020204020204" pitchFamily="34" charset="-122"/>
                          <a:cs typeface="Calibri" panose="020F0502020204030204" pitchFamily="34" charset="0"/>
                        </a:rPr>
                        <a:t>0.95ns</a:t>
                      </a:r>
                      <a:endParaRPr lang="zh-CN" altLang="en-US" sz="2000" b="0" dirty="0">
                        <a:solidFill>
                          <a:srgbClr val="77933C"/>
                        </a:solidFill>
                        <a:latin typeface="Calibri" panose="020F0502020204030204" pitchFamily="34" charset="0"/>
                        <a:ea typeface="微软雅黑" panose="020B0503020204020204" pitchFamily="34" charset="-122"/>
                        <a:cs typeface="Calibri" panose="020F0502020204030204" pitchFamily="34" charset="0"/>
                      </a:endParaRPr>
                    </a:p>
                  </a:txBody>
                  <a:tcPr>
                    <a:solidFill>
                      <a:schemeClr val="bg1"/>
                    </a:solidFill>
                  </a:tcPr>
                </a:tc>
                <a:tc>
                  <a:txBody>
                    <a:bodyPr/>
                    <a:lstStyle/>
                    <a:p>
                      <a:pPr algn="ctr"/>
                      <a:r>
                        <a:rPr lang="en-US" altLang="zh-CN" sz="2000" b="0" dirty="0">
                          <a:solidFill>
                            <a:srgbClr val="77933C"/>
                          </a:solidFill>
                          <a:latin typeface="Calibri" panose="020F0502020204030204" pitchFamily="34" charset="0"/>
                          <a:ea typeface="微软雅黑" panose="020B0503020204020204" pitchFamily="34" charset="-122"/>
                          <a:cs typeface="Calibri" panose="020F0502020204030204" pitchFamily="34" charset="0"/>
                        </a:rPr>
                        <a:t>2.60ns</a:t>
                      </a:r>
                      <a:endParaRPr lang="zh-CN" altLang="en-US" sz="2000" b="0" dirty="0">
                        <a:solidFill>
                          <a:srgbClr val="77933C"/>
                        </a:solidFill>
                        <a:latin typeface="Calibri" panose="020F0502020204030204" pitchFamily="34" charset="0"/>
                        <a:ea typeface="微软雅黑" panose="020B0503020204020204" pitchFamily="34" charset="-122"/>
                        <a:cs typeface="Calibri" panose="020F0502020204030204" pitchFamily="34" charset="0"/>
                      </a:endParaRPr>
                    </a:p>
                  </a:txBody>
                  <a:tcPr>
                    <a:solidFill>
                      <a:schemeClr val="bg1"/>
                    </a:solidFill>
                  </a:tcPr>
                </a:tc>
                <a:tc>
                  <a:txBody>
                    <a:bodyPr/>
                    <a:lstStyle/>
                    <a:p>
                      <a:pPr algn="ctr"/>
                      <a:r>
                        <a:rPr lang="en-US" altLang="zh-CN" sz="2000" b="0" dirty="0">
                          <a:latin typeface="Calibri" panose="020F0502020204030204" pitchFamily="34" charset="0"/>
                          <a:ea typeface="微软雅黑" panose="020B0503020204020204" pitchFamily="34" charset="-122"/>
                          <a:cs typeface="Calibri" panose="020F0502020204030204" pitchFamily="34" charset="0"/>
                        </a:rPr>
                        <a:t>18.35ns</a:t>
                      </a:r>
                      <a:endParaRPr lang="zh-CN" altLang="en-US" sz="2000" b="0" dirty="0">
                        <a:latin typeface="Calibri" panose="020F0502020204030204" pitchFamily="34" charset="0"/>
                        <a:ea typeface="微软雅黑" panose="020B0503020204020204" pitchFamily="34" charset="-122"/>
                        <a:cs typeface="Calibri" panose="020F0502020204030204" pitchFamily="34" charset="0"/>
                      </a:endParaRPr>
                    </a:p>
                  </a:txBody>
                  <a:tcPr>
                    <a:solidFill>
                      <a:schemeClr val="bg1"/>
                    </a:solidFill>
                  </a:tcPr>
                </a:tc>
                <a:tc>
                  <a:txBody>
                    <a:bodyPr/>
                    <a:lstStyle/>
                    <a:p>
                      <a:pPr algn="ctr"/>
                      <a:r>
                        <a:rPr lang="en-US" altLang="zh-CN" sz="2000" b="0" dirty="0">
                          <a:latin typeface="Calibri" panose="020F0502020204030204" pitchFamily="34" charset="0"/>
                          <a:ea typeface="微软雅黑" panose="020B0503020204020204" pitchFamily="34" charset="-122"/>
                          <a:cs typeface="Calibri" panose="020F0502020204030204" pitchFamily="34" charset="0"/>
                        </a:rPr>
                        <a:t>24.35ns</a:t>
                      </a:r>
                      <a:endParaRPr lang="zh-CN" altLang="en-US" sz="2000" b="0" dirty="0">
                        <a:latin typeface="Calibri" panose="020F0502020204030204" pitchFamily="34" charset="0"/>
                        <a:ea typeface="微软雅黑" panose="020B0503020204020204" pitchFamily="34" charset="-122"/>
                        <a:cs typeface="Calibri" panose="020F0502020204030204" pitchFamily="34" charset="0"/>
                      </a:endParaRPr>
                    </a:p>
                  </a:txBody>
                  <a:tcPr>
                    <a:solidFill>
                      <a:schemeClr val="bg1"/>
                    </a:solidFill>
                  </a:tcPr>
                </a:tc>
                <a:extLst>
                  <a:ext uri="{0D108BD9-81ED-4DB2-BD59-A6C34878D82A}">
                    <a16:rowId xmlns:a16="http://schemas.microsoft.com/office/drawing/2014/main" val="1506094868"/>
                  </a:ext>
                </a:extLst>
              </a:tr>
              <a:tr h="370840">
                <a:tc>
                  <a:txBody>
                    <a:bodyPr/>
                    <a:lstStyle/>
                    <a:p>
                      <a:pPr algn="ctr"/>
                      <a:r>
                        <a:rPr lang="en-US" altLang="zh-CN" dirty="0">
                          <a:latin typeface="Calibri" panose="020F0502020204030204" pitchFamily="34" charset="0"/>
                          <a:cs typeface="Calibri" panose="020F0502020204030204" pitchFamily="34" charset="0"/>
                        </a:rPr>
                        <a:t>Pointer-chasing</a:t>
                      </a:r>
                      <a:endParaRPr lang="zh-CN" altLang="en-US" dirty="0">
                        <a:latin typeface="Calibri" panose="020F0502020204030204" pitchFamily="34" charset="0"/>
                        <a:cs typeface="Calibri" panose="020F0502020204030204" pitchFamily="34" charset="0"/>
                      </a:endParaRPr>
                    </a:p>
                  </a:txBody>
                  <a:tcPr>
                    <a:solidFill>
                      <a:schemeClr val="bg1"/>
                    </a:solidFill>
                  </a:tcPr>
                </a:tc>
                <a:tc>
                  <a:txBody>
                    <a:bodyPr/>
                    <a:lstStyle/>
                    <a:p>
                      <a:pPr algn="ctr"/>
                      <a:r>
                        <a:rPr lang="en-US" altLang="zh-CN" sz="2000" b="0" dirty="0">
                          <a:solidFill>
                            <a:srgbClr val="77933C"/>
                          </a:solidFill>
                          <a:latin typeface="Calibri" panose="020F0502020204030204" pitchFamily="34" charset="0"/>
                          <a:ea typeface="微软雅黑" panose="020B0503020204020204" pitchFamily="34" charset="-122"/>
                          <a:cs typeface="Calibri" panose="020F0502020204030204" pitchFamily="34" charset="0"/>
                        </a:rPr>
                        <a:t>1.69ns</a:t>
                      </a:r>
                      <a:endParaRPr lang="zh-CN" altLang="en-US" sz="2000" b="0" dirty="0">
                        <a:solidFill>
                          <a:srgbClr val="77933C"/>
                        </a:solidFill>
                        <a:latin typeface="Calibri" panose="020F0502020204030204" pitchFamily="34" charset="0"/>
                        <a:ea typeface="微软雅黑" panose="020B0503020204020204" pitchFamily="34" charset="-122"/>
                        <a:cs typeface="Calibri" panose="020F0502020204030204" pitchFamily="34" charset="0"/>
                      </a:endParaRPr>
                    </a:p>
                  </a:txBody>
                  <a:tcPr>
                    <a:solidFill>
                      <a:schemeClr val="bg1"/>
                    </a:solidFill>
                  </a:tcPr>
                </a:tc>
                <a:tc>
                  <a:txBody>
                    <a:bodyPr/>
                    <a:lstStyle/>
                    <a:p>
                      <a:pPr algn="ctr"/>
                      <a:r>
                        <a:rPr lang="en-US" altLang="zh-CN" sz="2000" b="0" dirty="0">
                          <a:solidFill>
                            <a:srgbClr val="77933C"/>
                          </a:solidFill>
                          <a:latin typeface="Calibri" panose="020F0502020204030204" pitchFamily="34" charset="0"/>
                          <a:ea typeface="微软雅黑" panose="020B0503020204020204" pitchFamily="34" charset="-122"/>
                          <a:cs typeface="Calibri" panose="020F0502020204030204" pitchFamily="34" charset="0"/>
                        </a:rPr>
                        <a:t>5.26ns</a:t>
                      </a:r>
                      <a:endParaRPr lang="zh-CN" altLang="en-US" sz="2000" b="0" dirty="0">
                        <a:solidFill>
                          <a:srgbClr val="77933C"/>
                        </a:solidFill>
                        <a:latin typeface="Calibri" panose="020F0502020204030204" pitchFamily="34" charset="0"/>
                        <a:ea typeface="微软雅黑" panose="020B0503020204020204" pitchFamily="34" charset="-122"/>
                        <a:cs typeface="Calibri" panose="020F0502020204030204" pitchFamily="34" charset="0"/>
                      </a:endParaRPr>
                    </a:p>
                  </a:txBody>
                  <a:tcPr>
                    <a:solidFill>
                      <a:schemeClr val="bg1"/>
                    </a:solidFill>
                  </a:tcPr>
                </a:tc>
                <a:tc>
                  <a:txBody>
                    <a:bodyPr/>
                    <a:lstStyle/>
                    <a:p>
                      <a:pPr algn="ctr"/>
                      <a:r>
                        <a:rPr lang="en-US" altLang="zh-CN" sz="2000" b="0" dirty="0">
                          <a:solidFill>
                            <a:schemeClr val="tx1"/>
                          </a:solidFill>
                          <a:latin typeface="Calibri" panose="020F0502020204030204" pitchFamily="34" charset="0"/>
                          <a:ea typeface="微软雅黑" panose="020B0503020204020204" pitchFamily="34" charset="-122"/>
                          <a:cs typeface="Calibri" panose="020F0502020204030204" pitchFamily="34" charset="0"/>
                        </a:rPr>
                        <a:t>19.26ns</a:t>
                      </a:r>
                      <a:endParaRPr lang="zh-CN" altLang="en-US" sz="2000" b="0" dirty="0">
                        <a:solidFill>
                          <a:schemeClr val="tx1"/>
                        </a:solidFill>
                        <a:latin typeface="Calibri" panose="020F0502020204030204" pitchFamily="34" charset="0"/>
                        <a:ea typeface="微软雅黑" panose="020B0503020204020204" pitchFamily="34" charset="-122"/>
                        <a:cs typeface="Calibri" panose="020F0502020204030204" pitchFamily="34" charset="0"/>
                      </a:endParaRPr>
                    </a:p>
                  </a:txBody>
                  <a:tcPr>
                    <a:solidFill>
                      <a:schemeClr val="bg1"/>
                    </a:solidFill>
                  </a:tcPr>
                </a:tc>
                <a:tc>
                  <a:txBody>
                    <a:bodyPr/>
                    <a:lstStyle/>
                    <a:p>
                      <a:pPr algn="ctr"/>
                      <a:r>
                        <a:rPr lang="en-US" altLang="zh-CN" sz="2000" b="0" dirty="0">
                          <a:solidFill>
                            <a:srgbClr val="FF0000"/>
                          </a:solidFill>
                          <a:latin typeface="Calibri" panose="020F0502020204030204" pitchFamily="34" charset="0"/>
                          <a:ea typeface="微软雅黑" panose="020B0503020204020204" pitchFamily="34" charset="-122"/>
                          <a:cs typeface="Calibri" panose="020F0502020204030204" pitchFamily="34" charset="0"/>
                        </a:rPr>
                        <a:t>116.90ns</a:t>
                      </a:r>
                      <a:endParaRPr lang="zh-CN" altLang="en-US" sz="2000" b="0" dirty="0">
                        <a:solidFill>
                          <a:srgbClr val="FF0000"/>
                        </a:solidFill>
                        <a:latin typeface="Calibri" panose="020F0502020204030204" pitchFamily="34" charset="0"/>
                        <a:ea typeface="微软雅黑" panose="020B0503020204020204" pitchFamily="34" charset="-122"/>
                        <a:cs typeface="Calibri" panose="020F0502020204030204" pitchFamily="34" charset="0"/>
                      </a:endParaRPr>
                    </a:p>
                  </a:txBody>
                  <a:tcPr>
                    <a:solidFill>
                      <a:schemeClr val="bg1"/>
                    </a:solidFill>
                  </a:tcPr>
                </a:tc>
                <a:tc>
                  <a:txBody>
                    <a:bodyPr/>
                    <a:lstStyle/>
                    <a:p>
                      <a:pPr algn="ctr"/>
                      <a:r>
                        <a:rPr lang="en-US" altLang="zh-CN" sz="2000" b="0" dirty="0">
                          <a:solidFill>
                            <a:srgbClr val="FF0000"/>
                          </a:solidFill>
                          <a:latin typeface="Calibri" panose="020F0502020204030204" pitchFamily="34" charset="0"/>
                          <a:ea typeface="微软雅黑" panose="020B0503020204020204" pitchFamily="34" charset="-122"/>
                          <a:cs typeface="Calibri" panose="020F0502020204030204" pitchFamily="34" charset="0"/>
                        </a:rPr>
                        <a:t>194.26ns</a:t>
                      </a:r>
                      <a:endParaRPr lang="zh-CN" altLang="en-US" sz="2000" b="0" dirty="0">
                        <a:solidFill>
                          <a:srgbClr val="FF0000"/>
                        </a:solidFill>
                        <a:latin typeface="Calibri" panose="020F0502020204030204" pitchFamily="34" charset="0"/>
                        <a:ea typeface="微软雅黑" panose="020B0503020204020204" pitchFamily="34" charset="-122"/>
                        <a:cs typeface="Calibri" panose="020F0502020204030204" pitchFamily="34" charset="0"/>
                      </a:endParaRPr>
                    </a:p>
                  </a:txBody>
                  <a:tcPr>
                    <a:solidFill>
                      <a:schemeClr val="bg1"/>
                    </a:solidFill>
                  </a:tcPr>
                </a:tc>
                <a:extLst>
                  <a:ext uri="{0D108BD9-81ED-4DB2-BD59-A6C34878D82A}">
                    <a16:rowId xmlns:a16="http://schemas.microsoft.com/office/drawing/2014/main" val="1501868210"/>
                  </a:ext>
                </a:extLst>
              </a:tr>
            </a:tbl>
          </a:graphicData>
        </a:graphic>
      </p:graphicFrame>
      <p:pic>
        <p:nvPicPr>
          <p:cNvPr id="25" name="Graphic 24" descr="Lightbulb with solid fill">
            <a:extLst>
              <a:ext uri="{FF2B5EF4-FFF2-40B4-BE49-F238E27FC236}">
                <a16:creationId xmlns:a16="http://schemas.microsoft.com/office/drawing/2014/main" id="{D464E7CD-1C23-454A-8C49-E2066431816D}"/>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549967" y="6945425"/>
            <a:ext cx="103963" cy="103963"/>
          </a:xfrm>
          <a:prstGeom prst="rect">
            <a:avLst/>
          </a:prstGeom>
        </p:spPr>
      </p:pic>
      <p:sp>
        <p:nvSpPr>
          <p:cNvPr id="47" name="TextBox 46">
            <a:extLst>
              <a:ext uri="{FF2B5EF4-FFF2-40B4-BE49-F238E27FC236}">
                <a16:creationId xmlns:a16="http://schemas.microsoft.com/office/drawing/2014/main" id="{82BED24B-6431-4146-94A8-8A1225EA194A}"/>
              </a:ext>
            </a:extLst>
          </p:cNvPr>
          <p:cNvSpPr txBox="1"/>
          <p:nvPr/>
        </p:nvSpPr>
        <p:spPr>
          <a:xfrm>
            <a:off x="2653507" y="2890742"/>
            <a:ext cx="5637505" cy="400110"/>
          </a:xfrm>
          <a:prstGeom prst="rect">
            <a:avLst/>
          </a:prstGeom>
          <a:noFill/>
        </p:spPr>
        <p:txBody>
          <a:bodyPr wrap="none" rtlCol="0">
            <a:spAutoFit/>
          </a:bodyPr>
          <a:lstStyle/>
          <a:p>
            <a:pPr algn="ctr"/>
            <a:r>
              <a:rPr lang="en-US" altLang="zh-CN" sz="2000" b="1" dirty="0">
                <a:latin typeface="Calibri" panose="020F0502020204030204" pitchFamily="34" charset="0"/>
              </a:rPr>
              <a:t>4-byte read latency at different cache/DRAM layers</a:t>
            </a:r>
            <a:endParaRPr lang="zh-CN" altLang="en-US" sz="2000" b="1" dirty="0">
              <a:latin typeface="Calibri" panose="020F0502020204030204" pitchFamily="34" charset="0"/>
            </a:endParaRPr>
          </a:p>
        </p:txBody>
      </p:sp>
    </p:spTree>
    <p:custDataLst>
      <p:tags r:id="rId1"/>
    </p:custDataLst>
    <p:extLst>
      <p:ext uri="{BB962C8B-B14F-4D97-AF65-F5344CB8AC3E}">
        <p14:creationId xmlns:p14="http://schemas.microsoft.com/office/powerpoint/2010/main" val="944488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4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9200" y="0"/>
            <a:ext cx="10515600" cy="889289"/>
          </a:xfrm>
        </p:spPr>
        <p:txBody>
          <a:bodyPr>
            <a:normAutofit/>
          </a:bodyPr>
          <a:lstStyle/>
          <a:p>
            <a:r>
              <a:rPr lang="en-US" altLang="zh-CN" dirty="0"/>
              <a:t>Case Study 1: Graph Random Walk Engine </a:t>
            </a:r>
            <a:endParaRPr lang="zh-CN" altLang="en-US" dirty="0"/>
          </a:p>
        </p:txBody>
      </p:sp>
      <p:sp>
        <p:nvSpPr>
          <p:cNvPr id="3" name="Content Placeholder 2"/>
          <p:cNvSpPr>
            <a:spLocks noGrp="1"/>
          </p:cNvSpPr>
          <p:nvPr>
            <p:ph idx="1"/>
          </p:nvPr>
        </p:nvSpPr>
        <p:spPr>
          <a:xfrm>
            <a:off x="430146" y="1043312"/>
            <a:ext cx="4252634" cy="5277444"/>
          </a:xfrm>
        </p:spPr>
        <p:txBody>
          <a:bodyPr>
            <a:normAutofit/>
          </a:bodyPr>
          <a:lstStyle/>
          <a:p>
            <a:r>
              <a:rPr lang="en-US" altLang="zh-CN" sz="2800" dirty="0"/>
              <a:t> Problem definition </a:t>
            </a:r>
          </a:p>
          <a:p>
            <a:pPr lvl="1"/>
            <a:r>
              <a:rPr lang="en-US" altLang="zh-CN" sz="2100" dirty="0"/>
              <a:t>Input: graph, set of walkers placed at starting vertices</a:t>
            </a:r>
          </a:p>
          <a:p>
            <a:pPr lvl="1"/>
            <a:r>
              <a:rPr lang="en-US" altLang="zh-CN" sz="2100" dirty="0"/>
              <a:t>Each walker walks around</a:t>
            </a:r>
          </a:p>
          <a:p>
            <a:pPr lvl="2"/>
            <a:r>
              <a:rPr lang="en-US" altLang="zh-CN" sz="1800" dirty="0"/>
              <a:t>By randomly selecting an edge to follow</a:t>
            </a:r>
          </a:p>
          <a:p>
            <a:pPr lvl="2"/>
            <a:r>
              <a:rPr lang="en-US" altLang="zh-CN" sz="1800" dirty="0"/>
              <a:t>For given number of steps or till given termination condition</a:t>
            </a:r>
          </a:p>
          <a:p>
            <a:pPr lvl="1"/>
            <a:r>
              <a:rPr lang="en-US" altLang="zh-CN" sz="2100" dirty="0"/>
              <a:t>Output</a:t>
            </a:r>
          </a:p>
          <a:p>
            <a:pPr lvl="2"/>
            <a:r>
              <a:rPr lang="en-US" altLang="zh-CN" sz="1800" dirty="0"/>
              <a:t>Computation during walk, and/or</a:t>
            </a:r>
          </a:p>
          <a:p>
            <a:pPr lvl="2"/>
            <a:r>
              <a:rPr lang="en-US" altLang="zh-CN" sz="1800" dirty="0"/>
              <a:t>Set of walk paths</a:t>
            </a:r>
          </a:p>
        </p:txBody>
      </p:sp>
      <p:sp>
        <p:nvSpPr>
          <p:cNvPr id="4" name="Slide Number Placeholder 3"/>
          <p:cNvSpPr>
            <a:spLocks noGrp="1"/>
          </p:cNvSpPr>
          <p:nvPr>
            <p:ph type="sldNum" sz="quarter" idx="12"/>
          </p:nvPr>
        </p:nvSpPr>
        <p:spPr/>
        <p:txBody>
          <a:bodyPr/>
          <a:lstStyle/>
          <a:p>
            <a:fld id="{C0242EEA-1274-4EC0-B3F7-59D9DD50226F}" type="slidenum">
              <a:rPr lang="zh-CN" altLang="en-US" smtClean="0"/>
              <a:pPr/>
              <a:t>14</a:t>
            </a:fld>
            <a:endParaRPr lang="zh-CN" altLang="en-US" dirty="0"/>
          </a:p>
        </p:txBody>
      </p:sp>
      <p:pic>
        <p:nvPicPr>
          <p:cNvPr id="6" name="Picture 5"/>
          <p:cNvPicPr>
            <a:picLocks noChangeAspect="1"/>
          </p:cNvPicPr>
          <p:nvPr/>
        </p:nvPicPr>
        <p:blipFill>
          <a:blip r:embed="rId4">
            <a:alphaModFix/>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706058" y="1444032"/>
            <a:ext cx="4616551" cy="4581957"/>
          </a:xfrm>
          <a:prstGeom prst="rect">
            <a:avLst/>
          </a:prstGeom>
        </p:spPr>
      </p:pic>
      <p:cxnSp>
        <p:nvCxnSpPr>
          <p:cNvPr id="7" name="Straight Connector 6"/>
          <p:cNvCxnSpPr/>
          <p:nvPr/>
        </p:nvCxnSpPr>
        <p:spPr>
          <a:xfrm>
            <a:off x="5527856" y="2815468"/>
            <a:ext cx="1166537" cy="82010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6861713" y="3910673"/>
            <a:ext cx="325681" cy="153051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7242943" y="4786478"/>
            <a:ext cx="597156" cy="654706"/>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76887" y="2353602"/>
            <a:ext cx="516084" cy="512217"/>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26497" y="3983322"/>
            <a:ext cx="582593" cy="578228"/>
          </a:xfrm>
          <a:prstGeom prst="rect">
            <a:avLst/>
          </a:prstGeom>
        </p:spPr>
      </p:pic>
      <p:cxnSp>
        <p:nvCxnSpPr>
          <p:cNvPr id="12" name="Straight Connector 11"/>
          <p:cNvCxnSpPr/>
          <p:nvPr/>
        </p:nvCxnSpPr>
        <p:spPr>
          <a:xfrm flipV="1">
            <a:off x="5244439" y="3586766"/>
            <a:ext cx="74049" cy="70591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368152" y="3533011"/>
            <a:ext cx="1326241" cy="174973"/>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6954037" y="2593199"/>
            <a:ext cx="727871" cy="993567"/>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7820416" y="5467853"/>
            <a:ext cx="522838" cy="518920"/>
          </a:xfrm>
          <a:prstGeom prst="rect">
            <a:avLst/>
          </a:prstGeom>
        </p:spPr>
      </p:pic>
      <p:cxnSp>
        <p:nvCxnSpPr>
          <p:cNvPr id="16" name="Straight Connector 15"/>
          <p:cNvCxnSpPr/>
          <p:nvPr/>
        </p:nvCxnSpPr>
        <p:spPr>
          <a:xfrm flipH="1">
            <a:off x="7242943" y="5489930"/>
            <a:ext cx="597157"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6803178" y="5527912"/>
            <a:ext cx="337924" cy="223901"/>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892875" y="5690095"/>
            <a:ext cx="801519" cy="108888"/>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19" name="Group 18"/>
          <p:cNvGrpSpPr/>
          <p:nvPr/>
        </p:nvGrpSpPr>
        <p:grpSpPr>
          <a:xfrm>
            <a:off x="9393113" y="2739290"/>
            <a:ext cx="2198158" cy="3218401"/>
            <a:chOff x="9287882" y="1576077"/>
            <a:chExt cx="2502714" cy="3605523"/>
          </a:xfrm>
        </p:grpSpPr>
        <p:sp>
          <p:nvSpPr>
            <p:cNvPr id="20" name="Rounded Rectangle 19"/>
            <p:cNvSpPr/>
            <p:nvPr/>
          </p:nvSpPr>
          <p:spPr>
            <a:xfrm>
              <a:off x="9287882" y="1576077"/>
              <a:ext cx="2502714" cy="3605523"/>
            </a:xfrm>
            <a:prstGeom prst="roundRect">
              <a:avLst>
                <a:gd name="adj" fmla="val 7256"/>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p:cNvGrpSpPr/>
            <p:nvPr/>
          </p:nvGrpSpPr>
          <p:grpSpPr>
            <a:xfrm>
              <a:off x="9337302" y="1756678"/>
              <a:ext cx="2013140" cy="1204616"/>
              <a:chOff x="9337302" y="1756678"/>
              <a:chExt cx="2013140" cy="1204616"/>
            </a:xfrm>
          </p:grpSpPr>
          <p:grpSp>
            <p:nvGrpSpPr>
              <p:cNvPr id="43" name="Group 42"/>
              <p:cNvGrpSpPr/>
              <p:nvPr/>
            </p:nvGrpSpPr>
            <p:grpSpPr>
              <a:xfrm>
                <a:off x="10328401" y="1756678"/>
                <a:ext cx="1022041" cy="1204616"/>
                <a:chOff x="6326100" y="2708824"/>
                <a:chExt cx="1495427" cy="1777760"/>
              </a:xfrm>
            </p:grpSpPr>
            <p:grpSp>
              <p:nvGrpSpPr>
                <p:cNvPr id="45" name="Group 44"/>
                <p:cNvGrpSpPr/>
                <p:nvPr/>
              </p:nvGrpSpPr>
              <p:grpSpPr>
                <a:xfrm>
                  <a:off x="6326100" y="2708824"/>
                  <a:ext cx="1414601" cy="1777760"/>
                  <a:chOff x="7179671" y="1099478"/>
                  <a:chExt cx="2695849" cy="3253842"/>
                </a:xfrm>
              </p:grpSpPr>
              <p:cxnSp>
                <p:nvCxnSpPr>
                  <p:cNvPr id="47" name="Straight Connector 46"/>
                  <p:cNvCxnSpPr/>
                  <p:nvPr/>
                </p:nvCxnSpPr>
                <p:spPr>
                  <a:xfrm>
                    <a:off x="7338060" y="1285120"/>
                    <a:ext cx="1280160" cy="90678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8808720" y="2458600"/>
                    <a:ext cx="350520" cy="172974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H="1">
                    <a:off x="9220200" y="3464440"/>
                    <a:ext cx="655320" cy="72390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0" name="Oval 49"/>
                  <p:cNvSpPr/>
                  <p:nvPr/>
                </p:nvSpPr>
                <p:spPr>
                  <a:xfrm>
                    <a:off x="8531134" y="2106930"/>
                    <a:ext cx="433252" cy="38481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Oval 50"/>
                  <p:cNvSpPr/>
                  <p:nvPr/>
                </p:nvSpPr>
                <p:spPr>
                  <a:xfrm>
                    <a:off x="7179671" y="1099478"/>
                    <a:ext cx="186147" cy="2210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Oval 51"/>
                  <p:cNvSpPr/>
                  <p:nvPr/>
                </p:nvSpPr>
                <p:spPr>
                  <a:xfrm>
                    <a:off x="9096647" y="4132238"/>
                    <a:ext cx="186147" cy="2210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6" name="Oval 45"/>
                <p:cNvSpPr/>
                <p:nvPr/>
              </p:nvSpPr>
              <p:spPr>
                <a:xfrm>
                  <a:off x="7723850" y="3910800"/>
                  <a:ext cx="97677" cy="1207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44" name="Picture 4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37302" y="2003942"/>
                <a:ext cx="586414" cy="586414"/>
              </a:xfrm>
              <a:prstGeom prst="rect">
                <a:avLst/>
              </a:prstGeom>
            </p:spPr>
          </p:pic>
        </p:grpSp>
        <p:grpSp>
          <p:nvGrpSpPr>
            <p:cNvPr id="22" name="Group 21"/>
            <p:cNvGrpSpPr/>
            <p:nvPr/>
          </p:nvGrpSpPr>
          <p:grpSpPr>
            <a:xfrm>
              <a:off x="9314457" y="2758611"/>
              <a:ext cx="2316998" cy="999053"/>
              <a:chOff x="9321052" y="3077767"/>
              <a:chExt cx="2316998" cy="999053"/>
            </a:xfrm>
          </p:grpSpPr>
          <p:pic>
            <p:nvPicPr>
              <p:cNvPr id="34" name="Picture 3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321052" y="3386222"/>
                <a:ext cx="637020" cy="637020"/>
              </a:xfrm>
              <a:prstGeom prst="rect">
                <a:avLst/>
              </a:prstGeom>
            </p:spPr>
          </p:pic>
          <p:grpSp>
            <p:nvGrpSpPr>
              <p:cNvPr id="35" name="Group 34"/>
              <p:cNvGrpSpPr/>
              <p:nvPr/>
            </p:nvGrpSpPr>
            <p:grpSpPr>
              <a:xfrm>
                <a:off x="10296802" y="3077767"/>
                <a:ext cx="1341248" cy="999053"/>
                <a:chOff x="8139390" y="3332933"/>
                <a:chExt cx="2777767" cy="2048951"/>
              </a:xfrm>
            </p:grpSpPr>
            <p:cxnSp>
              <p:nvCxnSpPr>
                <p:cNvPr id="36" name="Straight Connector 35"/>
                <p:cNvCxnSpPr/>
                <p:nvPr/>
              </p:nvCxnSpPr>
              <p:spPr>
                <a:xfrm flipV="1">
                  <a:off x="8191401" y="4491711"/>
                  <a:ext cx="81262" cy="780516"/>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8367913" y="4417747"/>
                  <a:ext cx="1457570" cy="23178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V="1">
                  <a:off x="10067517" y="3393136"/>
                  <a:ext cx="798767" cy="1098575"/>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
              <p:nvSpPr>
                <p:cNvPr id="39" name="Oval 38"/>
                <p:cNvSpPr/>
                <p:nvPr/>
              </p:nvSpPr>
              <p:spPr>
                <a:xfrm>
                  <a:off x="8139390" y="5261094"/>
                  <a:ext cx="101746" cy="12079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p>
              </p:txBody>
            </p:sp>
            <p:sp>
              <p:nvSpPr>
                <p:cNvPr id="40" name="Oval 39"/>
                <p:cNvSpPr/>
                <p:nvPr/>
              </p:nvSpPr>
              <p:spPr>
                <a:xfrm>
                  <a:off x="8191402" y="4334145"/>
                  <a:ext cx="176512" cy="176605"/>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p>
              </p:txBody>
            </p:sp>
            <p:sp>
              <p:nvSpPr>
                <p:cNvPr id="41" name="Oval 40"/>
                <p:cNvSpPr/>
                <p:nvPr/>
              </p:nvSpPr>
              <p:spPr>
                <a:xfrm>
                  <a:off x="9797736" y="4427377"/>
                  <a:ext cx="297529" cy="305752"/>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p>
              </p:txBody>
            </p:sp>
            <p:sp>
              <p:nvSpPr>
                <p:cNvPr id="42" name="Oval 41"/>
                <p:cNvSpPr/>
                <p:nvPr/>
              </p:nvSpPr>
              <p:spPr>
                <a:xfrm>
                  <a:off x="10815411" y="3332933"/>
                  <a:ext cx="101746" cy="12079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p>
              </p:txBody>
            </p:sp>
          </p:grpSp>
        </p:grpSp>
        <p:grpSp>
          <p:nvGrpSpPr>
            <p:cNvPr id="23" name="Group 22"/>
            <p:cNvGrpSpPr/>
            <p:nvPr/>
          </p:nvGrpSpPr>
          <p:grpSpPr>
            <a:xfrm>
              <a:off x="9337302" y="4324278"/>
              <a:ext cx="2249332" cy="606484"/>
              <a:chOff x="9383217" y="4740475"/>
              <a:chExt cx="2249332" cy="606484"/>
            </a:xfrm>
          </p:grpSpPr>
          <p:pic>
            <p:nvPicPr>
              <p:cNvPr id="25" name="Picture 2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383217" y="4740475"/>
                <a:ext cx="606484" cy="606484"/>
              </a:xfrm>
              <a:prstGeom prst="rect">
                <a:avLst/>
              </a:prstGeom>
            </p:spPr>
          </p:pic>
          <p:grpSp>
            <p:nvGrpSpPr>
              <p:cNvPr id="26" name="Group 25"/>
              <p:cNvGrpSpPr/>
              <p:nvPr/>
            </p:nvGrpSpPr>
            <p:grpSpPr>
              <a:xfrm>
                <a:off x="10257409" y="4894134"/>
                <a:ext cx="1375140" cy="384154"/>
                <a:chOff x="7939746" y="5342844"/>
                <a:chExt cx="2374872" cy="464669"/>
              </a:xfrm>
            </p:grpSpPr>
            <p:cxnSp>
              <p:nvCxnSpPr>
                <p:cNvPr id="27" name="Straight Connector 26"/>
                <p:cNvCxnSpPr/>
                <p:nvPr/>
              </p:nvCxnSpPr>
              <p:spPr>
                <a:xfrm flipH="1">
                  <a:off x="9547537" y="5413176"/>
                  <a:ext cx="655321"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a:off x="9064938" y="5455172"/>
                  <a:ext cx="370839" cy="247564"/>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8065969" y="5634496"/>
                  <a:ext cx="879588" cy="120396"/>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30" name="Oval 29"/>
                <p:cNvSpPr/>
                <p:nvPr/>
              </p:nvSpPr>
              <p:spPr>
                <a:xfrm>
                  <a:off x="7939746" y="5531295"/>
                  <a:ext cx="136651" cy="140663"/>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31" name="Oval 30"/>
                <p:cNvSpPr/>
                <p:nvPr/>
              </p:nvSpPr>
              <p:spPr>
                <a:xfrm>
                  <a:off x="8951843" y="5666850"/>
                  <a:ext cx="136651" cy="140663"/>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32" name="Oval 31"/>
                <p:cNvSpPr/>
                <p:nvPr/>
              </p:nvSpPr>
              <p:spPr>
                <a:xfrm>
                  <a:off x="9435777" y="5356728"/>
                  <a:ext cx="136651" cy="140663"/>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33" name="Oval 32"/>
                <p:cNvSpPr/>
                <p:nvPr/>
              </p:nvSpPr>
              <p:spPr>
                <a:xfrm>
                  <a:off x="10177967" y="5342844"/>
                  <a:ext cx="136651" cy="140663"/>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grpSp>
        </p:grpSp>
        <p:sp>
          <p:nvSpPr>
            <p:cNvPr id="24" name="TextBox 23"/>
            <p:cNvSpPr txBox="1"/>
            <p:nvPr/>
          </p:nvSpPr>
          <p:spPr>
            <a:xfrm rot="5400000">
              <a:off x="9798612" y="3732843"/>
              <a:ext cx="1661328" cy="923330"/>
            </a:xfrm>
            <a:prstGeom prst="rect">
              <a:avLst/>
            </a:prstGeom>
            <a:noFill/>
          </p:spPr>
          <p:txBody>
            <a:bodyPr wrap="square" rtlCol="0">
              <a:spAutoFit/>
            </a:bodyPr>
            <a:lstStyle/>
            <a:p>
              <a:pPr algn="ctr"/>
              <a:r>
                <a:rPr lang="mr-IN" sz="5400" dirty="0">
                  <a:latin typeface="Calibri" panose="020F0502020204030204" pitchFamily="34" charset="0"/>
                </a:rPr>
                <a:t>…</a:t>
              </a:r>
              <a:endParaRPr lang="en-US" sz="5400" dirty="0">
                <a:latin typeface="Calibri" panose="020F0502020204030204" pitchFamily="34" charset="0"/>
              </a:endParaRPr>
            </a:p>
          </p:txBody>
        </p:sp>
      </p:grpSp>
      <p:sp>
        <p:nvSpPr>
          <p:cNvPr id="5" name="AutoShape 2" descr="معهد قطر لبحوث الحوسبة OLD">
            <a:extLst>
              <a:ext uri="{FF2B5EF4-FFF2-40B4-BE49-F238E27FC236}">
                <a16:creationId xmlns:a16="http://schemas.microsoft.com/office/drawing/2014/main" id="{F51E1D14-951D-8048-A9D1-881821D4E5C1}"/>
              </a:ext>
            </a:extLst>
          </p:cNvPr>
          <p:cNvSpPr>
            <a:spLocks noChangeAspect="1" noChangeArrowheads="1"/>
          </p:cNvSpPr>
          <p:nvPr/>
        </p:nvSpPr>
        <p:spPr bwMode="auto">
          <a:xfrm>
            <a:off x="5943600" y="3927059"/>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 name="AutoShape 4" descr="معهد قطر لبحوث الحوسبة OLD">
            <a:extLst>
              <a:ext uri="{FF2B5EF4-FFF2-40B4-BE49-F238E27FC236}">
                <a16:creationId xmlns:a16="http://schemas.microsoft.com/office/drawing/2014/main" id="{EACF3AE9-5807-CC40-A0D9-7A8C0F5F450B}"/>
              </a:ext>
            </a:extLst>
          </p:cNvPr>
          <p:cNvSpPr>
            <a:spLocks noChangeAspect="1" noChangeArrowheads="1"/>
          </p:cNvSpPr>
          <p:nvPr/>
        </p:nvSpPr>
        <p:spPr bwMode="auto">
          <a:xfrm>
            <a:off x="6096000" y="4079459"/>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custDataLst>
      <p:tags r:id="rId1"/>
    </p:custDataLst>
    <p:extLst>
      <p:ext uri="{BB962C8B-B14F-4D97-AF65-F5344CB8AC3E}">
        <p14:creationId xmlns:p14="http://schemas.microsoft.com/office/powerpoint/2010/main" val="3734479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7"/>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par>
                                <p:cTn id="37" presetID="42" presetClass="path" presetSubtype="0" accel="50000" decel="50000" fill="hold" nodeType="withEffect">
                                  <p:stCondLst>
                                    <p:cond delay="0"/>
                                  </p:stCondLst>
                                  <p:childTnLst>
                                    <p:animMotion origin="layout" path="M 3.125E-6 4.44444E-6 L 0.11979 0.10949 " pathEditMode="relative" rAng="0" ptsTypes="AA">
                                      <p:cBhvr>
                                        <p:cTn id="38" dur="2000" fill="hold"/>
                                        <p:tgtEl>
                                          <p:spTgt spid="10"/>
                                        </p:tgtEl>
                                        <p:attrNameLst>
                                          <p:attrName>ppt_x</p:attrName>
                                          <p:attrName>ppt_y</p:attrName>
                                        </p:attrNameLst>
                                      </p:cBhvr>
                                      <p:rCtr x="5990" y="5463"/>
                                    </p:animMotion>
                                  </p:childTnLst>
                                </p:cTn>
                              </p:par>
                              <p:par>
                                <p:cTn id="39" presetID="42" presetClass="path" presetSubtype="0" accel="50000" decel="50000" fill="hold" nodeType="withEffect">
                                  <p:stCondLst>
                                    <p:cond delay="0"/>
                                  </p:stCondLst>
                                  <p:childTnLst>
                                    <p:animMotion origin="layout" path="M 1.66667E-6 3.33333E-6 L 0.0112 -0.1169 " pathEditMode="relative" rAng="0" ptsTypes="AA">
                                      <p:cBhvr>
                                        <p:cTn id="40" dur="2000" fill="hold"/>
                                        <p:tgtEl>
                                          <p:spTgt spid="11"/>
                                        </p:tgtEl>
                                        <p:attrNameLst>
                                          <p:attrName>ppt_x</p:attrName>
                                          <p:attrName>ppt_y</p:attrName>
                                        </p:attrNameLst>
                                      </p:cBhvr>
                                      <p:rCtr x="560" y="-5856"/>
                                    </p:animMotion>
                                  </p:childTnLst>
                                </p:cTn>
                              </p:par>
                              <p:par>
                                <p:cTn id="41" presetID="42" presetClass="path" presetSubtype="0" accel="50000" decel="50000" fill="hold" nodeType="withEffect">
                                  <p:stCondLst>
                                    <p:cond delay="0"/>
                                  </p:stCondLst>
                                  <p:childTnLst>
                                    <p:animMotion origin="layout" path="M -6.25E-7 -3.7037E-6 L -0.05807 0.00579 " pathEditMode="relative" rAng="0" ptsTypes="AA">
                                      <p:cBhvr>
                                        <p:cTn id="42" dur="2000" fill="hold"/>
                                        <p:tgtEl>
                                          <p:spTgt spid="15"/>
                                        </p:tgtEl>
                                        <p:attrNameLst>
                                          <p:attrName>ppt_x</p:attrName>
                                          <p:attrName>ppt_y</p:attrName>
                                        </p:attrNameLst>
                                      </p:cBhvr>
                                      <p:rCtr x="-2904" y="278"/>
                                    </p:animMotion>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7"/>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8"/>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3"/>
                                        </p:tgtEl>
                                        <p:attrNameLst>
                                          <p:attrName>style.visibility</p:attrName>
                                        </p:attrNameLst>
                                      </p:cBhvr>
                                      <p:to>
                                        <p:strVal val="visible"/>
                                      </p:to>
                                    </p:set>
                                  </p:childTnLst>
                                </p:cTn>
                              </p:par>
                              <p:par>
                                <p:cTn id="51" presetID="42" presetClass="path" presetSubtype="0" accel="50000" decel="50000" fill="hold" nodeType="withEffect">
                                  <p:stCondLst>
                                    <p:cond delay="0"/>
                                  </p:stCondLst>
                                  <p:childTnLst>
                                    <p:animMotion origin="layout" path="M 0.11979 0.10949 L 0.13346 0.36435 " pathEditMode="relative" rAng="0" ptsTypes="AA">
                                      <p:cBhvr>
                                        <p:cTn id="52" dur="2000" fill="hold"/>
                                        <p:tgtEl>
                                          <p:spTgt spid="10"/>
                                        </p:tgtEl>
                                        <p:attrNameLst>
                                          <p:attrName>ppt_x</p:attrName>
                                          <p:attrName>ppt_y</p:attrName>
                                        </p:attrNameLst>
                                      </p:cBhvr>
                                      <p:rCtr x="677" y="12731"/>
                                    </p:animMotion>
                                  </p:childTnLst>
                                </p:cTn>
                              </p:par>
                              <p:par>
                                <p:cTn id="53" presetID="42" presetClass="path" presetSubtype="0" accel="50000" decel="50000" fill="hold" nodeType="withEffect">
                                  <p:stCondLst>
                                    <p:cond delay="0"/>
                                  </p:stCondLst>
                                  <p:childTnLst>
                                    <p:animMotion origin="layout" path="M 0.0112 -0.1169 L 0.13763 -0.04213 " pathEditMode="relative" rAng="0" ptsTypes="AA">
                                      <p:cBhvr>
                                        <p:cTn id="54" dur="2000" fill="hold"/>
                                        <p:tgtEl>
                                          <p:spTgt spid="11"/>
                                        </p:tgtEl>
                                        <p:attrNameLst>
                                          <p:attrName>ppt_x</p:attrName>
                                          <p:attrName>ppt_y</p:attrName>
                                        </p:attrNameLst>
                                      </p:cBhvr>
                                      <p:rCtr x="6315" y="3727"/>
                                    </p:animMotion>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8"/>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14"/>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9"/>
                                        </p:tgtEl>
                                        <p:attrNameLst>
                                          <p:attrName>style.visibility</p:attrName>
                                        </p:attrNameLst>
                                      </p:cBhvr>
                                      <p:to>
                                        <p:strVal val="visible"/>
                                      </p:to>
                                    </p:set>
                                  </p:childTnLst>
                                </p:cTn>
                              </p:par>
                              <p:par>
                                <p:cTn id="63" presetID="42" presetClass="path" presetSubtype="0" accel="50000" decel="50000" fill="hold" nodeType="withEffect">
                                  <p:stCondLst>
                                    <p:cond delay="0"/>
                                  </p:stCondLst>
                                  <p:childTnLst>
                                    <p:animMotion origin="layout" path="M 0.13346 0.36435 L 0.1957 0.29398 " pathEditMode="relative" rAng="0" ptsTypes="AA">
                                      <p:cBhvr>
                                        <p:cTn id="64" dur="2000" fill="hold"/>
                                        <p:tgtEl>
                                          <p:spTgt spid="10"/>
                                        </p:tgtEl>
                                        <p:attrNameLst>
                                          <p:attrName>ppt_x</p:attrName>
                                          <p:attrName>ppt_y</p:attrName>
                                        </p:attrNameLst>
                                      </p:cBhvr>
                                      <p:rCtr x="3112" y="-3519"/>
                                    </p:animMotion>
                                  </p:childTnLst>
                                </p:cTn>
                              </p:par>
                              <p:par>
                                <p:cTn id="65" presetID="42" presetClass="path" presetSubtype="0" accel="50000" decel="50000" fill="hold" nodeType="withEffect">
                                  <p:stCondLst>
                                    <p:cond delay="0"/>
                                  </p:stCondLst>
                                  <p:childTnLst>
                                    <p:animMotion origin="layout" path="M 0.13763 -0.04213 L 0.19193 -0.25695 " pathEditMode="relative" rAng="0" ptsTypes="AA">
                                      <p:cBhvr>
                                        <p:cTn id="66" dur="2000" fill="hold"/>
                                        <p:tgtEl>
                                          <p:spTgt spid="11"/>
                                        </p:tgtEl>
                                        <p:attrNameLst>
                                          <p:attrName>ppt_x</p:attrName>
                                          <p:attrName>ppt_y</p:attrName>
                                        </p:attrNameLst>
                                      </p:cBhvr>
                                      <p:rCtr x="2708" y="-10741"/>
                                    </p:animMotion>
                                  </p:childTnLst>
                                </p:cTn>
                              </p:par>
                              <p:par>
                                <p:cTn id="67" presetID="42" presetClass="path" presetSubtype="0" accel="50000" decel="50000" fill="hold" nodeType="withEffect">
                                  <p:stCondLst>
                                    <p:cond delay="0"/>
                                  </p:stCondLst>
                                  <p:childTnLst>
                                    <p:animMotion origin="layout" path="M -0.09818 0.03912 L -0.17956 0.04306 " pathEditMode="relative" rAng="0" ptsTypes="AA">
                                      <p:cBhvr>
                                        <p:cTn id="68" dur="2000" fill="hold"/>
                                        <p:tgtEl>
                                          <p:spTgt spid="15"/>
                                        </p:tgtEl>
                                        <p:attrNameLst>
                                          <p:attrName>ppt_x</p:attrName>
                                          <p:attrName>ppt_y</p:attrName>
                                        </p:attrNameLst>
                                      </p:cBhvr>
                                      <p:rCtr x="-4076" y="185"/>
                                    </p:animMotion>
                                  </p:childTnLst>
                                </p:cTn>
                              </p:par>
                              <p:par>
                                <p:cTn id="69" presetID="42" presetClass="path" presetSubtype="0" accel="50000" decel="50000" fill="hold" nodeType="withEffect">
                                  <p:stCondLst>
                                    <p:cond delay="0"/>
                                  </p:stCondLst>
                                  <p:childTnLst>
                                    <p:animMotion origin="layout" path="M -0.05807 0.00579 L -0.09818 0.03912 " pathEditMode="relative" rAng="0" ptsTypes="AA">
                                      <p:cBhvr>
                                        <p:cTn id="70" dur="1000" fill="hold"/>
                                        <p:tgtEl>
                                          <p:spTgt spid="15"/>
                                        </p:tgtEl>
                                        <p:attrNameLst>
                                          <p:attrName>ppt_x</p:attrName>
                                          <p:attrName>ppt_y</p:attrName>
                                        </p:attrNameLst>
                                      </p:cBhvr>
                                      <p:rCtr x="-2005" y="1667"/>
                                    </p:animMotion>
                                  </p:childTnLst>
                                </p:cTn>
                              </p:par>
                              <p:par>
                                <p:cTn id="71" presetID="1" presetClass="entr" presetSubtype="0" fill="hold" nodeType="withEffect">
                                  <p:stCondLst>
                                    <p:cond delay="0"/>
                                  </p:stCondLst>
                                  <p:childTnLst>
                                    <p:set>
                                      <p:cBhvr>
                                        <p:cTn id="7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tencent logo 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46339" y="4269278"/>
            <a:ext cx="1505958" cy="112476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a:bodyPr>
          <a:lstStyle/>
          <a:p>
            <a:r>
              <a:rPr lang="en-US" altLang="zh-CN" dirty="0"/>
              <a:t>Increasing Significance, Wide Application</a:t>
            </a:r>
          </a:p>
        </p:txBody>
      </p:sp>
      <p:sp>
        <p:nvSpPr>
          <p:cNvPr id="6" name="Content Placeholder 5"/>
          <p:cNvSpPr>
            <a:spLocks noGrp="1"/>
          </p:cNvSpPr>
          <p:nvPr>
            <p:ph sz="half" idx="13"/>
          </p:nvPr>
        </p:nvSpPr>
        <p:spPr>
          <a:xfrm>
            <a:off x="8067892" y="1451527"/>
            <a:ext cx="3082637" cy="4351338"/>
          </a:xfrm>
        </p:spPr>
        <p:txBody>
          <a:bodyPr/>
          <a:lstStyle/>
          <a:p>
            <a:pPr marL="0" indent="0">
              <a:buNone/>
            </a:pPr>
            <a:endParaRPr lang="zh-CN" altLang="en-US" sz="2000" dirty="0"/>
          </a:p>
          <a:p>
            <a:pPr marL="0" indent="0">
              <a:buNone/>
            </a:pPr>
            <a:endParaRPr lang="zh-CN" altLang="en-US" dirty="0"/>
          </a:p>
        </p:txBody>
      </p:sp>
      <p:pic>
        <p:nvPicPr>
          <p:cNvPr id="16" name="Picture 2" descr="Image result for facebook 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74895" y="1675227"/>
            <a:ext cx="1362721" cy="269819"/>
          </a:xfrm>
          <a:prstGeom prst="rect">
            <a:avLst/>
          </a:prstGeom>
          <a:noFill/>
          <a:extLst>
            <a:ext uri="{909E8E84-426E-40dd-AFC4-6F175D3DCCD1}">
              <a14:hiddenFill xmlns:mc="http://schemas.openxmlformats.org/markup-compatibility/2006" xmlns:mv="urn:schemas-microsoft-com:mac:vml" xmlns="" xmlns:a14="http://schemas.microsoft.com/office/drawing/2010/main">
                <a:solidFill>
                  <a:srgbClr val="FFFFFF"/>
                </a:solidFill>
              </a14:hiddenFill>
            </a:ext>
          </a:extLst>
        </p:spPr>
      </p:pic>
      <p:pic>
        <p:nvPicPr>
          <p:cNvPr id="17" name="Picture 10" descr="Google Logo 2015 PNG Imag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663525" y="1674125"/>
            <a:ext cx="1579785" cy="552543"/>
          </a:xfrm>
          <a:prstGeom prst="rect">
            <a:avLst/>
          </a:prstGeom>
          <a:noFill/>
          <a:extLst>
            <a:ext uri="{909E8E84-426E-40dd-AFC4-6F175D3DCCD1}">
              <a14:hiddenFill xmlns:mc="http://schemas.openxmlformats.org/markup-compatibility/2006" xmlns:mv="urn:schemas-microsoft-com:mac:vml" xmlns="" xmlns:a14="http://schemas.microsoft.com/office/drawing/2010/main">
                <a:solidFill>
                  <a:srgbClr val="FFFFFF"/>
                </a:solidFill>
              </a14:hiddenFill>
            </a:ext>
          </a:extLst>
        </p:spPr>
      </p:pic>
      <p:pic>
        <p:nvPicPr>
          <p:cNvPr id="18" name="Picture 16" descr="Image result for alibaba group logo"/>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039910" y="2174833"/>
            <a:ext cx="1283271" cy="541464"/>
          </a:xfrm>
          <a:prstGeom prst="rect">
            <a:avLst/>
          </a:prstGeom>
          <a:noFill/>
          <a:extLst>
            <a:ext uri="{909E8E84-426E-40dd-AFC4-6F175D3DCCD1}">
              <a14:hiddenFill xmlns:mc="http://schemas.openxmlformats.org/markup-compatibility/2006" xmlns:mv="urn:schemas-microsoft-com:mac:vml" xmlns="" xmlns:a14="http://schemas.microsoft.com/office/drawing/2010/main">
                <a:solidFill>
                  <a:srgbClr val="FFFFFF"/>
                </a:solidFill>
              </a14:hiddenFill>
            </a:ext>
          </a:extLst>
        </p:spPr>
      </p:pic>
      <p:pic>
        <p:nvPicPr>
          <p:cNvPr id="19" name="Picture 2" descr="mage result for twitte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750383" y="2327413"/>
            <a:ext cx="1070958" cy="777768"/>
          </a:xfrm>
          <a:prstGeom prst="rect">
            <a:avLst/>
          </a:prstGeom>
          <a:noFill/>
          <a:extLst>
            <a:ext uri="{909E8E84-426E-40dd-AFC4-6F175D3DCCD1}">
              <a14:hiddenFill xmlns:mc="http://schemas.openxmlformats.org/markup-compatibility/2006" xmlns:mv="urn:schemas-microsoft-com:mac:vml" xmlns="" xmlns:a14="http://schemas.microsoft.com/office/drawing/2010/main">
                <a:solidFill>
                  <a:srgbClr val="FFFFFF"/>
                </a:solidFill>
              </a14:hiddenFill>
            </a:ext>
          </a:extLst>
        </p:spPr>
      </p:pic>
      <p:pic>
        <p:nvPicPr>
          <p:cNvPr id="20" name="Picture 4" descr="elated image"/>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12443" t="27968" r="11452" b="39790"/>
          <a:stretch/>
        </p:blipFill>
        <p:spPr bwMode="auto">
          <a:xfrm>
            <a:off x="8039910" y="3066884"/>
            <a:ext cx="1724481" cy="528886"/>
          </a:xfrm>
          <a:prstGeom prst="rect">
            <a:avLst/>
          </a:prstGeom>
          <a:noFill/>
          <a:extLst>
            <a:ext uri="{909E8E84-426E-40dd-AFC4-6F175D3DCCD1}">
              <a14:hiddenFill xmlns:mc="http://schemas.openxmlformats.org/markup-compatibility/2006" xmlns:mv="urn:schemas-microsoft-com:mac:vml" xmlns="" xmlns:a14="http://schemas.microsoft.com/office/drawing/2010/main">
                <a:solidFill>
                  <a:srgbClr val="FFFFFF"/>
                </a:solidFill>
              </a14:hiddenFill>
            </a:ext>
          </a:extLst>
        </p:spPr>
      </p:pic>
      <p:sp>
        <p:nvSpPr>
          <p:cNvPr id="22" name="TextBox 21"/>
          <p:cNvSpPr txBox="1"/>
          <p:nvPr/>
        </p:nvSpPr>
        <p:spPr>
          <a:xfrm>
            <a:off x="9372138" y="4814478"/>
            <a:ext cx="750393" cy="646331"/>
          </a:xfrm>
          <a:prstGeom prst="rect">
            <a:avLst/>
          </a:prstGeom>
          <a:noFill/>
        </p:spPr>
        <p:txBody>
          <a:bodyPr wrap="square" rtlCol="0">
            <a:spAutoFit/>
          </a:bodyPr>
          <a:lstStyle/>
          <a:p>
            <a:pPr algn="ctr"/>
            <a:r>
              <a:rPr lang="mr-IN" altLang="zh-CN" sz="3600" dirty="0">
                <a:latin typeface="Calibri" panose="020F0502020204030204" pitchFamily="34" charset="0"/>
              </a:rPr>
              <a:t>…</a:t>
            </a:r>
            <a:endParaRPr lang="zh-CN" altLang="en-US" sz="3600" dirty="0">
              <a:latin typeface="Calibri" panose="020F0502020204030204" pitchFamily="34" charset="0"/>
            </a:endParaRPr>
          </a:p>
        </p:txBody>
      </p:sp>
      <p:pic>
        <p:nvPicPr>
          <p:cNvPr id="33" name="Picture 18" descr="Image result for amazon logo 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9982621" y="4359894"/>
            <a:ext cx="1449271" cy="437602"/>
          </a:xfrm>
          <a:prstGeom prst="rect">
            <a:avLst/>
          </a:prstGeom>
          <a:noFill/>
          <a:extLst>
            <a:ext uri="{909E8E84-426E-40dd-AFC4-6F175D3DCCD1}">
              <a14:hiddenFill xmlns:mc="http://schemas.openxmlformats.org/markup-compatibility/2006" xmlns:mv="urn:schemas-microsoft-com:mac:vml" xmlns="" xmlns:a14="http://schemas.microsoft.com/office/drawing/2010/main">
                <a:solidFill>
                  <a:srgbClr val="FFFFFF"/>
                </a:solidFill>
              </a14:hiddenFill>
            </a:ext>
          </a:extLst>
        </p:spPr>
      </p:pic>
      <p:grpSp>
        <p:nvGrpSpPr>
          <p:cNvPr id="34" name="Group 33"/>
          <p:cNvGrpSpPr/>
          <p:nvPr/>
        </p:nvGrpSpPr>
        <p:grpSpPr>
          <a:xfrm>
            <a:off x="7820792" y="3839535"/>
            <a:ext cx="1607087" cy="367288"/>
            <a:chOff x="8379546" y="4979330"/>
            <a:chExt cx="2547392" cy="584417"/>
          </a:xfrm>
        </p:grpSpPr>
        <p:pic>
          <p:nvPicPr>
            <p:cNvPr id="35" name="Picture 3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041812" y="5024533"/>
              <a:ext cx="1885126" cy="476553"/>
            </a:xfrm>
            <a:prstGeom prst="rect">
              <a:avLst/>
            </a:prstGeom>
          </p:spPr>
        </p:pic>
        <p:pic>
          <p:nvPicPr>
            <p:cNvPr id="36" name="Picture 8" descr="Image result for pinterest logo 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379546" y="4979330"/>
              <a:ext cx="584417" cy="584417"/>
            </a:xfrm>
            <a:prstGeom prst="rect">
              <a:avLst/>
            </a:prstGeom>
            <a:noFill/>
            <a:extLst>
              <a:ext uri="{909E8E84-426E-40dd-AFC4-6F175D3DCCD1}">
                <a14:hiddenFill xmlns:mc="http://schemas.openxmlformats.org/markup-compatibility/2006" xmlns:mv="urn:schemas-microsoft-com:mac:vml" xmlns="" xmlns:a14="http://schemas.microsoft.com/office/drawing/2010/main">
                  <a:solidFill>
                    <a:srgbClr val="FFFFFF"/>
                  </a:solidFill>
                </a14:hiddenFill>
              </a:ext>
            </a:extLst>
          </p:spPr>
        </p:pic>
      </p:grpSp>
      <p:pic>
        <p:nvPicPr>
          <p:cNvPr id="37" name="Picture 2" descr="Image result for microsoft 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9569696" y="3455768"/>
            <a:ext cx="1702612" cy="626295"/>
          </a:xfrm>
          <a:prstGeom prst="rect">
            <a:avLst/>
          </a:prstGeom>
          <a:noFill/>
          <a:extLst>
            <a:ext uri="{909E8E84-426E-40dd-AFC4-6F175D3DCCD1}">
              <a14:hiddenFill xmlns:mc="http://schemas.openxmlformats.org/markup-compatibility/2006" xmlns:mv="urn:schemas-microsoft-com:mac:vml" xmlns="" xmlns:a14="http://schemas.microsoft.com/office/drawing/2010/main">
                <a:solidFill>
                  <a:srgbClr val="FFFFFF"/>
                </a:solidFill>
              </a14:hiddenFill>
            </a:ext>
          </a:extLst>
        </p:spPr>
      </p:pic>
      <p:sp>
        <p:nvSpPr>
          <p:cNvPr id="65" name="Slide Number Placeholder 3">
            <a:extLst>
              <a:ext uri="{FF2B5EF4-FFF2-40B4-BE49-F238E27FC236}">
                <a16:creationId xmlns:a16="http://schemas.microsoft.com/office/drawing/2014/main" id="{9DD5C4B3-1027-F44E-8277-24A79FBE33F3}"/>
              </a:ext>
            </a:extLst>
          </p:cNvPr>
          <p:cNvSpPr txBox="1">
            <a:spLocks/>
          </p:cNvSpPr>
          <p:nvPr/>
        </p:nvSpPr>
        <p:spPr>
          <a:xfrm>
            <a:off x="9542888" y="6432336"/>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0242EEA-1274-4EC0-B3F7-59D9DD50226F}" type="slidenum">
              <a:rPr lang="zh-CN" altLang="en-US" smtClean="0"/>
              <a:pPr/>
              <a:t>15</a:t>
            </a:fld>
            <a:endParaRPr lang="zh-CN" altLang="en-US" dirty="0"/>
          </a:p>
        </p:txBody>
      </p:sp>
      <p:grpSp>
        <p:nvGrpSpPr>
          <p:cNvPr id="66" name="Group 28">
            <a:extLst>
              <a:ext uri="{FF2B5EF4-FFF2-40B4-BE49-F238E27FC236}">
                <a16:creationId xmlns:a16="http://schemas.microsoft.com/office/drawing/2014/main" id="{C1D91164-C3F0-4B4B-B9A5-076D6C3B3A11}"/>
              </a:ext>
            </a:extLst>
          </p:cNvPr>
          <p:cNvGrpSpPr/>
          <p:nvPr/>
        </p:nvGrpSpPr>
        <p:grpSpPr>
          <a:xfrm>
            <a:off x="1175672" y="981856"/>
            <a:ext cx="4506362" cy="2549028"/>
            <a:chOff x="6361880" y="981856"/>
            <a:chExt cx="4506362" cy="2549028"/>
          </a:xfrm>
        </p:grpSpPr>
        <p:sp>
          <p:nvSpPr>
            <p:cNvPr id="67" name="TextBox 66">
              <a:extLst>
                <a:ext uri="{FF2B5EF4-FFF2-40B4-BE49-F238E27FC236}">
                  <a16:creationId xmlns:a16="http://schemas.microsoft.com/office/drawing/2014/main" id="{039394D1-7BDE-2F44-A3D7-3051CF01F7C5}"/>
                </a:ext>
              </a:extLst>
            </p:cNvPr>
            <p:cNvSpPr txBox="1"/>
            <p:nvPr/>
          </p:nvSpPr>
          <p:spPr>
            <a:xfrm>
              <a:off x="6361880" y="981856"/>
              <a:ext cx="4506362" cy="461665"/>
            </a:xfrm>
            <a:prstGeom prst="rect">
              <a:avLst/>
            </a:prstGeom>
            <a:noFill/>
          </p:spPr>
          <p:txBody>
            <a:bodyPr wrap="none" rtlCol="0">
              <a:spAutoFit/>
            </a:bodyPr>
            <a:lstStyle/>
            <a:p>
              <a:pPr marL="342900" indent="-342900">
                <a:buFont typeface="Wingdings" panose="05000000000000000000" pitchFamily="2" charset="2"/>
                <a:buChar char="p"/>
              </a:pPr>
              <a:r>
                <a:rPr lang="en-US" altLang="zh-CN" sz="2400" dirty="0">
                  <a:latin typeface="Calibri" panose="020F0502020204030204" pitchFamily="34" charset="0"/>
                </a:rPr>
                <a:t>Random-walk-based </a:t>
              </a:r>
              <a:r>
                <a:rPr lang="en-US" altLang="zh-CN" sz="2400" b="1" dirty="0">
                  <a:latin typeface="Calibri" panose="020F0502020204030204" pitchFamily="34" charset="0"/>
                </a:rPr>
                <a:t>algorithms</a:t>
              </a:r>
            </a:p>
          </p:txBody>
        </p:sp>
        <p:sp>
          <p:nvSpPr>
            <p:cNvPr id="68" name="TextBox 67">
              <a:extLst>
                <a:ext uri="{FF2B5EF4-FFF2-40B4-BE49-F238E27FC236}">
                  <a16:creationId xmlns:a16="http://schemas.microsoft.com/office/drawing/2014/main" id="{1C3AA229-DC37-E147-BB7C-365384D661D5}"/>
                </a:ext>
              </a:extLst>
            </p:cNvPr>
            <p:cNvSpPr txBox="1"/>
            <p:nvPr/>
          </p:nvSpPr>
          <p:spPr>
            <a:xfrm>
              <a:off x="7180479" y="1547201"/>
              <a:ext cx="1387432" cy="430887"/>
            </a:xfrm>
            <a:prstGeom prst="rect">
              <a:avLst/>
            </a:prstGeom>
            <a:solidFill>
              <a:schemeClr val="accent6"/>
            </a:solidFill>
          </p:spPr>
          <p:txBody>
            <a:bodyPr wrap="none" rtlCol="0">
              <a:spAutoFit/>
            </a:bodyPr>
            <a:lstStyle/>
            <a:p>
              <a:pPr algn="ctr"/>
              <a:r>
                <a:rPr lang="en-US" altLang="zh-CN" sz="2200" b="1" dirty="0" err="1">
                  <a:solidFill>
                    <a:schemeClr val="bg1"/>
                  </a:solidFill>
                  <a:latin typeface="Calibri" panose="020F0502020204030204" pitchFamily="34" charset="0"/>
                </a:rPr>
                <a:t>DeepWalk</a:t>
              </a:r>
              <a:endParaRPr lang="zh-CN" altLang="en-US" sz="2200" b="1" dirty="0">
                <a:solidFill>
                  <a:schemeClr val="bg1"/>
                </a:solidFill>
                <a:latin typeface="Calibri" panose="020F0502020204030204" pitchFamily="34" charset="0"/>
              </a:endParaRPr>
            </a:p>
          </p:txBody>
        </p:sp>
        <p:sp>
          <p:nvSpPr>
            <p:cNvPr id="69" name="TextBox 68">
              <a:extLst>
                <a:ext uri="{FF2B5EF4-FFF2-40B4-BE49-F238E27FC236}">
                  <a16:creationId xmlns:a16="http://schemas.microsoft.com/office/drawing/2014/main" id="{9221D813-B5ED-624E-9212-A926643EC814}"/>
                </a:ext>
              </a:extLst>
            </p:cNvPr>
            <p:cNvSpPr txBox="1"/>
            <p:nvPr/>
          </p:nvSpPr>
          <p:spPr>
            <a:xfrm>
              <a:off x="8939177" y="1547201"/>
              <a:ext cx="1315109" cy="430887"/>
            </a:xfrm>
            <a:prstGeom prst="rect">
              <a:avLst/>
            </a:prstGeom>
            <a:solidFill>
              <a:srgbClr val="FF0000"/>
            </a:solidFill>
          </p:spPr>
          <p:txBody>
            <a:bodyPr wrap="none" rtlCol="0">
              <a:spAutoFit/>
            </a:bodyPr>
            <a:lstStyle/>
            <a:p>
              <a:pPr algn="ctr"/>
              <a:r>
                <a:rPr lang="en-US" altLang="zh-CN" sz="2200" b="1" dirty="0">
                  <a:solidFill>
                    <a:schemeClr val="bg1"/>
                  </a:solidFill>
                  <a:latin typeface="Calibri" panose="020F0502020204030204" pitchFamily="34" charset="0"/>
                </a:rPr>
                <a:t>node2vec</a:t>
              </a:r>
              <a:endParaRPr lang="zh-CN" altLang="en-US" sz="2200" b="1" dirty="0">
                <a:solidFill>
                  <a:schemeClr val="bg1"/>
                </a:solidFill>
                <a:latin typeface="Calibri" panose="020F0502020204030204" pitchFamily="34" charset="0"/>
              </a:endParaRPr>
            </a:p>
          </p:txBody>
        </p:sp>
        <p:sp>
          <p:nvSpPr>
            <p:cNvPr id="70" name="TextBox 69">
              <a:extLst>
                <a:ext uri="{FF2B5EF4-FFF2-40B4-BE49-F238E27FC236}">
                  <a16:creationId xmlns:a16="http://schemas.microsoft.com/office/drawing/2014/main" id="{EEBE5E9D-0E82-A647-B714-0085011D8ED9}"/>
                </a:ext>
              </a:extLst>
            </p:cNvPr>
            <p:cNvSpPr txBox="1"/>
            <p:nvPr/>
          </p:nvSpPr>
          <p:spPr>
            <a:xfrm>
              <a:off x="7276798" y="2123452"/>
              <a:ext cx="1201734" cy="430887"/>
            </a:xfrm>
            <a:prstGeom prst="rect">
              <a:avLst/>
            </a:prstGeom>
            <a:solidFill>
              <a:schemeClr val="accent2"/>
            </a:solidFill>
          </p:spPr>
          <p:txBody>
            <a:bodyPr wrap="none" rtlCol="0">
              <a:spAutoFit/>
            </a:bodyPr>
            <a:lstStyle/>
            <a:p>
              <a:pPr algn="ctr"/>
              <a:r>
                <a:rPr lang="en-US" altLang="zh-CN" sz="2200" b="1" dirty="0" err="1">
                  <a:solidFill>
                    <a:schemeClr val="bg1"/>
                  </a:solidFill>
                  <a:latin typeface="Calibri" panose="020F0502020204030204" pitchFamily="34" charset="0"/>
                </a:rPr>
                <a:t>SimRank</a:t>
              </a:r>
              <a:endParaRPr lang="zh-CN" altLang="en-US" sz="2200" b="1" dirty="0">
                <a:solidFill>
                  <a:schemeClr val="bg1"/>
                </a:solidFill>
                <a:latin typeface="Calibri" panose="020F0502020204030204" pitchFamily="34" charset="0"/>
              </a:endParaRPr>
            </a:p>
          </p:txBody>
        </p:sp>
        <p:sp>
          <p:nvSpPr>
            <p:cNvPr id="71" name="TextBox 70">
              <a:extLst>
                <a:ext uri="{FF2B5EF4-FFF2-40B4-BE49-F238E27FC236}">
                  <a16:creationId xmlns:a16="http://schemas.microsoft.com/office/drawing/2014/main" id="{DD09C822-F296-064B-A036-E237E1756917}"/>
                </a:ext>
              </a:extLst>
            </p:cNvPr>
            <p:cNvSpPr txBox="1"/>
            <p:nvPr/>
          </p:nvSpPr>
          <p:spPr>
            <a:xfrm>
              <a:off x="7291479" y="2702102"/>
              <a:ext cx="2868331" cy="430887"/>
            </a:xfrm>
            <a:prstGeom prst="rect">
              <a:avLst/>
            </a:prstGeom>
            <a:solidFill>
              <a:srgbClr val="0070C0"/>
            </a:solidFill>
          </p:spPr>
          <p:txBody>
            <a:bodyPr wrap="none" rtlCol="0">
              <a:spAutoFit/>
            </a:bodyPr>
            <a:lstStyle/>
            <a:p>
              <a:pPr algn="ctr"/>
              <a:r>
                <a:rPr lang="en-US" altLang="zh-CN" sz="2200" b="1" dirty="0">
                  <a:solidFill>
                    <a:schemeClr val="bg1"/>
                  </a:solidFill>
                  <a:latin typeface="Calibri" panose="020F0502020204030204" pitchFamily="34" charset="0"/>
                </a:rPr>
                <a:t>Personalized PageRank</a:t>
              </a:r>
              <a:endParaRPr lang="zh-CN" altLang="en-US" sz="2200" b="1" dirty="0">
                <a:solidFill>
                  <a:schemeClr val="bg1"/>
                </a:solidFill>
                <a:latin typeface="Calibri" panose="020F0502020204030204" pitchFamily="34" charset="0"/>
              </a:endParaRPr>
            </a:p>
          </p:txBody>
        </p:sp>
        <p:sp>
          <p:nvSpPr>
            <p:cNvPr id="72" name="TextBox 71">
              <a:extLst>
                <a:ext uri="{FF2B5EF4-FFF2-40B4-BE49-F238E27FC236}">
                  <a16:creationId xmlns:a16="http://schemas.microsoft.com/office/drawing/2014/main" id="{E6325314-E3B0-2649-B2D5-A561BFEA1BCC}"/>
                </a:ext>
              </a:extLst>
            </p:cNvPr>
            <p:cNvSpPr txBox="1"/>
            <p:nvPr/>
          </p:nvSpPr>
          <p:spPr>
            <a:xfrm>
              <a:off x="8805082" y="2112559"/>
              <a:ext cx="1445979" cy="430887"/>
            </a:xfrm>
            <a:prstGeom prst="rect">
              <a:avLst/>
            </a:prstGeom>
            <a:solidFill>
              <a:srgbClr val="C00000"/>
            </a:solidFill>
          </p:spPr>
          <p:txBody>
            <a:bodyPr wrap="none" rtlCol="0">
              <a:spAutoFit/>
            </a:bodyPr>
            <a:lstStyle/>
            <a:p>
              <a:pPr algn="ctr"/>
              <a:r>
                <a:rPr lang="en-US" altLang="zh-CN" sz="2200" b="1" dirty="0" err="1">
                  <a:solidFill>
                    <a:schemeClr val="bg1"/>
                  </a:solidFill>
                  <a:latin typeface="Calibri" panose="020F0502020204030204" pitchFamily="34" charset="0"/>
                </a:rPr>
                <a:t>GraphSage</a:t>
              </a:r>
              <a:endParaRPr lang="zh-CN" altLang="en-US" sz="2200" b="1" dirty="0">
                <a:solidFill>
                  <a:schemeClr val="bg1"/>
                </a:solidFill>
                <a:latin typeface="Calibri" panose="020F0502020204030204" pitchFamily="34" charset="0"/>
              </a:endParaRPr>
            </a:p>
          </p:txBody>
        </p:sp>
        <p:sp>
          <p:nvSpPr>
            <p:cNvPr id="73" name="TextBox 72">
              <a:extLst>
                <a:ext uri="{FF2B5EF4-FFF2-40B4-BE49-F238E27FC236}">
                  <a16:creationId xmlns:a16="http://schemas.microsoft.com/office/drawing/2014/main" id="{DB3E4367-DFC2-284A-8D57-C68E19C26B59}"/>
                </a:ext>
              </a:extLst>
            </p:cNvPr>
            <p:cNvSpPr txBox="1"/>
            <p:nvPr/>
          </p:nvSpPr>
          <p:spPr>
            <a:xfrm>
              <a:off x="8478532" y="2761443"/>
              <a:ext cx="585418" cy="769441"/>
            </a:xfrm>
            <a:prstGeom prst="rect">
              <a:avLst/>
            </a:prstGeom>
            <a:noFill/>
          </p:spPr>
          <p:txBody>
            <a:bodyPr wrap="none" rtlCol="0">
              <a:spAutoFit/>
            </a:bodyPr>
            <a:lstStyle/>
            <a:p>
              <a:pPr algn="ctr"/>
              <a:r>
                <a:rPr lang="en-US" altLang="zh-CN" sz="4400" b="1" dirty="0">
                  <a:solidFill>
                    <a:srgbClr val="C00000"/>
                  </a:solidFill>
                  <a:latin typeface="Calibri" panose="020F0502020204030204" pitchFamily="34" charset="0"/>
                </a:rPr>
                <a:t>…</a:t>
              </a:r>
              <a:endParaRPr lang="zh-CN" altLang="en-US" sz="4400" b="1" dirty="0">
                <a:solidFill>
                  <a:srgbClr val="C00000"/>
                </a:solidFill>
                <a:latin typeface="Calibri" panose="020F0502020204030204" pitchFamily="34" charset="0"/>
              </a:endParaRPr>
            </a:p>
          </p:txBody>
        </p:sp>
      </p:grpSp>
      <p:grpSp>
        <p:nvGrpSpPr>
          <p:cNvPr id="74" name="Group 29">
            <a:extLst>
              <a:ext uri="{FF2B5EF4-FFF2-40B4-BE49-F238E27FC236}">
                <a16:creationId xmlns:a16="http://schemas.microsoft.com/office/drawing/2014/main" id="{49B3955F-CA32-B542-BF2C-FE89FF1555E9}"/>
              </a:ext>
            </a:extLst>
          </p:cNvPr>
          <p:cNvGrpSpPr/>
          <p:nvPr/>
        </p:nvGrpSpPr>
        <p:grpSpPr>
          <a:xfrm>
            <a:off x="852663" y="3643371"/>
            <a:ext cx="5313309" cy="2809515"/>
            <a:chOff x="6038871" y="3643371"/>
            <a:chExt cx="5313309" cy="2809515"/>
          </a:xfrm>
        </p:grpSpPr>
        <p:sp>
          <p:nvSpPr>
            <p:cNvPr id="75" name="TextBox 74">
              <a:extLst>
                <a:ext uri="{FF2B5EF4-FFF2-40B4-BE49-F238E27FC236}">
                  <a16:creationId xmlns:a16="http://schemas.microsoft.com/office/drawing/2014/main" id="{95AC4163-568B-ED40-B746-AA23EF05FBAD}"/>
                </a:ext>
              </a:extLst>
            </p:cNvPr>
            <p:cNvSpPr txBox="1"/>
            <p:nvPr/>
          </p:nvSpPr>
          <p:spPr>
            <a:xfrm>
              <a:off x="6434374" y="3643371"/>
              <a:ext cx="3826689" cy="461665"/>
            </a:xfrm>
            <a:prstGeom prst="rect">
              <a:avLst/>
            </a:prstGeom>
            <a:noFill/>
          </p:spPr>
          <p:txBody>
            <a:bodyPr wrap="none" rtlCol="0">
              <a:spAutoFit/>
            </a:bodyPr>
            <a:lstStyle/>
            <a:p>
              <a:pPr marL="342900" indent="-342900">
                <a:buFont typeface="Wingdings" panose="05000000000000000000" pitchFamily="2" charset="2"/>
                <a:buChar char="p"/>
              </a:pPr>
              <a:r>
                <a:rPr lang="en-US" altLang="zh-CN" sz="2400" dirty="0">
                  <a:latin typeface="Calibri" panose="020F0502020204030204" pitchFamily="34" charset="0"/>
                </a:rPr>
                <a:t>Random walk </a:t>
              </a:r>
              <a:r>
                <a:rPr lang="en-US" altLang="zh-CN" sz="2400" b="1" dirty="0">
                  <a:latin typeface="Calibri" panose="020F0502020204030204" pitchFamily="34" charset="0"/>
                </a:rPr>
                <a:t>applications</a:t>
              </a:r>
            </a:p>
          </p:txBody>
        </p:sp>
        <p:sp>
          <p:nvSpPr>
            <p:cNvPr id="76" name="TextBox 75">
              <a:extLst>
                <a:ext uri="{FF2B5EF4-FFF2-40B4-BE49-F238E27FC236}">
                  <a16:creationId xmlns:a16="http://schemas.microsoft.com/office/drawing/2014/main" id="{D136C5F2-4834-8548-A2A0-489589150AC0}"/>
                </a:ext>
              </a:extLst>
            </p:cNvPr>
            <p:cNvSpPr txBox="1"/>
            <p:nvPr/>
          </p:nvSpPr>
          <p:spPr>
            <a:xfrm>
              <a:off x="6452620" y="4205101"/>
              <a:ext cx="2497348" cy="430887"/>
            </a:xfrm>
            <a:prstGeom prst="rect">
              <a:avLst/>
            </a:prstGeom>
            <a:solidFill>
              <a:schemeClr val="accent6"/>
            </a:solidFill>
          </p:spPr>
          <p:txBody>
            <a:bodyPr wrap="none" rtlCol="0">
              <a:spAutoFit/>
            </a:bodyPr>
            <a:lstStyle/>
            <a:p>
              <a:pPr algn="ctr"/>
              <a:r>
                <a:rPr lang="en-US" altLang="zh-CN" sz="2200" b="1" dirty="0">
                  <a:solidFill>
                    <a:schemeClr val="bg1"/>
                  </a:solidFill>
                  <a:latin typeface="Calibri" panose="020F0502020204030204" pitchFamily="34" charset="0"/>
                </a:rPr>
                <a:t>Sub-graph sampling</a:t>
              </a:r>
              <a:endParaRPr lang="zh-CN" altLang="en-US" sz="2200" b="1" dirty="0">
                <a:solidFill>
                  <a:schemeClr val="bg1"/>
                </a:solidFill>
                <a:latin typeface="Calibri" panose="020F0502020204030204" pitchFamily="34" charset="0"/>
              </a:endParaRPr>
            </a:p>
          </p:txBody>
        </p:sp>
        <p:sp>
          <p:nvSpPr>
            <p:cNvPr id="77" name="TextBox 76">
              <a:extLst>
                <a:ext uri="{FF2B5EF4-FFF2-40B4-BE49-F238E27FC236}">
                  <a16:creationId xmlns:a16="http://schemas.microsoft.com/office/drawing/2014/main" id="{716C3FDD-63AA-5E4A-9BD3-0C9554B0EE4F}"/>
                </a:ext>
              </a:extLst>
            </p:cNvPr>
            <p:cNvSpPr txBox="1"/>
            <p:nvPr/>
          </p:nvSpPr>
          <p:spPr>
            <a:xfrm>
              <a:off x="7386586" y="6021999"/>
              <a:ext cx="1662121" cy="430887"/>
            </a:xfrm>
            <a:prstGeom prst="rect">
              <a:avLst/>
            </a:prstGeom>
            <a:solidFill>
              <a:srgbClr val="FF0000"/>
            </a:solidFill>
          </p:spPr>
          <p:txBody>
            <a:bodyPr wrap="none" rtlCol="0">
              <a:spAutoFit/>
            </a:bodyPr>
            <a:lstStyle/>
            <a:p>
              <a:pPr algn="ctr"/>
              <a:r>
                <a:rPr lang="en-US" altLang="zh-CN" sz="2200" b="1" dirty="0">
                  <a:solidFill>
                    <a:schemeClr val="bg1"/>
                  </a:solidFill>
                  <a:latin typeface="Calibri" panose="020F0502020204030204" pitchFamily="34" charset="0"/>
                </a:rPr>
                <a:t>Web ranking</a:t>
              </a:r>
              <a:endParaRPr lang="zh-CN" altLang="en-US" sz="2200" b="1" dirty="0">
                <a:solidFill>
                  <a:schemeClr val="bg1"/>
                </a:solidFill>
                <a:latin typeface="Calibri" panose="020F0502020204030204" pitchFamily="34" charset="0"/>
              </a:endParaRPr>
            </a:p>
          </p:txBody>
        </p:sp>
        <p:sp>
          <p:nvSpPr>
            <p:cNvPr id="78" name="TextBox 77">
              <a:extLst>
                <a:ext uri="{FF2B5EF4-FFF2-40B4-BE49-F238E27FC236}">
                  <a16:creationId xmlns:a16="http://schemas.microsoft.com/office/drawing/2014/main" id="{63C004ED-2678-114D-9564-77482415C43A}"/>
                </a:ext>
              </a:extLst>
            </p:cNvPr>
            <p:cNvSpPr txBox="1"/>
            <p:nvPr/>
          </p:nvSpPr>
          <p:spPr>
            <a:xfrm>
              <a:off x="6038871" y="4837058"/>
              <a:ext cx="1923310" cy="430887"/>
            </a:xfrm>
            <a:prstGeom prst="rect">
              <a:avLst/>
            </a:prstGeom>
            <a:solidFill>
              <a:schemeClr val="accent2"/>
            </a:solidFill>
          </p:spPr>
          <p:txBody>
            <a:bodyPr wrap="none" rtlCol="0">
              <a:spAutoFit/>
            </a:bodyPr>
            <a:lstStyle/>
            <a:p>
              <a:pPr algn="ctr"/>
              <a:r>
                <a:rPr lang="en-US" altLang="zh-CN" sz="2200" b="1" dirty="0">
                  <a:solidFill>
                    <a:schemeClr val="bg1"/>
                  </a:solidFill>
                  <a:latin typeface="Calibri" panose="020F0502020204030204" pitchFamily="34" charset="0"/>
                </a:rPr>
                <a:t>Link prediction</a:t>
              </a:r>
              <a:endParaRPr lang="zh-CN" altLang="en-US" sz="2200" b="1" dirty="0">
                <a:solidFill>
                  <a:schemeClr val="bg1"/>
                </a:solidFill>
                <a:latin typeface="Calibri" panose="020F0502020204030204" pitchFamily="34" charset="0"/>
              </a:endParaRPr>
            </a:p>
          </p:txBody>
        </p:sp>
        <p:sp>
          <p:nvSpPr>
            <p:cNvPr id="79" name="TextBox 78">
              <a:extLst>
                <a:ext uri="{FF2B5EF4-FFF2-40B4-BE49-F238E27FC236}">
                  <a16:creationId xmlns:a16="http://schemas.microsoft.com/office/drawing/2014/main" id="{3722D9CB-DA15-8D40-91BE-AC125A53464A}"/>
                </a:ext>
              </a:extLst>
            </p:cNvPr>
            <p:cNvSpPr txBox="1"/>
            <p:nvPr/>
          </p:nvSpPr>
          <p:spPr>
            <a:xfrm>
              <a:off x="8694481" y="5459866"/>
              <a:ext cx="2657699" cy="430887"/>
            </a:xfrm>
            <a:prstGeom prst="rect">
              <a:avLst/>
            </a:prstGeom>
            <a:solidFill>
              <a:srgbClr val="0070C0"/>
            </a:solidFill>
          </p:spPr>
          <p:txBody>
            <a:bodyPr wrap="none" rtlCol="0">
              <a:spAutoFit/>
            </a:bodyPr>
            <a:lstStyle/>
            <a:p>
              <a:pPr algn="ctr"/>
              <a:r>
                <a:rPr lang="en-US" altLang="zh-CN" sz="2200" b="1" dirty="0">
                  <a:solidFill>
                    <a:schemeClr val="bg1"/>
                  </a:solidFill>
                  <a:latin typeface="Calibri" panose="020F0502020204030204" pitchFamily="34" charset="0"/>
                </a:rPr>
                <a:t>Fake news mitigation</a:t>
              </a:r>
              <a:endParaRPr lang="zh-CN" altLang="en-US" sz="2200" b="1" dirty="0">
                <a:solidFill>
                  <a:schemeClr val="bg1"/>
                </a:solidFill>
                <a:latin typeface="Calibri" panose="020F0502020204030204" pitchFamily="34" charset="0"/>
              </a:endParaRPr>
            </a:p>
          </p:txBody>
        </p:sp>
        <p:sp>
          <p:nvSpPr>
            <p:cNvPr id="80" name="TextBox 79">
              <a:extLst>
                <a:ext uri="{FF2B5EF4-FFF2-40B4-BE49-F238E27FC236}">
                  <a16:creationId xmlns:a16="http://schemas.microsoft.com/office/drawing/2014/main" id="{2B11F1E9-B582-AF43-9F46-730B5465C42F}"/>
                </a:ext>
              </a:extLst>
            </p:cNvPr>
            <p:cNvSpPr txBox="1"/>
            <p:nvPr/>
          </p:nvSpPr>
          <p:spPr>
            <a:xfrm>
              <a:off x="9177049" y="4206392"/>
              <a:ext cx="2082621" cy="430887"/>
            </a:xfrm>
            <a:prstGeom prst="rect">
              <a:avLst/>
            </a:prstGeom>
            <a:solidFill>
              <a:srgbClr val="7030A0"/>
            </a:solidFill>
          </p:spPr>
          <p:txBody>
            <a:bodyPr wrap="none" rtlCol="0">
              <a:spAutoFit/>
            </a:bodyPr>
            <a:lstStyle/>
            <a:p>
              <a:pPr algn="ctr"/>
              <a:r>
                <a:rPr lang="en-US" altLang="zh-CN" sz="2200" b="1" dirty="0">
                  <a:solidFill>
                    <a:schemeClr val="bg1"/>
                  </a:solidFill>
                  <a:latin typeface="Calibri" panose="020F0502020204030204" pitchFamily="34" charset="0"/>
                </a:rPr>
                <a:t>Epidemics study</a:t>
              </a:r>
              <a:endParaRPr lang="zh-CN" altLang="en-US" sz="2200" b="1" dirty="0">
                <a:solidFill>
                  <a:schemeClr val="bg1"/>
                </a:solidFill>
                <a:latin typeface="Calibri" panose="020F0502020204030204" pitchFamily="34" charset="0"/>
              </a:endParaRPr>
            </a:p>
          </p:txBody>
        </p:sp>
        <p:sp>
          <p:nvSpPr>
            <p:cNvPr id="81" name="TextBox 80">
              <a:extLst>
                <a:ext uri="{FF2B5EF4-FFF2-40B4-BE49-F238E27FC236}">
                  <a16:creationId xmlns:a16="http://schemas.microsoft.com/office/drawing/2014/main" id="{5C5B74C7-613B-6243-93C1-DE2169845F49}"/>
                </a:ext>
              </a:extLst>
            </p:cNvPr>
            <p:cNvSpPr txBox="1"/>
            <p:nvPr/>
          </p:nvSpPr>
          <p:spPr>
            <a:xfrm>
              <a:off x="9437912" y="5636886"/>
              <a:ext cx="585418" cy="769441"/>
            </a:xfrm>
            <a:prstGeom prst="rect">
              <a:avLst/>
            </a:prstGeom>
            <a:noFill/>
          </p:spPr>
          <p:txBody>
            <a:bodyPr wrap="none" rtlCol="0">
              <a:spAutoFit/>
            </a:bodyPr>
            <a:lstStyle/>
            <a:p>
              <a:pPr algn="ctr"/>
              <a:r>
                <a:rPr lang="en-US" altLang="zh-CN" sz="4400" b="1" dirty="0">
                  <a:solidFill>
                    <a:srgbClr val="C00000"/>
                  </a:solidFill>
                  <a:latin typeface="Calibri" panose="020F0502020204030204" pitchFamily="34" charset="0"/>
                </a:rPr>
                <a:t>…</a:t>
              </a:r>
              <a:endParaRPr lang="zh-CN" altLang="en-US" sz="4400" b="1" dirty="0">
                <a:solidFill>
                  <a:srgbClr val="C00000"/>
                </a:solidFill>
                <a:latin typeface="Calibri" panose="020F0502020204030204" pitchFamily="34" charset="0"/>
              </a:endParaRPr>
            </a:p>
          </p:txBody>
        </p:sp>
        <p:sp>
          <p:nvSpPr>
            <p:cNvPr id="82" name="TextBox 81">
              <a:extLst>
                <a:ext uri="{FF2B5EF4-FFF2-40B4-BE49-F238E27FC236}">
                  <a16:creationId xmlns:a16="http://schemas.microsoft.com/office/drawing/2014/main" id="{63E099D9-1A28-2245-9D24-19DF778A908F}"/>
                </a:ext>
              </a:extLst>
            </p:cNvPr>
            <p:cNvSpPr txBox="1"/>
            <p:nvPr/>
          </p:nvSpPr>
          <p:spPr>
            <a:xfrm>
              <a:off x="6501653" y="5454108"/>
              <a:ext cx="1934193" cy="430887"/>
            </a:xfrm>
            <a:prstGeom prst="rect">
              <a:avLst/>
            </a:prstGeom>
            <a:solidFill>
              <a:srgbClr val="C00000"/>
            </a:solidFill>
          </p:spPr>
          <p:txBody>
            <a:bodyPr wrap="none" rtlCol="0">
              <a:spAutoFit/>
            </a:bodyPr>
            <a:lstStyle/>
            <a:p>
              <a:pPr algn="ctr"/>
              <a:r>
                <a:rPr lang="en-US" altLang="zh-CN" sz="2200" b="1" dirty="0">
                  <a:solidFill>
                    <a:schemeClr val="bg1"/>
                  </a:solidFill>
                  <a:latin typeface="Calibri" panose="020F0502020204030204" pitchFamily="34" charset="0"/>
                </a:rPr>
                <a:t>Graph DL/GNN</a:t>
              </a:r>
              <a:endParaRPr lang="zh-CN" altLang="en-US" sz="2200" b="1" dirty="0">
                <a:solidFill>
                  <a:schemeClr val="bg1"/>
                </a:solidFill>
                <a:latin typeface="Calibri" panose="020F0502020204030204" pitchFamily="34" charset="0"/>
              </a:endParaRPr>
            </a:p>
          </p:txBody>
        </p:sp>
      </p:grpSp>
      <p:sp>
        <p:nvSpPr>
          <p:cNvPr id="88" name="TextBox 87">
            <a:extLst>
              <a:ext uri="{FF2B5EF4-FFF2-40B4-BE49-F238E27FC236}">
                <a16:creationId xmlns:a16="http://schemas.microsoft.com/office/drawing/2014/main" id="{9F892055-79AB-FF40-A97D-8D97CAC8B7E4}"/>
              </a:ext>
            </a:extLst>
          </p:cNvPr>
          <p:cNvSpPr txBox="1"/>
          <p:nvPr/>
        </p:nvSpPr>
        <p:spPr>
          <a:xfrm>
            <a:off x="2923778" y="4843488"/>
            <a:ext cx="3826688" cy="430887"/>
          </a:xfrm>
          <a:prstGeom prst="rect">
            <a:avLst/>
          </a:prstGeom>
          <a:solidFill>
            <a:schemeClr val="tx1">
              <a:lumMod val="50000"/>
              <a:lumOff val="50000"/>
            </a:schemeClr>
          </a:solidFill>
        </p:spPr>
        <p:txBody>
          <a:bodyPr wrap="square" rtlCol="0">
            <a:spAutoFit/>
          </a:bodyPr>
          <a:lstStyle/>
          <a:p>
            <a:pPr algn="ctr"/>
            <a:r>
              <a:rPr lang="en-US" altLang="zh-CN" sz="2200" b="1" dirty="0">
                <a:solidFill>
                  <a:schemeClr val="bg1"/>
                </a:solidFill>
                <a:latin typeface="Calibri" panose="020F0502020204030204" pitchFamily="34" charset="0"/>
              </a:rPr>
              <a:t>Compromised device detection</a:t>
            </a:r>
            <a:endParaRPr lang="zh-CN" altLang="en-US" sz="2200" b="1" dirty="0">
              <a:solidFill>
                <a:schemeClr val="bg1"/>
              </a:solidFill>
              <a:latin typeface="Calibri" panose="020F0502020204030204" pitchFamily="34" charset="0"/>
            </a:endParaRPr>
          </a:p>
        </p:txBody>
      </p:sp>
      <p:sp>
        <p:nvSpPr>
          <p:cNvPr id="90" name="TextBox 89">
            <a:extLst>
              <a:ext uri="{FF2B5EF4-FFF2-40B4-BE49-F238E27FC236}">
                <a16:creationId xmlns:a16="http://schemas.microsoft.com/office/drawing/2014/main" id="{3077D8FE-B3E1-A244-831F-E42BDF6513A7}"/>
              </a:ext>
            </a:extLst>
          </p:cNvPr>
          <p:cNvSpPr txBox="1"/>
          <p:nvPr/>
        </p:nvSpPr>
        <p:spPr>
          <a:xfrm>
            <a:off x="7769081" y="990356"/>
            <a:ext cx="3421706" cy="461665"/>
          </a:xfrm>
          <a:prstGeom prst="rect">
            <a:avLst/>
          </a:prstGeom>
          <a:noFill/>
        </p:spPr>
        <p:txBody>
          <a:bodyPr wrap="none" rtlCol="0">
            <a:spAutoFit/>
          </a:bodyPr>
          <a:lstStyle/>
          <a:p>
            <a:pPr marL="342900" indent="-342900">
              <a:buFont typeface="Wingdings" panose="05000000000000000000" pitchFamily="2" charset="2"/>
              <a:buChar char="p"/>
            </a:pPr>
            <a:r>
              <a:rPr lang="en-US" altLang="zh-CN" sz="2400" dirty="0">
                <a:latin typeface="Calibri" panose="020F0502020204030204" pitchFamily="34" charset="0"/>
              </a:rPr>
              <a:t>Random walk </a:t>
            </a:r>
            <a:r>
              <a:rPr lang="en-US" altLang="zh-CN" sz="2400" b="1" dirty="0">
                <a:latin typeface="Calibri" panose="020F0502020204030204" pitchFamily="34" charset="0"/>
              </a:rPr>
              <a:t>adopters</a:t>
            </a:r>
          </a:p>
        </p:txBody>
      </p:sp>
      <p:grpSp>
        <p:nvGrpSpPr>
          <p:cNvPr id="5" name="Group 4">
            <a:extLst>
              <a:ext uri="{FF2B5EF4-FFF2-40B4-BE49-F238E27FC236}">
                <a16:creationId xmlns:a16="http://schemas.microsoft.com/office/drawing/2014/main" id="{67DFDEA6-0680-F143-A4CD-2D981621695F}"/>
              </a:ext>
            </a:extLst>
          </p:cNvPr>
          <p:cNvGrpSpPr/>
          <p:nvPr/>
        </p:nvGrpSpPr>
        <p:grpSpPr>
          <a:xfrm>
            <a:off x="6956789" y="5428118"/>
            <a:ext cx="4720675" cy="785428"/>
            <a:chOff x="6956789" y="5428118"/>
            <a:chExt cx="4720675" cy="785428"/>
          </a:xfrm>
        </p:grpSpPr>
        <p:pic>
          <p:nvPicPr>
            <p:cNvPr id="3" name="Picture 2" descr="Avatar">
              <a:extLst>
                <a:ext uri="{FF2B5EF4-FFF2-40B4-BE49-F238E27FC236}">
                  <a16:creationId xmlns:a16="http://schemas.microsoft.com/office/drawing/2014/main" id="{5C51BFE4-8314-0249-8D9F-4579C6AF00C7}"/>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956789" y="5428118"/>
              <a:ext cx="769441" cy="76944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6B32F4E-C612-5341-A69F-437EA4BEA6E8}"/>
                </a:ext>
              </a:extLst>
            </p:cNvPr>
            <p:cNvSpPr txBox="1"/>
            <p:nvPr/>
          </p:nvSpPr>
          <p:spPr>
            <a:xfrm>
              <a:off x="7540955" y="5536438"/>
              <a:ext cx="4136509" cy="677108"/>
            </a:xfrm>
            <a:prstGeom prst="rect">
              <a:avLst/>
            </a:prstGeom>
            <a:noFill/>
          </p:spPr>
          <p:txBody>
            <a:bodyPr wrap="square" rtlCol="0">
              <a:spAutoFit/>
            </a:bodyPr>
            <a:lstStyle/>
            <a:p>
              <a:pPr algn="ctr"/>
              <a:r>
                <a:rPr lang="en-US" b="1" i="1" dirty="0" err="1">
                  <a:solidFill>
                    <a:srgbClr val="0070C0"/>
                  </a:solidFill>
                  <a:latin typeface="Calibri" panose="020F0502020204030204" pitchFamily="34" charset="0"/>
                </a:rPr>
                <a:t>KnightKing</a:t>
              </a:r>
              <a:r>
                <a:rPr lang="en-US" b="1" i="1" dirty="0">
                  <a:solidFill>
                    <a:srgbClr val="0070C0"/>
                  </a:solidFill>
                  <a:latin typeface="Calibri" panose="020F0502020204030204" pitchFamily="34" charset="0"/>
                </a:rPr>
                <a:t> graph random walk engine </a:t>
              </a:r>
              <a:r>
                <a:rPr lang="en-US" sz="2000" dirty="0">
                  <a:latin typeface="Calibri" panose="020F0502020204030204" pitchFamily="34" charset="0"/>
                </a:rPr>
                <a:t>[SOSP ’21], w. Tsinghua U. </a:t>
              </a:r>
            </a:p>
          </p:txBody>
        </p:sp>
      </p:grpSp>
    </p:spTree>
    <p:custDataLst>
      <p:tags r:id="rId1"/>
    </p:custDataLst>
    <p:extLst>
      <p:ext uri="{BB962C8B-B14F-4D97-AF65-F5344CB8AC3E}">
        <p14:creationId xmlns:p14="http://schemas.microsoft.com/office/powerpoint/2010/main" val="2006649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nodePh="1">
                                  <p:stCondLst>
                                    <p:cond delay="0"/>
                                  </p:stCondLst>
                                  <p:endCondLst>
                                    <p:cond evt="begin" delay="0">
                                      <p:tn val="15"/>
                                    </p:cond>
                                  </p:endCondLst>
                                  <p:childTnLst>
                                    <p:set>
                                      <p:cBhvr>
                                        <p:cTn id="16" dur="1" fill="hold">
                                          <p:stCondLst>
                                            <p:cond delay="0"/>
                                          </p:stCondLst>
                                        </p:cTn>
                                        <p:tgtEl>
                                          <p:spTgt spid="6">
                                            <p:txEl>
                                              <p:pRg st="0" end="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4"/>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9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02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22" grpId="0"/>
      <p:bldP spid="88" grpId="0" animBg="1"/>
      <p:bldP spid="9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659" y="85860"/>
            <a:ext cx="10972800" cy="767889"/>
          </a:xfrm>
        </p:spPr>
        <p:txBody>
          <a:bodyPr>
            <a:normAutofit/>
          </a:bodyPr>
          <a:lstStyle/>
          <a:p>
            <a:r>
              <a:rPr lang="en-US" altLang="zh-CN" sz="3200" b="1" dirty="0">
                <a:solidFill>
                  <a:schemeClr val="accent5"/>
                </a:solidFill>
              </a:rPr>
              <a:t>Challenges: Slow Random Memory Accesses</a:t>
            </a:r>
            <a:endParaRPr lang="zh-CN" altLang="en-US" sz="3200" b="1" dirty="0">
              <a:solidFill>
                <a:schemeClr val="accent5"/>
              </a:solidFill>
            </a:endParaRPr>
          </a:p>
        </p:txBody>
      </p:sp>
      <p:sp>
        <p:nvSpPr>
          <p:cNvPr id="3" name="Slide Number Placeholder 2"/>
          <p:cNvSpPr>
            <a:spLocks noGrp="1"/>
          </p:cNvSpPr>
          <p:nvPr>
            <p:ph type="sldNum" sz="quarter" idx="12"/>
          </p:nvPr>
        </p:nvSpPr>
        <p:spPr/>
        <p:txBody>
          <a:bodyPr/>
          <a:lstStyle/>
          <a:p>
            <a:fld id="{C0242EEA-1274-4EC0-B3F7-59D9DD50226F}" type="slidenum">
              <a:rPr lang="zh-CN" altLang="en-US" smtClean="0"/>
              <a:pPr/>
              <a:t>16</a:t>
            </a:fld>
            <a:endParaRPr lang="zh-CN" altLang="en-US"/>
          </a:p>
        </p:txBody>
      </p:sp>
      <p:sp>
        <p:nvSpPr>
          <p:cNvPr id="7" name="TextBox 6"/>
          <p:cNvSpPr txBox="1"/>
          <p:nvPr/>
        </p:nvSpPr>
        <p:spPr>
          <a:xfrm>
            <a:off x="459031" y="424800"/>
            <a:ext cx="6428298" cy="3416320"/>
          </a:xfrm>
          <a:prstGeom prst="rect">
            <a:avLst/>
          </a:prstGeom>
          <a:noFill/>
        </p:spPr>
        <p:txBody>
          <a:bodyPr wrap="none" rtlCol="0">
            <a:spAutoFit/>
          </a:bodyPr>
          <a:lstStyle/>
          <a:p>
            <a:endParaRPr lang="en-US" altLang="zh-CN" sz="2400" dirty="0">
              <a:latin typeface="Calibri" panose="020F0502020204030204" pitchFamily="34" charset="0"/>
            </a:endParaRPr>
          </a:p>
          <a:p>
            <a:pPr marL="342900" indent="-342900">
              <a:buFont typeface="Wingdings" panose="05000000000000000000" pitchFamily="2" charset="2"/>
              <a:buChar char="p"/>
            </a:pPr>
            <a:r>
              <a:rPr lang="en-US" altLang="zh-CN" sz="2400" dirty="0">
                <a:latin typeface="Calibri" panose="020F0502020204030204" pitchFamily="34" charset="0"/>
                <a:cs typeface="Calibri" panose="020F0502020204030204" pitchFamily="34" charset="0"/>
              </a:rPr>
              <a:t>Walkers make random choices</a:t>
            </a:r>
          </a:p>
          <a:p>
            <a:pPr marL="800100" lvl="1" indent="-342900">
              <a:buFont typeface="Wingdings" panose="05000000000000000000" pitchFamily="2" charset="2"/>
              <a:buChar char="Ø"/>
            </a:pPr>
            <a:r>
              <a:rPr lang="en-US" altLang="zh-CN" sz="2400" dirty="0">
                <a:latin typeface="Calibri" panose="020F0502020204030204" pitchFamily="34" charset="0"/>
                <a:cs typeface="Calibri" panose="020F0502020204030204" pitchFamily="34" charset="0"/>
              </a:rPr>
              <a:t>Following </a:t>
            </a:r>
            <a:r>
              <a:rPr lang="en-US" altLang="zh-CN" sz="2400" b="1" dirty="0">
                <a:latin typeface="Calibri" panose="020F0502020204030204" pitchFamily="34" charset="0"/>
                <a:cs typeface="Calibri" panose="020F0502020204030204" pitchFamily="34" charset="0"/>
              </a:rPr>
              <a:t>only one edge</a:t>
            </a:r>
            <a:r>
              <a:rPr lang="en-US" altLang="zh-CN" sz="2400" dirty="0">
                <a:latin typeface="Calibri" panose="020F0502020204030204" pitchFamily="34" charset="0"/>
                <a:cs typeface="Calibri" panose="020F0502020204030204" pitchFamily="34" charset="0"/>
              </a:rPr>
              <a:t> </a:t>
            </a:r>
          </a:p>
          <a:p>
            <a:pPr marL="342900" indent="-342900">
              <a:buFont typeface="Wingdings" panose="05000000000000000000" pitchFamily="2" charset="2"/>
              <a:buChar char="p"/>
            </a:pPr>
            <a:endParaRPr lang="en-US" altLang="zh-CN" sz="2400" dirty="0">
              <a:latin typeface="Calibri" panose="020F0502020204030204" pitchFamily="34" charset="0"/>
              <a:cs typeface="Calibri" panose="020F0502020204030204" pitchFamily="34" charset="0"/>
            </a:endParaRPr>
          </a:p>
          <a:p>
            <a:pPr marL="342900" indent="-342900">
              <a:buFont typeface="Wingdings" panose="05000000000000000000" pitchFamily="2" charset="2"/>
              <a:buChar char="p"/>
            </a:pPr>
            <a:r>
              <a:rPr lang="en-US" altLang="zh-CN" sz="2400" dirty="0">
                <a:latin typeface="Calibri" panose="020F0502020204030204" pitchFamily="34" charset="0"/>
                <a:cs typeface="Calibri" panose="020F0502020204030204" pitchFamily="34" charset="0"/>
              </a:rPr>
              <a:t>Problem with existing solutions</a:t>
            </a:r>
          </a:p>
          <a:p>
            <a:pPr marL="800100" lvl="1" indent="-342900">
              <a:buFont typeface="Wingdings" panose="05000000000000000000" pitchFamily="2" charset="2"/>
              <a:buChar char="Ø"/>
            </a:pPr>
            <a:r>
              <a:rPr lang="en-US" altLang="zh-CN" sz="2400" dirty="0">
                <a:solidFill>
                  <a:srgbClr val="FF0000"/>
                </a:solidFill>
                <a:latin typeface="Calibri" panose="020F0502020204030204" pitchFamily="34" charset="0"/>
                <a:cs typeface="Calibri" panose="020F0502020204030204" pitchFamily="34" charset="0"/>
              </a:rPr>
              <a:t>Accept randomness in memory accesses</a:t>
            </a:r>
          </a:p>
          <a:p>
            <a:pPr marL="800100" lvl="1" indent="-342900">
              <a:buFont typeface="Wingdings" panose="05000000000000000000" pitchFamily="2" charset="2"/>
              <a:buChar char="Ø"/>
            </a:pPr>
            <a:r>
              <a:rPr lang="en-US" altLang="zh-CN" sz="2400" dirty="0">
                <a:latin typeface="Calibri" panose="020F0502020204030204" pitchFamily="34" charset="0"/>
                <a:cs typeface="Calibri" panose="020F0502020204030204" pitchFamily="34" charset="0"/>
              </a:rPr>
              <a:t>Process walkers in turn, wherever they are</a:t>
            </a:r>
          </a:p>
          <a:p>
            <a:pPr marL="1257300" lvl="2" indent="-342900">
              <a:buFont typeface="Wingdings" panose="05000000000000000000" pitchFamily="2" charset="2"/>
              <a:buChar char="Ø"/>
            </a:pPr>
            <a:r>
              <a:rPr lang="en-US" altLang="zh-CN" sz="2400" dirty="0">
                <a:latin typeface="Calibri" panose="020F0502020204030204" pitchFamily="34" charset="0"/>
                <a:cs typeface="Calibri" panose="020F0502020204030204" pitchFamily="34" charset="0"/>
              </a:rPr>
              <a:t>High data dependency (pointer chasing)</a:t>
            </a:r>
          </a:p>
          <a:p>
            <a:pPr marL="1257300" lvl="2" indent="-342900">
              <a:buFont typeface="Wingdings" panose="05000000000000000000" pitchFamily="2" charset="2"/>
              <a:buChar char="Ø"/>
            </a:pPr>
            <a:r>
              <a:rPr lang="en-US" altLang="zh-CN" sz="2400" dirty="0">
                <a:latin typeface="Calibri" panose="020F0502020204030204" pitchFamily="34" charset="0"/>
                <a:cs typeface="Calibri" panose="020F0502020204030204" pitchFamily="34" charset="0"/>
              </a:rPr>
              <a:t>Low utilization of loaded cache lines</a:t>
            </a:r>
          </a:p>
        </p:txBody>
      </p:sp>
      <p:pic>
        <p:nvPicPr>
          <p:cNvPr id="100" name="Picture 99">
            <a:extLst>
              <a:ext uri="{FF2B5EF4-FFF2-40B4-BE49-F238E27FC236}">
                <a16:creationId xmlns:a16="http://schemas.microsoft.com/office/drawing/2014/main" id="{47BBF348-EBCF-164F-8BF2-B880557E3EBE}"/>
              </a:ext>
            </a:extLst>
          </p:cNvPr>
          <p:cNvPicPr>
            <a:picLocks noChangeAspect="1"/>
          </p:cNvPicPr>
          <p:nvPr/>
        </p:nvPicPr>
        <p:blipFill>
          <a:blip r:embed="rId4" cstate="print">
            <a:alphaModFix/>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024059" y="1629929"/>
            <a:ext cx="3722455" cy="3694561"/>
          </a:xfrm>
          <a:prstGeom prst="rect">
            <a:avLst/>
          </a:prstGeom>
        </p:spPr>
      </p:pic>
      <p:pic>
        <p:nvPicPr>
          <p:cNvPr id="101" name="Picture 100">
            <a:extLst>
              <a:ext uri="{FF2B5EF4-FFF2-40B4-BE49-F238E27FC236}">
                <a16:creationId xmlns:a16="http://schemas.microsoft.com/office/drawing/2014/main" id="{449D3403-9B96-FB41-848A-E50E433BF30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01728" y="3331928"/>
            <a:ext cx="515053" cy="523451"/>
          </a:xfrm>
          <a:prstGeom prst="rect">
            <a:avLst/>
          </a:prstGeom>
        </p:spPr>
      </p:pic>
      <p:pic>
        <p:nvPicPr>
          <p:cNvPr id="102" name="Picture 101">
            <a:extLst>
              <a:ext uri="{FF2B5EF4-FFF2-40B4-BE49-F238E27FC236}">
                <a16:creationId xmlns:a16="http://schemas.microsoft.com/office/drawing/2014/main" id="{B09B8701-74F8-834C-9440-E17A0C3EA3B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929042" y="4133333"/>
            <a:ext cx="490805" cy="487128"/>
          </a:xfrm>
          <a:prstGeom prst="rect">
            <a:avLst/>
          </a:prstGeom>
        </p:spPr>
      </p:pic>
      <p:pic>
        <p:nvPicPr>
          <p:cNvPr id="104" name="Picture 103">
            <a:extLst>
              <a:ext uri="{FF2B5EF4-FFF2-40B4-BE49-F238E27FC236}">
                <a16:creationId xmlns:a16="http://schemas.microsoft.com/office/drawing/2014/main" id="{7DF2BCFC-1BBE-5443-9F0F-FEA1E1312A9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418857" y="3192592"/>
            <a:ext cx="532681" cy="541366"/>
          </a:xfrm>
          <a:prstGeom prst="rect">
            <a:avLst/>
          </a:prstGeom>
        </p:spPr>
      </p:pic>
      <p:grpSp>
        <p:nvGrpSpPr>
          <p:cNvPr id="4" name="Group 18">
            <a:extLst>
              <a:ext uri="{FF2B5EF4-FFF2-40B4-BE49-F238E27FC236}">
                <a16:creationId xmlns:a16="http://schemas.microsoft.com/office/drawing/2014/main" id="{152ACBD0-A9BD-FC4E-81A8-ABC7C9E86D84}"/>
              </a:ext>
            </a:extLst>
          </p:cNvPr>
          <p:cNvGrpSpPr/>
          <p:nvPr/>
        </p:nvGrpSpPr>
        <p:grpSpPr>
          <a:xfrm>
            <a:off x="10451329" y="4460701"/>
            <a:ext cx="914578" cy="738914"/>
            <a:chOff x="10451329" y="4460701"/>
            <a:chExt cx="914578" cy="738914"/>
          </a:xfrm>
        </p:grpSpPr>
        <p:grpSp>
          <p:nvGrpSpPr>
            <p:cNvPr id="5" name="Group 15">
              <a:extLst>
                <a:ext uri="{FF2B5EF4-FFF2-40B4-BE49-F238E27FC236}">
                  <a16:creationId xmlns:a16="http://schemas.microsoft.com/office/drawing/2014/main" id="{911EF0B6-06A1-234C-A1D2-FB63DBF66FC1}"/>
                </a:ext>
              </a:extLst>
            </p:cNvPr>
            <p:cNvGrpSpPr/>
            <p:nvPr/>
          </p:nvGrpSpPr>
          <p:grpSpPr>
            <a:xfrm>
              <a:off x="10544120" y="4460701"/>
              <a:ext cx="616422" cy="405810"/>
              <a:chOff x="6554589" y="4892029"/>
              <a:chExt cx="616422" cy="405810"/>
            </a:xfrm>
          </p:grpSpPr>
          <p:sp>
            <p:nvSpPr>
              <p:cNvPr id="105" name="Rectangle 104">
                <a:extLst>
                  <a:ext uri="{FF2B5EF4-FFF2-40B4-BE49-F238E27FC236}">
                    <a16:creationId xmlns:a16="http://schemas.microsoft.com/office/drawing/2014/main" id="{30400333-2822-0E48-8BFA-D6C809AC605F}"/>
                  </a:ext>
                </a:extLst>
              </p:cNvPr>
              <p:cNvSpPr/>
              <p:nvPr/>
            </p:nvSpPr>
            <p:spPr>
              <a:xfrm>
                <a:off x="6554589" y="4892458"/>
                <a:ext cx="205474" cy="405381"/>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ysClr val="windowText" lastClr="000000"/>
                  </a:solidFill>
                </a:endParaRPr>
              </a:p>
            </p:txBody>
          </p:sp>
          <p:sp>
            <p:nvSpPr>
              <p:cNvPr id="106" name="Rectangle 105">
                <a:extLst>
                  <a:ext uri="{FF2B5EF4-FFF2-40B4-BE49-F238E27FC236}">
                    <a16:creationId xmlns:a16="http://schemas.microsoft.com/office/drawing/2014/main" id="{3D1AA5FA-1B86-2646-951F-B4E9AB370B91}"/>
                  </a:ext>
                </a:extLst>
              </p:cNvPr>
              <p:cNvSpPr/>
              <p:nvPr/>
            </p:nvSpPr>
            <p:spPr>
              <a:xfrm>
                <a:off x="6760063" y="4892030"/>
                <a:ext cx="205474" cy="405381"/>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ysClr val="windowText" lastClr="000000"/>
                  </a:solidFill>
                </a:endParaRPr>
              </a:p>
            </p:txBody>
          </p:sp>
          <p:sp>
            <p:nvSpPr>
              <p:cNvPr id="107" name="Rectangle 106">
                <a:extLst>
                  <a:ext uri="{FF2B5EF4-FFF2-40B4-BE49-F238E27FC236}">
                    <a16:creationId xmlns:a16="http://schemas.microsoft.com/office/drawing/2014/main" id="{5C9E3DAC-8E4C-A349-9119-FCD757DFE357}"/>
                  </a:ext>
                </a:extLst>
              </p:cNvPr>
              <p:cNvSpPr/>
              <p:nvPr/>
            </p:nvSpPr>
            <p:spPr>
              <a:xfrm>
                <a:off x="6965537" y="4892029"/>
                <a:ext cx="205474" cy="405381"/>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ysClr val="windowText" lastClr="000000"/>
                  </a:solidFill>
                </a:endParaRPr>
              </a:p>
            </p:txBody>
          </p:sp>
        </p:grpSp>
        <p:sp>
          <p:nvSpPr>
            <p:cNvPr id="134" name="TextBox 133">
              <a:extLst>
                <a:ext uri="{FF2B5EF4-FFF2-40B4-BE49-F238E27FC236}">
                  <a16:creationId xmlns:a16="http://schemas.microsoft.com/office/drawing/2014/main" id="{C97604C2-3F41-1346-9BA3-C59DC39426F7}"/>
                </a:ext>
              </a:extLst>
            </p:cNvPr>
            <p:cNvSpPr txBox="1"/>
            <p:nvPr/>
          </p:nvSpPr>
          <p:spPr>
            <a:xfrm>
              <a:off x="10451329" y="4861061"/>
              <a:ext cx="914578" cy="338554"/>
            </a:xfrm>
            <a:prstGeom prst="rect">
              <a:avLst/>
            </a:prstGeom>
            <a:noFill/>
          </p:spPr>
          <p:txBody>
            <a:bodyPr wrap="square" rtlCol="0">
              <a:spAutoFit/>
            </a:bodyPr>
            <a:lstStyle/>
            <a:p>
              <a:r>
                <a:rPr lang="en-US" altLang="zh-CN" sz="1600" b="1" dirty="0">
                  <a:latin typeface="Calibri" panose="020F0502020204030204" pitchFamily="34" charset="0"/>
                </a:rPr>
                <a:t>Edge list</a:t>
              </a:r>
            </a:p>
          </p:txBody>
        </p:sp>
      </p:grpSp>
      <p:grpSp>
        <p:nvGrpSpPr>
          <p:cNvPr id="6" name="Group 19">
            <a:extLst>
              <a:ext uri="{FF2B5EF4-FFF2-40B4-BE49-F238E27FC236}">
                <a16:creationId xmlns:a16="http://schemas.microsoft.com/office/drawing/2014/main" id="{7741B3F9-F6CF-5C4F-9F6B-5D89789BE1BA}"/>
              </a:ext>
            </a:extLst>
          </p:cNvPr>
          <p:cNvGrpSpPr/>
          <p:nvPr/>
        </p:nvGrpSpPr>
        <p:grpSpPr>
          <a:xfrm>
            <a:off x="10316605" y="3508191"/>
            <a:ext cx="1827535" cy="1101561"/>
            <a:chOff x="10316605" y="3508191"/>
            <a:chExt cx="1827535" cy="1101561"/>
          </a:xfrm>
        </p:grpSpPr>
        <p:pic>
          <p:nvPicPr>
            <p:cNvPr id="1036" name="Picture 12">
              <a:extLst>
                <a:ext uri="{FF2B5EF4-FFF2-40B4-BE49-F238E27FC236}">
                  <a16:creationId xmlns:a16="http://schemas.microsoft.com/office/drawing/2014/main" id="{4A3601AE-882D-9447-B1CE-9974CD47952B}"/>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flipH="1">
              <a:off x="10619829" y="3738871"/>
              <a:ext cx="606260" cy="606260"/>
            </a:xfrm>
            <a:prstGeom prst="rect">
              <a:avLst/>
            </a:prstGeom>
            <a:noFill/>
            <a:extLst>
              <a:ext uri="{909E8E84-426E-40DD-AFC4-6F175D3DCCD1}">
                <a14:hiddenFill xmlns:a14="http://schemas.microsoft.com/office/drawing/2010/main">
                  <a:solidFill>
                    <a:srgbClr val="FFFFFF"/>
                  </a:solidFill>
                </a14:hiddenFill>
              </a:ext>
            </a:extLst>
          </p:spPr>
        </p:pic>
        <p:cxnSp>
          <p:nvCxnSpPr>
            <p:cNvPr id="18" name="Straight Arrow Connector 17">
              <a:extLst>
                <a:ext uri="{FF2B5EF4-FFF2-40B4-BE49-F238E27FC236}">
                  <a16:creationId xmlns:a16="http://schemas.microsoft.com/office/drawing/2014/main" id="{5A242C91-9A08-6A4D-B773-893DE2FB093D}"/>
                </a:ext>
              </a:extLst>
            </p:cNvPr>
            <p:cNvCxnSpPr/>
            <p:nvPr/>
          </p:nvCxnSpPr>
          <p:spPr>
            <a:xfrm>
              <a:off x="11066351" y="4271198"/>
              <a:ext cx="0" cy="338554"/>
            </a:xfrm>
            <a:prstGeom prst="straightConnector1">
              <a:avLst/>
            </a:prstGeom>
            <a:ln w="3175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135" name="TextBox 134">
              <a:extLst>
                <a:ext uri="{FF2B5EF4-FFF2-40B4-BE49-F238E27FC236}">
                  <a16:creationId xmlns:a16="http://schemas.microsoft.com/office/drawing/2014/main" id="{3DACB993-D925-524F-837E-C4DA905CB9C5}"/>
                </a:ext>
              </a:extLst>
            </p:cNvPr>
            <p:cNvSpPr txBox="1"/>
            <p:nvPr/>
          </p:nvSpPr>
          <p:spPr>
            <a:xfrm>
              <a:off x="10316605" y="3508191"/>
              <a:ext cx="1827535" cy="338554"/>
            </a:xfrm>
            <a:prstGeom prst="rect">
              <a:avLst/>
            </a:prstGeom>
            <a:noFill/>
          </p:spPr>
          <p:txBody>
            <a:bodyPr wrap="square" rtlCol="0">
              <a:spAutoFit/>
            </a:bodyPr>
            <a:lstStyle/>
            <a:p>
              <a:r>
                <a:rPr lang="en-US" altLang="zh-CN" sz="1600" i="1" dirty="0">
                  <a:latin typeface="Calibri" panose="020F0502020204030204" pitchFamily="34" charset="0"/>
                </a:rPr>
                <a:t>Sample</a:t>
              </a:r>
              <a:r>
                <a:rPr lang="en-US" altLang="zh-CN" sz="1600" b="1" i="1" dirty="0">
                  <a:latin typeface="Calibri" panose="020F0502020204030204" pitchFamily="34" charset="0"/>
                </a:rPr>
                <a:t> 1 edge</a:t>
              </a:r>
            </a:p>
          </p:txBody>
        </p:sp>
      </p:grpSp>
      <p:grpSp>
        <p:nvGrpSpPr>
          <p:cNvPr id="8" name="Group 21">
            <a:extLst>
              <a:ext uri="{FF2B5EF4-FFF2-40B4-BE49-F238E27FC236}">
                <a16:creationId xmlns:a16="http://schemas.microsoft.com/office/drawing/2014/main" id="{F64E832F-DC18-BF40-BDA3-54F1D1EB23B3}"/>
              </a:ext>
            </a:extLst>
          </p:cNvPr>
          <p:cNvGrpSpPr/>
          <p:nvPr/>
        </p:nvGrpSpPr>
        <p:grpSpPr>
          <a:xfrm>
            <a:off x="8037111" y="2119648"/>
            <a:ext cx="3995355" cy="971243"/>
            <a:chOff x="8037111" y="2119648"/>
            <a:chExt cx="3995355" cy="971243"/>
          </a:xfrm>
        </p:grpSpPr>
        <p:grpSp>
          <p:nvGrpSpPr>
            <p:cNvPr id="9" name="Group 20">
              <a:extLst>
                <a:ext uri="{FF2B5EF4-FFF2-40B4-BE49-F238E27FC236}">
                  <a16:creationId xmlns:a16="http://schemas.microsoft.com/office/drawing/2014/main" id="{4E2A16BF-7949-C349-A3CF-404CCD1F8C14}"/>
                </a:ext>
              </a:extLst>
            </p:cNvPr>
            <p:cNvGrpSpPr/>
            <p:nvPr/>
          </p:nvGrpSpPr>
          <p:grpSpPr>
            <a:xfrm>
              <a:off x="8037111" y="2677963"/>
              <a:ext cx="3269626" cy="412928"/>
              <a:chOff x="3901385" y="4892029"/>
              <a:chExt cx="3269626" cy="412928"/>
            </a:xfrm>
          </p:grpSpPr>
          <p:sp>
            <p:nvSpPr>
              <p:cNvPr id="137" name="Rectangle 136">
                <a:extLst>
                  <a:ext uri="{FF2B5EF4-FFF2-40B4-BE49-F238E27FC236}">
                    <a16:creationId xmlns:a16="http://schemas.microsoft.com/office/drawing/2014/main" id="{8C2C9352-7A1B-5042-9FC8-2D18429655FE}"/>
                  </a:ext>
                </a:extLst>
              </p:cNvPr>
              <p:cNvSpPr/>
              <p:nvPr/>
            </p:nvSpPr>
            <p:spPr>
              <a:xfrm>
                <a:off x="5739786" y="4892458"/>
                <a:ext cx="205474" cy="405381"/>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ysClr val="windowText" lastClr="000000"/>
                  </a:solidFill>
                </a:endParaRPr>
              </a:p>
            </p:txBody>
          </p:sp>
          <p:sp>
            <p:nvSpPr>
              <p:cNvPr id="138" name="Rectangle 137">
                <a:extLst>
                  <a:ext uri="{FF2B5EF4-FFF2-40B4-BE49-F238E27FC236}">
                    <a16:creationId xmlns:a16="http://schemas.microsoft.com/office/drawing/2014/main" id="{7A9EC00D-D09D-6B4D-BA26-AEEDCC3B02F7}"/>
                  </a:ext>
                </a:extLst>
              </p:cNvPr>
              <p:cNvSpPr/>
              <p:nvPr/>
            </p:nvSpPr>
            <p:spPr>
              <a:xfrm>
                <a:off x="5945260" y="4892030"/>
                <a:ext cx="205474" cy="405381"/>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ysClr val="windowText" lastClr="000000"/>
                  </a:solidFill>
                </a:endParaRPr>
              </a:p>
            </p:txBody>
          </p:sp>
          <p:sp>
            <p:nvSpPr>
              <p:cNvPr id="140" name="Rectangle 139">
                <a:extLst>
                  <a:ext uri="{FF2B5EF4-FFF2-40B4-BE49-F238E27FC236}">
                    <a16:creationId xmlns:a16="http://schemas.microsoft.com/office/drawing/2014/main" id="{64513DB4-96B7-5B48-8D4B-887ABE983110}"/>
                  </a:ext>
                </a:extLst>
              </p:cNvPr>
              <p:cNvSpPr/>
              <p:nvPr/>
            </p:nvSpPr>
            <p:spPr>
              <a:xfrm>
                <a:off x="6150734" y="4892029"/>
                <a:ext cx="205474" cy="405381"/>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ysClr val="windowText" lastClr="000000"/>
                  </a:solidFill>
                </a:endParaRPr>
              </a:p>
            </p:txBody>
          </p:sp>
          <p:sp>
            <p:nvSpPr>
              <p:cNvPr id="141" name="Rectangle 140">
                <a:extLst>
                  <a:ext uri="{FF2B5EF4-FFF2-40B4-BE49-F238E27FC236}">
                    <a16:creationId xmlns:a16="http://schemas.microsoft.com/office/drawing/2014/main" id="{B7DC7A98-D919-8042-A7E7-FE834244E4A4}"/>
                  </a:ext>
                </a:extLst>
              </p:cNvPr>
              <p:cNvSpPr/>
              <p:nvPr/>
            </p:nvSpPr>
            <p:spPr>
              <a:xfrm>
                <a:off x="6356208" y="4892029"/>
                <a:ext cx="205474" cy="405381"/>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ysClr val="windowText" lastClr="000000"/>
                  </a:solidFill>
                </a:endParaRPr>
              </a:p>
            </p:txBody>
          </p:sp>
          <p:sp>
            <p:nvSpPr>
              <p:cNvPr id="143" name="Rectangle 142">
                <a:extLst>
                  <a:ext uri="{FF2B5EF4-FFF2-40B4-BE49-F238E27FC236}">
                    <a16:creationId xmlns:a16="http://schemas.microsoft.com/office/drawing/2014/main" id="{F901E0C7-F957-4E45-A7DC-E6E60EBF874D}"/>
                  </a:ext>
                </a:extLst>
              </p:cNvPr>
              <p:cNvSpPr/>
              <p:nvPr/>
            </p:nvSpPr>
            <p:spPr>
              <a:xfrm>
                <a:off x="6554589" y="4892458"/>
                <a:ext cx="205474" cy="405381"/>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ysClr val="windowText" lastClr="000000"/>
                  </a:solidFill>
                </a:endParaRPr>
              </a:p>
            </p:txBody>
          </p:sp>
          <p:sp>
            <p:nvSpPr>
              <p:cNvPr id="144" name="Rectangle 143">
                <a:extLst>
                  <a:ext uri="{FF2B5EF4-FFF2-40B4-BE49-F238E27FC236}">
                    <a16:creationId xmlns:a16="http://schemas.microsoft.com/office/drawing/2014/main" id="{96FC7D0D-84FA-D743-A8B2-049505D265A4}"/>
                  </a:ext>
                </a:extLst>
              </p:cNvPr>
              <p:cNvSpPr/>
              <p:nvPr/>
            </p:nvSpPr>
            <p:spPr>
              <a:xfrm>
                <a:off x="6760063" y="4892030"/>
                <a:ext cx="205474" cy="405381"/>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ysClr val="windowText" lastClr="000000"/>
                  </a:solidFill>
                </a:endParaRPr>
              </a:p>
            </p:txBody>
          </p:sp>
          <p:sp>
            <p:nvSpPr>
              <p:cNvPr id="148" name="Rectangle 147">
                <a:extLst>
                  <a:ext uri="{FF2B5EF4-FFF2-40B4-BE49-F238E27FC236}">
                    <a16:creationId xmlns:a16="http://schemas.microsoft.com/office/drawing/2014/main" id="{BE9F254E-C9A8-4842-8AD2-789FDD9E9F30}"/>
                  </a:ext>
                </a:extLst>
              </p:cNvPr>
              <p:cNvSpPr/>
              <p:nvPr/>
            </p:nvSpPr>
            <p:spPr>
              <a:xfrm>
                <a:off x="6965537" y="4892029"/>
                <a:ext cx="205474" cy="405381"/>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ysClr val="windowText" lastClr="000000"/>
                  </a:solidFill>
                </a:endParaRPr>
              </a:p>
            </p:txBody>
          </p:sp>
          <p:sp>
            <p:nvSpPr>
              <p:cNvPr id="149" name="Rectangle 148">
                <a:extLst>
                  <a:ext uri="{FF2B5EF4-FFF2-40B4-BE49-F238E27FC236}">
                    <a16:creationId xmlns:a16="http://schemas.microsoft.com/office/drawing/2014/main" id="{39B5B3B0-846E-934A-BB65-143363CDCC5E}"/>
                  </a:ext>
                </a:extLst>
              </p:cNvPr>
              <p:cNvSpPr/>
              <p:nvPr/>
            </p:nvSpPr>
            <p:spPr>
              <a:xfrm>
                <a:off x="5537859" y="4894686"/>
                <a:ext cx="205474" cy="405381"/>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ysClr val="windowText" lastClr="000000"/>
                  </a:solidFill>
                </a:endParaRPr>
              </a:p>
            </p:txBody>
          </p:sp>
          <p:sp>
            <p:nvSpPr>
              <p:cNvPr id="150" name="Rectangle 149">
                <a:extLst>
                  <a:ext uri="{FF2B5EF4-FFF2-40B4-BE49-F238E27FC236}">
                    <a16:creationId xmlns:a16="http://schemas.microsoft.com/office/drawing/2014/main" id="{B70F9D66-51DB-5440-9FC6-55C484EB1ADB}"/>
                  </a:ext>
                </a:extLst>
              </p:cNvPr>
              <p:cNvSpPr/>
              <p:nvPr/>
            </p:nvSpPr>
            <p:spPr>
              <a:xfrm>
                <a:off x="5328838" y="4894685"/>
                <a:ext cx="205474" cy="405381"/>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ysClr val="windowText" lastClr="000000"/>
                  </a:solidFill>
                </a:endParaRPr>
              </a:p>
            </p:txBody>
          </p:sp>
          <p:sp>
            <p:nvSpPr>
              <p:cNvPr id="151" name="Rectangle 150">
                <a:extLst>
                  <a:ext uri="{FF2B5EF4-FFF2-40B4-BE49-F238E27FC236}">
                    <a16:creationId xmlns:a16="http://schemas.microsoft.com/office/drawing/2014/main" id="{E0A9FEA2-F7F1-E74F-B389-17B70A0F40F0}"/>
                  </a:ext>
                </a:extLst>
              </p:cNvPr>
              <p:cNvSpPr/>
              <p:nvPr/>
            </p:nvSpPr>
            <p:spPr>
              <a:xfrm>
                <a:off x="5123364" y="4894685"/>
                <a:ext cx="205474" cy="405381"/>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ysClr val="windowText" lastClr="000000"/>
                  </a:solidFill>
                </a:endParaRPr>
              </a:p>
            </p:txBody>
          </p:sp>
          <p:sp>
            <p:nvSpPr>
              <p:cNvPr id="162" name="Rectangle 161">
                <a:extLst>
                  <a:ext uri="{FF2B5EF4-FFF2-40B4-BE49-F238E27FC236}">
                    <a16:creationId xmlns:a16="http://schemas.microsoft.com/office/drawing/2014/main" id="{D8181CD1-6CF2-544B-896A-FD6E4186DC0E}"/>
                  </a:ext>
                </a:extLst>
              </p:cNvPr>
              <p:cNvSpPr/>
              <p:nvPr/>
            </p:nvSpPr>
            <p:spPr>
              <a:xfrm>
                <a:off x="3901385" y="4899148"/>
                <a:ext cx="205474" cy="405381"/>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ysClr val="windowText" lastClr="000000"/>
                  </a:solidFill>
                </a:endParaRPr>
              </a:p>
            </p:txBody>
          </p:sp>
          <p:sp>
            <p:nvSpPr>
              <p:cNvPr id="163" name="Rectangle 162">
                <a:extLst>
                  <a:ext uri="{FF2B5EF4-FFF2-40B4-BE49-F238E27FC236}">
                    <a16:creationId xmlns:a16="http://schemas.microsoft.com/office/drawing/2014/main" id="{80FA7503-BF9B-154D-AAF3-FBAEEE5EE20E}"/>
                  </a:ext>
                </a:extLst>
              </p:cNvPr>
              <p:cNvSpPr/>
              <p:nvPr/>
            </p:nvSpPr>
            <p:spPr>
              <a:xfrm>
                <a:off x="4106859" y="4899147"/>
                <a:ext cx="205474" cy="405381"/>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ysClr val="windowText" lastClr="000000"/>
                  </a:solidFill>
                </a:endParaRPr>
              </a:p>
            </p:txBody>
          </p:sp>
          <p:sp>
            <p:nvSpPr>
              <p:cNvPr id="164" name="Rectangle 163">
                <a:extLst>
                  <a:ext uri="{FF2B5EF4-FFF2-40B4-BE49-F238E27FC236}">
                    <a16:creationId xmlns:a16="http://schemas.microsoft.com/office/drawing/2014/main" id="{336B9D04-31C4-834A-89AB-004FCADF84F9}"/>
                  </a:ext>
                </a:extLst>
              </p:cNvPr>
              <p:cNvSpPr/>
              <p:nvPr/>
            </p:nvSpPr>
            <p:spPr>
              <a:xfrm>
                <a:off x="4312333" y="4899147"/>
                <a:ext cx="205474" cy="405381"/>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ysClr val="windowText" lastClr="000000"/>
                  </a:solidFill>
                </a:endParaRPr>
              </a:p>
            </p:txBody>
          </p:sp>
          <p:sp>
            <p:nvSpPr>
              <p:cNvPr id="165" name="Rectangle 164">
                <a:extLst>
                  <a:ext uri="{FF2B5EF4-FFF2-40B4-BE49-F238E27FC236}">
                    <a16:creationId xmlns:a16="http://schemas.microsoft.com/office/drawing/2014/main" id="{26304818-916C-1D41-9364-FF29C862A9C7}"/>
                  </a:ext>
                </a:extLst>
              </p:cNvPr>
              <p:cNvSpPr/>
              <p:nvPr/>
            </p:nvSpPr>
            <p:spPr>
              <a:xfrm>
                <a:off x="4510714" y="4899576"/>
                <a:ext cx="205474" cy="405381"/>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ysClr val="windowText" lastClr="000000"/>
                  </a:solidFill>
                </a:endParaRPr>
              </a:p>
            </p:txBody>
          </p:sp>
          <p:sp>
            <p:nvSpPr>
              <p:cNvPr id="166" name="Rectangle 165">
                <a:extLst>
                  <a:ext uri="{FF2B5EF4-FFF2-40B4-BE49-F238E27FC236}">
                    <a16:creationId xmlns:a16="http://schemas.microsoft.com/office/drawing/2014/main" id="{E216532C-5DA4-FF4F-80B2-3CF764119C40}"/>
                  </a:ext>
                </a:extLst>
              </p:cNvPr>
              <p:cNvSpPr/>
              <p:nvPr/>
            </p:nvSpPr>
            <p:spPr>
              <a:xfrm>
                <a:off x="4716188" y="4899148"/>
                <a:ext cx="205474" cy="405381"/>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ysClr val="windowText" lastClr="000000"/>
                  </a:solidFill>
                </a:endParaRPr>
              </a:p>
            </p:txBody>
          </p:sp>
          <p:sp>
            <p:nvSpPr>
              <p:cNvPr id="167" name="Rectangle 166">
                <a:extLst>
                  <a:ext uri="{FF2B5EF4-FFF2-40B4-BE49-F238E27FC236}">
                    <a16:creationId xmlns:a16="http://schemas.microsoft.com/office/drawing/2014/main" id="{FC0F6B65-3F07-9347-8D51-BD01227367E1}"/>
                  </a:ext>
                </a:extLst>
              </p:cNvPr>
              <p:cNvSpPr/>
              <p:nvPr/>
            </p:nvSpPr>
            <p:spPr>
              <a:xfrm>
                <a:off x="4921662" y="4899147"/>
                <a:ext cx="205474" cy="405381"/>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ysClr val="windowText" lastClr="000000"/>
                  </a:solidFill>
                </a:endParaRPr>
              </a:p>
            </p:txBody>
          </p:sp>
        </p:grpSp>
        <p:cxnSp>
          <p:nvCxnSpPr>
            <p:cNvPr id="168" name="Straight Arrow Connector 167">
              <a:extLst>
                <a:ext uri="{FF2B5EF4-FFF2-40B4-BE49-F238E27FC236}">
                  <a16:creationId xmlns:a16="http://schemas.microsoft.com/office/drawing/2014/main" id="{95F9F00A-2434-9640-AE93-9BA7F25B1B3E}"/>
                </a:ext>
              </a:extLst>
            </p:cNvPr>
            <p:cNvCxnSpPr/>
            <p:nvPr/>
          </p:nvCxnSpPr>
          <p:spPr>
            <a:xfrm>
              <a:off x="10183723" y="2508686"/>
              <a:ext cx="0" cy="338554"/>
            </a:xfrm>
            <a:prstGeom prst="straightConnector1">
              <a:avLst/>
            </a:prstGeom>
            <a:ln w="317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169" name="TextBox 168">
              <a:extLst>
                <a:ext uri="{FF2B5EF4-FFF2-40B4-BE49-F238E27FC236}">
                  <a16:creationId xmlns:a16="http://schemas.microsoft.com/office/drawing/2014/main" id="{D90A1E8C-3336-8446-B5F6-2D085D8C1697}"/>
                </a:ext>
              </a:extLst>
            </p:cNvPr>
            <p:cNvSpPr txBox="1"/>
            <p:nvPr/>
          </p:nvSpPr>
          <p:spPr>
            <a:xfrm>
              <a:off x="9479201" y="2119648"/>
              <a:ext cx="2553265" cy="338554"/>
            </a:xfrm>
            <a:prstGeom prst="rect">
              <a:avLst/>
            </a:prstGeom>
            <a:noFill/>
          </p:spPr>
          <p:txBody>
            <a:bodyPr wrap="square" rtlCol="0">
              <a:spAutoFit/>
            </a:bodyPr>
            <a:lstStyle/>
            <a:p>
              <a:r>
                <a:rPr lang="en-US" altLang="zh-CN" sz="1600" b="1" i="1" dirty="0">
                  <a:solidFill>
                    <a:srgbClr val="FF0000"/>
                  </a:solidFill>
                  <a:latin typeface="Calibri" panose="020F0502020204030204" pitchFamily="34" charset="0"/>
                </a:rPr>
                <a:t>Rest of </a:t>
              </a:r>
              <a:r>
                <a:rPr lang="en-US" altLang="zh-CN" sz="1600" b="1" i="1" dirty="0" err="1">
                  <a:solidFill>
                    <a:srgbClr val="FF0000"/>
                  </a:solidFill>
                  <a:latin typeface="Calibri" panose="020F0502020204030204" pitchFamily="34" charset="0"/>
                </a:rPr>
                <a:t>cacheline</a:t>
              </a:r>
              <a:r>
                <a:rPr lang="en-US" altLang="zh-CN" sz="1600" b="1" i="1" dirty="0">
                  <a:solidFill>
                    <a:srgbClr val="FF0000"/>
                  </a:solidFill>
                  <a:latin typeface="Calibri" panose="020F0502020204030204" pitchFamily="34" charset="0"/>
                </a:rPr>
                <a:t> discarded</a:t>
              </a:r>
            </a:p>
          </p:txBody>
        </p:sp>
      </p:grpSp>
      <p:graphicFrame>
        <p:nvGraphicFramePr>
          <p:cNvPr id="171" name="Table 170">
            <a:extLst>
              <a:ext uri="{FF2B5EF4-FFF2-40B4-BE49-F238E27FC236}">
                <a16:creationId xmlns:a16="http://schemas.microsoft.com/office/drawing/2014/main" id="{59410336-277A-EC46-B940-6B2996D0CED5}"/>
              </a:ext>
            </a:extLst>
          </p:cNvPr>
          <p:cNvGraphicFramePr>
            <a:graphicFrameLocks noGrp="1"/>
          </p:cNvGraphicFramePr>
          <p:nvPr/>
        </p:nvGraphicFramePr>
        <p:xfrm>
          <a:off x="770890" y="4345131"/>
          <a:ext cx="9153837" cy="1559560"/>
        </p:xfrm>
        <a:graphic>
          <a:graphicData uri="http://schemas.openxmlformats.org/drawingml/2006/table">
            <a:tbl>
              <a:tblPr firstRow="1" bandRow="1">
                <a:tableStyleId>{7E9639D4-E3E2-4D34-9284-5A2195B3D0D7}</a:tableStyleId>
              </a:tblPr>
              <a:tblGrid>
                <a:gridCol w="1713812">
                  <a:extLst>
                    <a:ext uri="{9D8B030D-6E8A-4147-A177-3AD203B41FA5}">
                      <a16:colId xmlns:a16="http://schemas.microsoft.com/office/drawing/2014/main" val="3045737441"/>
                    </a:ext>
                  </a:extLst>
                </a:gridCol>
                <a:gridCol w="1262811">
                  <a:extLst>
                    <a:ext uri="{9D8B030D-6E8A-4147-A177-3AD203B41FA5}">
                      <a16:colId xmlns:a16="http://schemas.microsoft.com/office/drawing/2014/main" val="3331520105"/>
                    </a:ext>
                  </a:extLst>
                </a:gridCol>
                <a:gridCol w="1469991">
                  <a:extLst>
                    <a:ext uri="{9D8B030D-6E8A-4147-A177-3AD203B41FA5}">
                      <a16:colId xmlns:a16="http://schemas.microsoft.com/office/drawing/2014/main" val="55910138"/>
                    </a:ext>
                  </a:extLst>
                </a:gridCol>
                <a:gridCol w="1479858">
                  <a:extLst>
                    <a:ext uri="{9D8B030D-6E8A-4147-A177-3AD203B41FA5}">
                      <a16:colId xmlns:a16="http://schemas.microsoft.com/office/drawing/2014/main" val="4199913083"/>
                    </a:ext>
                  </a:extLst>
                </a:gridCol>
                <a:gridCol w="1489723">
                  <a:extLst>
                    <a:ext uri="{9D8B030D-6E8A-4147-A177-3AD203B41FA5}">
                      <a16:colId xmlns:a16="http://schemas.microsoft.com/office/drawing/2014/main" val="1271245642"/>
                    </a:ext>
                  </a:extLst>
                </a:gridCol>
                <a:gridCol w="1737642">
                  <a:extLst>
                    <a:ext uri="{9D8B030D-6E8A-4147-A177-3AD203B41FA5}">
                      <a16:colId xmlns:a16="http://schemas.microsoft.com/office/drawing/2014/main" val="3719322143"/>
                    </a:ext>
                  </a:extLst>
                </a:gridCol>
              </a:tblGrid>
              <a:tr h="370840">
                <a:tc>
                  <a:txBody>
                    <a:bodyPr/>
                    <a:lstStyle/>
                    <a:p>
                      <a:pPr algn="ctr"/>
                      <a:r>
                        <a:rPr lang="en-US" altLang="zh-CN" dirty="0">
                          <a:latin typeface="Calibri" panose="020F0502020204030204" pitchFamily="34" charset="0"/>
                          <a:cs typeface="Calibri" panose="020F0502020204030204" pitchFamily="34" charset="0"/>
                        </a:rPr>
                        <a:t>Location</a:t>
                      </a:r>
                      <a:endParaRPr lang="zh-CN" altLang="en-US" dirty="0">
                        <a:latin typeface="Calibri" panose="020F0502020204030204" pitchFamily="34" charset="0"/>
                        <a:cs typeface="Calibri" panose="020F0502020204030204" pitchFamily="34" charset="0"/>
                      </a:endParaRPr>
                    </a:p>
                  </a:txBody>
                  <a:tcPr/>
                </a:tc>
                <a:tc>
                  <a:txBody>
                    <a:bodyPr/>
                    <a:lstStyle/>
                    <a:p>
                      <a:pPr algn="ctr"/>
                      <a:r>
                        <a:rPr lang="en-US" altLang="zh-CN" dirty="0">
                          <a:latin typeface="Calibri" panose="020F0502020204030204" pitchFamily="34" charset="0"/>
                          <a:cs typeface="Calibri" panose="020F0502020204030204" pitchFamily="34" charset="0"/>
                        </a:rPr>
                        <a:t>L1 cache</a:t>
                      </a:r>
                      <a:endParaRPr lang="zh-CN" altLang="en-US" dirty="0">
                        <a:latin typeface="Calibri" panose="020F0502020204030204" pitchFamily="34" charset="0"/>
                        <a:cs typeface="Calibri" panose="020F0502020204030204" pitchFamily="34" charset="0"/>
                      </a:endParaRPr>
                    </a:p>
                  </a:txBody>
                  <a:tcPr/>
                </a:tc>
                <a:tc>
                  <a:txBody>
                    <a:bodyPr/>
                    <a:lstStyle/>
                    <a:p>
                      <a:pPr algn="ctr"/>
                      <a:r>
                        <a:rPr lang="en-US" altLang="zh-CN" dirty="0">
                          <a:latin typeface="Calibri" panose="020F0502020204030204" pitchFamily="34" charset="0"/>
                          <a:cs typeface="Calibri" panose="020F0502020204030204" pitchFamily="34" charset="0"/>
                        </a:rPr>
                        <a:t>L2</a:t>
                      </a:r>
                      <a:r>
                        <a:rPr lang="en-US" altLang="zh-CN" baseline="0" dirty="0">
                          <a:latin typeface="Calibri" panose="020F0502020204030204" pitchFamily="34" charset="0"/>
                          <a:cs typeface="Calibri" panose="020F0502020204030204" pitchFamily="34" charset="0"/>
                        </a:rPr>
                        <a:t> cache</a:t>
                      </a:r>
                      <a:endParaRPr lang="zh-CN" altLang="en-US" dirty="0">
                        <a:latin typeface="Calibri" panose="020F0502020204030204" pitchFamily="34" charset="0"/>
                        <a:cs typeface="Calibri" panose="020F0502020204030204" pitchFamily="34" charset="0"/>
                      </a:endParaRPr>
                    </a:p>
                  </a:txBody>
                  <a:tcPr/>
                </a:tc>
                <a:tc>
                  <a:txBody>
                    <a:bodyPr/>
                    <a:lstStyle/>
                    <a:p>
                      <a:pPr algn="ctr"/>
                      <a:r>
                        <a:rPr lang="en-US" altLang="zh-CN" dirty="0">
                          <a:latin typeface="Calibri" panose="020F0502020204030204" pitchFamily="34" charset="0"/>
                          <a:cs typeface="Calibri" panose="020F0502020204030204" pitchFamily="34" charset="0"/>
                        </a:rPr>
                        <a:t>L3</a:t>
                      </a:r>
                      <a:r>
                        <a:rPr lang="en-US" altLang="zh-CN" baseline="0" dirty="0">
                          <a:latin typeface="Calibri" panose="020F0502020204030204" pitchFamily="34" charset="0"/>
                          <a:cs typeface="Calibri" panose="020F0502020204030204" pitchFamily="34" charset="0"/>
                        </a:rPr>
                        <a:t> cache</a:t>
                      </a:r>
                      <a:endParaRPr lang="zh-CN" altLang="en-US" dirty="0">
                        <a:latin typeface="Calibri" panose="020F0502020204030204" pitchFamily="34" charset="0"/>
                        <a:cs typeface="Calibri" panose="020F0502020204030204" pitchFamily="34" charset="0"/>
                      </a:endParaRPr>
                    </a:p>
                  </a:txBody>
                  <a:tcPr/>
                </a:tc>
                <a:tc>
                  <a:txBody>
                    <a:bodyPr/>
                    <a:lstStyle/>
                    <a:p>
                      <a:pPr algn="ctr"/>
                      <a:r>
                        <a:rPr lang="en-US" altLang="zh-CN" dirty="0">
                          <a:latin typeface="Calibri" panose="020F0502020204030204" pitchFamily="34" charset="0"/>
                          <a:cs typeface="Calibri" panose="020F0502020204030204" pitchFamily="34" charset="0"/>
                        </a:rPr>
                        <a:t>Local</a:t>
                      </a:r>
                      <a:r>
                        <a:rPr lang="en-US" altLang="zh-CN" baseline="0" dirty="0">
                          <a:latin typeface="Calibri" panose="020F0502020204030204" pitchFamily="34" charset="0"/>
                          <a:cs typeface="Calibri" panose="020F0502020204030204" pitchFamily="34" charset="0"/>
                        </a:rPr>
                        <a:t> </a:t>
                      </a:r>
                      <a:r>
                        <a:rPr lang="en-US" altLang="zh-CN" baseline="0" dirty="0" err="1">
                          <a:latin typeface="Calibri" panose="020F0502020204030204" pitchFamily="34" charset="0"/>
                          <a:cs typeface="Calibri" panose="020F0502020204030204" pitchFamily="34" charset="0"/>
                        </a:rPr>
                        <a:t>m</a:t>
                      </a:r>
                      <a:r>
                        <a:rPr lang="en-US" altLang="zh-CN" dirty="0" err="1">
                          <a:latin typeface="Calibri" panose="020F0502020204030204" pitchFamily="34" charset="0"/>
                          <a:cs typeface="Calibri" panose="020F0502020204030204" pitchFamily="34" charset="0"/>
                        </a:rPr>
                        <a:t>em</a:t>
                      </a:r>
                      <a:endParaRPr lang="zh-CN" altLang="en-US" dirty="0">
                        <a:latin typeface="Calibri" panose="020F0502020204030204" pitchFamily="34" charset="0"/>
                        <a:cs typeface="Calibri" panose="020F0502020204030204" pitchFamily="34" charset="0"/>
                      </a:endParaRPr>
                    </a:p>
                  </a:txBody>
                  <a:tcPr/>
                </a:tc>
                <a:tc>
                  <a:txBody>
                    <a:bodyPr/>
                    <a:lstStyle/>
                    <a:p>
                      <a:pPr algn="ctr"/>
                      <a:r>
                        <a:rPr lang="en-US" altLang="zh-CN" dirty="0">
                          <a:latin typeface="Calibri" panose="020F0502020204030204" pitchFamily="34" charset="0"/>
                          <a:cs typeface="Calibri" panose="020F0502020204030204" pitchFamily="34" charset="0"/>
                        </a:rPr>
                        <a:t>Remote</a:t>
                      </a:r>
                      <a:r>
                        <a:rPr lang="en-US" altLang="zh-CN" baseline="0" dirty="0">
                          <a:latin typeface="Calibri" panose="020F0502020204030204" pitchFamily="34" charset="0"/>
                          <a:cs typeface="Calibri" panose="020F0502020204030204" pitchFamily="34" charset="0"/>
                        </a:rPr>
                        <a:t> </a:t>
                      </a:r>
                      <a:r>
                        <a:rPr lang="en-US" altLang="zh-CN" baseline="0" dirty="0" err="1">
                          <a:latin typeface="Calibri" panose="020F0502020204030204" pitchFamily="34" charset="0"/>
                          <a:cs typeface="Calibri" panose="020F0502020204030204" pitchFamily="34" charset="0"/>
                        </a:rPr>
                        <a:t>m</a:t>
                      </a:r>
                      <a:r>
                        <a:rPr lang="en-US" altLang="zh-CN" dirty="0" err="1">
                          <a:latin typeface="Calibri" panose="020F0502020204030204" pitchFamily="34" charset="0"/>
                          <a:cs typeface="Calibri" panose="020F0502020204030204" pitchFamily="34" charset="0"/>
                        </a:rPr>
                        <a:t>em</a:t>
                      </a:r>
                      <a:endParaRPr lang="zh-CN" altLang="en-US"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427983757"/>
                  </a:ext>
                </a:extLst>
              </a:tr>
              <a:tr h="370840">
                <a:tc>
                  <a:txBody>
                    <a:bodyPr/>
                    <a:lstStyle/>
                    <a:p>
                      <a:pPr algn="ctr"/>
                      <a:r>
                        <a:rPr lang="en-US" altLang="zh-CN" dirty="0">
                          <a:latin typeface="Calibri" panose="020F0502020204030204" pitchFamily="34" charset="0"/>
                          <a:cs typeface="Calibri" panose="020F0502020204030204" pitchFamily="34" charset="0"/>
                        </a:rPr>
                        <a:t>Sequential</a:t>
                      </a:r>
                      <a:r>
                        <a:rPr lang="en-US" altLang="zh-CN" baseline="0" dirty="0">
                          <a:latin typeface="Calibri" panose="020F0502020204030204" pitchFamily="34" charset="0"/>
                          <a:cs typeface="Calibri" panose="020F0502020204030204" pitchFamily="34" charset="0"/>
                        </a:rPr>
                        <a:t> read</a:t>
                      </a:r>
                      <a:endParaRPr lang="zh-CN" altLang="en-US" dirty="0">
                        <a:latin typeface="Calibri" panose="020F0502020204030204" pitchFamily="34" charset="0"/>
                        <a:cs typeface="Calibri" panose="020F0502020204030204" pitchFamily="34" charset="0"/>
                      </a:endParaRPr>
                    </a:p>
                  </a:txBody>
                  <a:tcPr>
                    <a:solidFill>
                      <a:schemeClr val="bg1"/>
                    </a:solidFill>
                  </a:tcPr>
                </a:tc>
                <a:tc>
                  <a:txBody>
                    <a:bodyPr/>
                    <a:lstStyle/>
                    <a:p>
                      <a:pPr algn="ctr"/>
                      <a:r>
                        <a:rPr lang="en-US" altLang="zh-CN" sz="2000" b="0" dirty="0">
                          <a:solidFill>
                            <a:schemeClr val="accent3">
                              <a:lumMod val="75000"/>
                            </a:schemeClr>
                          </a:solidFill>
                          <a:latin typeface="Calibri" panose="020F0502020204030204" pitchFamily="34" charset="0"/>
                          <a:ea typeface="微软雅黑" panose="020B0503020204020204" pitchFamily="34" charset="-122"/>
                          <a:cs typeface="Calibri" panose="020F0502020204030204" pitchFamily="34" charset="0"/>
                        </a:rPr>
                        <a:t>0.42ns</a:t>
                      </a:r>
                      <a:endParaRPr lang="zh-CN" altLang="en-US" sz="2000" b="0" dirty="0">
                        <a:solidFill>
                          <a:schemeClr val="accent3">
                            <a:lumMod val="75000"/>
                          </a:schemeClr>
                        </a:solidFill>
                        <a:latin typeface="Calibri" panose="020F0502020204030204" pitchFamily="34" charset="0"/>
                        <a:ea typeface="微软雅黑" panose="020B0503020204020204" pitchFamily="34" charset="-122"/>
                        <a:cs typeface="Calibri" panose="020F0502020204030204" pitchFamily="34" charset="0"/>
                      </a:endParaRPr>
                    </a:p>
                  </a:txBody>
                  <a:tcPr>
                    <a:solidFill>
                      <a:schemeClr val="bg1"/>
                    </a:solidFill>
                  </a:tcPr>
                </a:tc>
                <a:tc>
                  <a:txBody>
                    <a:bodyPr/>
                    <a:lstStyle/>
                    <a:p>
                      <a:pPr algn="ctr"/>
                      <a:r>
                        <a:rPr lang="en-US" altLang="zh-CN" sz="2000" b="0" dirty="0">
                          <a:solidFill>
                            <a:schemeClr val="accent3">
                              <a:lumMod val="75000"/>
                            </a:schemeClr>
                          </a:solidFill>
                          <a:latin typeface="Calibri" panose="020F0502020204030204" pitchFamily="34" charset="0"/>
                          <a:ea typeface="微软雅黑" panose="020B0503020204020204" pitchFamily="34" charset="-122"/>
                          <a:cs typeface="Calibri" panose="020F0502020204030204" pitchFamily="34" charset="0"/>
                        </a:rPr>
                        <a:t>0.41ns</a:t>
                      </a:r>
                      <a:endParaRPr lang="zh-CN" altLang="en-US" sz="2000" b="0" dirty="0">
                        <a:solidFill>
                          <a:schemeClr val="accent3">
                            <a:lumMod val="75000"/>
                          </a:schemeClr>
                        </a:solidFill>
                        <a:latin typeface="Calibri" panose="020F0502020204030204" pitchFamily="34" charset="0"/>
                        <a:ea typeface="微软雅黑" panose="020B0503020204020204" pitchFamily="34" charset="-122"/>
                        <a:cs typeface="Calibri" panose="020F0502020204030204" pitchFamily="34" charset="0"/>
                      </a:endParaRPr>
                    </a:p>
                  </a:txBody>
                  <a:tcPr>
                    <a:solidFill>
                      <a:schemeClr val="bg1"/>
                    </a:solidFill>
                  </a:tcPr>
                </a:tc>
                <a:tc>
                  <a:txBody>
                    <a:bodyPr/>
                    <a:lstStyle/>
                    <a:p>
                      <a:pPr algn="ctr"/>
                      <a:r>
                        <a:rPr lang="en-US" altLang="zh-CN" sz="2000" b="0" dirty="0">
                          <a:solidFill>
                            <a:schemeClr val="accent3">
                              <a:lumMod val="75000"/>
                            </a:schemeClr>
                          </a:solidFill>
                          <a:latin typeface="Calibri" panose="020F0502020204030204" pitchFamily="34" charset="0"/>
                          <a:ea typeface="微软雅黑" panose="020B0503020204020204" pitchFamily="34" charset="-122"/>
                          <a:cs typeface="Calibri" panose="020F0502020204030204" pitchFamily="34" charset="0"/>
                        </a:rPr>
                        <a:t>0.44ns</a:t>
                      </a:r>
                      <a:endParaRPr lang="zh-CN" altLang="en-US" sz="2000" b="0" dirty="0">
                        <a:solidFill>
                          <a:schemeClr val="accent3">
                            <a:lumMod val="75000"/>
                          </a:schemeClr>
                        </a:solidFill>
                        <a:latin typeface="Calibri" panose="020F0502020204030204" pitchFamily="34" charset="0"/>
                        <a:ea typeface="微软雅黑" panose="020B0503020204020204" pitchFamily="34" charset="-122"/>
                        <a:cs typeface="Calibri" panose="020F0502020204030204" pitchFamily="34" charset="0"/>
                      </a:endParaRPr>
                    </a:p>
                  </a:txBody>
                  <a:tcPr>
                    <a:solidFill>
                      <a:schemeClr val="bg1"/>
                    </a:solidFill>
                  </a:tcPr>
                </a:tc>
                <a:tc>
                  <a:txBody>
                    <a:bodyPr/>
                    <a:lstStyle/>
                    <a:p>
                      <a:pPr algn="ctr"/>
                      <a:r>
                        <a:rPr lang="en-US" altLang="zh-CN" sz="2000" b="0" dirty="0">
                          <a:solidFill>
                            <a:schemeClr val="accent3">
                              <a:lumMod val="75000"/>
                            </a:schemeClr>
                          </a:solidFill>
                          <a:latin typeface="Calibri" panose="020F0502020204030204" pitchFamily="34" charset="0"/>
                          <a:ea typeface="微软雅黑" panose="020B0503020204020204" pitchFamily="34" charset="-122"/>
                          <a:cs typeface="Calibri" panose="020F0502020204030204" pitchFamily="34" charset="0"/>
                        </a:rPr>
                        <a:t>0.76ns</a:t>
                      </a:r>
                      <a:endParaRPr lang="zh-CN" altLang="en-US" sz="2000" b="0" dirty="0">
                        <a:solidFill>
                          <a:schemeClr val="accent3">
                            <a:lumMod val="75000"/>
                          </a:schemeClr>
                        </a:solidFill>
                        <a:latin typeface="Calibri" panose="020F0502020204030204" pitchFamily="34" charset="0"/>
                        <a:ea typeface="微软雅黑" panose="020B0503020204020204" pitchFamily="34" charset="-122"/>
                        <a:cs typeface="Calibri" panose="020F0502020204030204" pitchFamily="34" charset="0"/>
                      </a:endParaRPr>
                    </a:p>
                  </a:txBody>
                  <a:tcPr>
                    <a:solidFill>
                      <a:schemeClr val="bg1"/>
                    </a:solidFill>
                  </a:tcPr>
                </a:tc>
                <a:tc>
                  <a:txBody>
                    <a:bodyPr/>
                    <a:lstStyle/>
                    <a:p>
                      <a:pPr algn="ctr"/>
                      <a:r>
                        <a:rPr lang="en-US" altLang="zh-CN" sz="2000" b="0" dirty="0">
                          <a:solidFill>
                            <a:schemeClr val="accent3">
                              <a:lumMod val="75000"/>
                            </a:schemeClr>
                          </a:solidFill>
                          <a:latin typeface="Calibri" panose="020F0502020204030204" pitchFamily="34" charset="0"/>
                          <a:ea typeface="微软雅黑" panose="020B0503020204020204" pitchFamily="34" charset="-122"/>
                          <a:cs typeface="Calibri" panose="020F0502020204030204" pitchFamily="34" charset="0"/>
                        </a:rPr>
                        <a:t>1.51ns</a:t>
                      </a:r>
                      <a:endParaRPr lang="zh-CN" altLang="en-US" sz="2000" b="0" dirty="0">
                        <a:solidFill>
                          <a:schemeClr val="accent3">
                            <a:lumMod val="75000"/>
                          </a:schemeClr>
                        </a:solidFill>
                        <a:latin typeface="Calibri" panose="020F0502020204030204" pitchFamily="34" charset="0"/>
                        <a:ea typeface="微软雅黑" panose="020B0503020204020204" pitchFamily="34" charset="-122"/>
                        <a:cs typeface="Calibri" panose="020F0502020204030204" pitchFamily="34" charset="0"/>
                      </a:endParaRPr>
                    </a:p>
                  </a:txBody>
                  <a:tcPr>
                    <a:solidFill>
                      <a:schemeClr val="bg1"/>
                    </a:solidFill>
                  </a:tcPr>
                </a:tc>
                <a:extLst>
                  <a:ext uri="{0D108BD9-81ED-4DB2-BD59-A6C34878D82A}">
                    <a16:rowId xmlns:a16="http://schemas.microsoft.com/office/drawing/2014/main" val="885003275"/>
                  </a:ext>
                </a:extLst>
              </a:tr>
              <a:tr h="370840">
                <a:tc>
                  <a:txBody>
                    <a:bodyPr/>
                    <a:lstStyle/>
                    <a:p>
                      <a:pPr algn="ctr"/>
                      <a:r>
                        <a:rPr lang="en-US" altLang="zh-CN" dirty="0">
                          <a:latin typeface="Calibri" panose="020F0502020204030204" pitchFamily="34" charset="0"/>
                          <a:cs typeface="Calibri" panose="020F0502020204030204" pitchFamily="34" charset="0"/>
                        </a:rPr>
                        <a:t>Random Read</a:t>
                      </a:r>
                      <a:endParaRPr lang="zh-CN" altLang="en-US" dirty="0">
                        <a:latin typeface="Calibri" panose="020F0502020204030204" pitchFamily="34" charset="0"/>
                        <a:cs typeface="Calibri" panose="020F0502020204030204" pitchFamily="34" charset="0"/>
                      </a:endParaRPr>
                    </a:p>
                  </a:txBody>
                  <a:tcPr>
                    <a:solidFill>
                      <a:schemeClr val="bg1"/>
                    </a:solidFill>
                  </a:tcPr>
                </a:tc>
                <a:tc>
                  <a:txBody>
                    <a:bodyPr/>
                    <a:lstStyle/>
                    <a:p>
                      <a:pPr algn="ctr"/>
                      <a:r>
                        <a:rPr lang="en-US" altLang="zh-CN" sz="2000" b="0" dirty="0">
                          <a:solidFill>
                            <a:srgbClr val="77933C"/>
                          </a:solidFill>
                          <a:latin typeface="Calibri" panose="020F0502020204030204" pitchFamily="34" charset="0"/>
                          <a:ea typeface="微软雅黑" panose="020B0503020204020204" pitchFamily="34" charset="-122"/>
                          <a:cs typeface="Calibri" panose="020F0502020204030204" pitchFamily="34" charset="0"/>
                        </a:rPr>
                        <a:t>0.77ns</a:t>
                      </a:r>
                      <a:endParaRPr lang="zh-CN" altLang="en-US" sz="2000" b="0" dirty="0">
                        <a:solidFill>
                          <a:srgbClr val="77933C"/>
                        </a:solidFill>
                        <a:latin typeface="Calibri" panose="020F0502020204030204" pitchFamily="34" charset="0"/>
                        <a:ea typeface="微软雅黑" panose="020B0503020204020204" pitchFamily="34" charset="-122"/>
                        <a:cs typeface="Calibri" panose="020F0502020204030204" pitchFamily="34" charset="0"/>
                      </a:endParaRPr>
                    </a:p>
                  </a:txBody>
                  <a:tcPr>
                    <a:solidFill>
                      <a:schemeClr val="bg1"/>
                    </a:solidFill>
                  </a:tcPr>
                </a:tc>
                <a:tc>
                  <a:txBody>
                    <a:bodyPr/>
                    <a:lstStyle/>
                    <a:p>
                      <a:pPr algn="ctr"/>
                      <a:r>
                        <a:rPr lang="en-US" altLang="zh-CN" sz="2000" b="0" dirty="0">
                          <a:solidFill>
                            <a:srgbClr val="77933C"/>
                          </a:solidFill>
                          <a:latin typeface="Calibri" panose="020F0502020204030204" pitchFamily="34" charset="0"/>
                          <a:ea typeface="微软雅黑" panose="020B0503020204020204" pitchFamily="34" charset="-122"/>
                          <a:cs typeface="Calibri" panose="020F0502020204030204" pitchFamily="34" charset="0"/>
                        </a:rPr>
                        <a:t>0.95ns</a:t>
                      </a:r>
                      <a:endParaRPr lang="zh-CN" altLang="en-US" sz="2000" b="0" dirty="0">
                        <a:solidFill>
                          <a:srgbClr val="77933C"/>
                        </a:solidFill>
                        <a:latin typeface="Calibri" panose="020F0502020204030204" pitchFamily="34" charset="0"/>
                        <a:ea typeface="微软雅黑" panose="020B0503020204020204" pitchFamily="34" charset="-122"/>
                        <a:cs typeface="Calibri" panose="020F0502020204030204" pitchFamily="34" charset="0"/>
                      </a:endParaRPr>
                    </a:p>
                  </a:txBody>
                  <a:tcPr>
                    <a:solidFill>
                      <a:schemeClr val="bg1"/>
                    </a:solidFill>
                  </a:tcPr>
                </a:tc>
                <a:tc>
                  <a:txBody>
                    <a:bodyPr/>
                    <a:lstStyle/>
                    <a:p>
                      <a:pPr algn="ctr"/>
                      <a:r>
                        <a:rPr lang="en-US" altLang="zh-CN" sz="2000" b="0" dirty="0">
                          <a:solidFill>
                            <a:srgbClr val="77933C"/>
                          </a:solidFill>
                          <a:latin typeface="Calibri" panose="020F0502020204030204" pitchFamily="34" charset="0"/>
                          <a:ea typeface="微软雅黑" panose="020B0503020204020204" pitchFamily="34" charset="-122"/>
                          <a:cs typeface="Calibri" panose="020F0502020204030204" pitchFamily="34" charset="0"/>
                        </a:rPr>
                        <a:t>2.60ns</a:t>
                      </a:r>
                      <a:endParaRPr lang="zh-CN" altLang="en-US" sz="2000" b="0" dirty="0">
                        <a:solidFill>
                          <a:srgbClr val="77933C"/>
                        </a:solidFill>
                        <a:latin typeface="Calibri" panose="020F0502020204030204" pitchFamily="34" charset="0"/>
                        <a:ea typeface="微软雅黑" panose="020B0503020204020204" pitchFamily="34" charset="-122"/>
                        <a:cs typeface="Calibri" panose="020F0502020204030204" pitchFamily="34" charset="0"/>
                      </a:endParaRPr>
                    </a:p>
                  </a:txBody>
                  <a:tcPr>
                    <a:solidFill>
                      <a:schemeClr val="bg1"/>
                    </a:solidFill>
                  </a:tcPr>
                </a:tc>
                <a:tc>
                  <a:txBody>
                    <a:bodyPr/>
                    <a:lstStyle/>
                    <a:p>
                      <a:pPr algn="ctr"/>
                      <a:r>
                        <a:rPr lang="en-US" altLang="zh-CN" sz="2000" b="0" dirty="0">
                          <a:latin typeface="Calibri" panose="020F0502020204030204" pitchFamily="34" charset="0"/>
                          <a:ea typeface="微软雅黑" panose="020B0503020204020204" pitchFamily="34" charset="-122"/>
                          <a:cs typeface="Calibri" panose="020F0502020204030204" pitchFamily="34" charset="0"/>
                        </a:rPr>
                        <a:t>18.35ns</a:t>
                      </a:r>
                      <a:endParaRPr lang="zh-CN" altLang="en-US" sz="2000" b="0" dirty="0">
                        <a:latin typeface="Calibri" panose="020F0502020204030204" pitchFamily="34" charset="0"/>
                        <a:ea typeface="微软雅黑" panose="020B0503020204020204" pitchFamily="34" charset="-122"/>
                        <a:cs typeface="Calibri" panose="020F0502020204030204" pitchFamily="34" charset="0"/>
                      </a:endParaRPr>
                    </a:p>
                  </a:txBody>
                  <a:tcPr>
                    <a:solidFill>
                      <a:schemeClr val="bg1"/>
                    </a:solidFill>
                  </a:tcPr>
                </a:tc>
                <a:tc>
                  <a:txBody>
                    <a:bodyPr/>
                    <a:lstStyle/>
                    <a:p>
                      <a:pPr algn="ctr"/>
                      <a:r>
                        <a:rPr lang="en-US" altLang="zh-CN" sz="2000" b="0" dirty="0">
                          <a:latin typeface="Calibri" panose="020F0502020204030204" pitchFamily="34" charset="0"/>
                          <a:ea typeface="微软雅黑" panose="020B0503020204020204" pitchFamily="34" charset="-122"/>
                          <a:cs typeface="Calibri" panose="020F0502020204030204" pitchFamily="34" charset="0"/>
                        </a:rPr>
                        <a:t>24.35ns</a:t>
                      </a:r>
                      <a:endParaRPr lang="zh-CN" altLang="en-US" sz="2000" b="0" dirty="0">
                        <a:latin typeface="Calibri" panose="020F0502020204030204" pitchFamily="34" charset="0"/>
                        <a:ea typeface="微软雅黑" panose="020B0503020204020204" pitchFamily="34" charset="-122"/>
                        <a:cs typeface="Calibri" panose="020F0502020204030204" pitchFamily="34" charset="0"/>
                      </a:endParaRPr>
                    </a:p>
                  </a:txBody>
                  <a:tcPr>
                    <a:solidFill>
                      <a:schemeClr val="bg1"/>
                    </a:solidFill>
                  </a:tcPr>
                </a:tc>
                <a:extLst>
                  <a:ext uri="{0D108BD9-81ED-4DB2-BD59-A6C34878D82A}">
                    <a16:rowId xmlns:a16="http://schemas.microsoft.com/office/drawing/2014/main" val="1506094868"/>
                  </a:ext>
                </a:extLst>
              </a:tr>
              <a:tr h="370840">
                <a:tc>
                  <a:txBody>
                    <a:bodyPr/>
                    <a:lstStyle/>
                    <a:p>
                      <a:pPr algn="ctr"/>
                      <a:r>
                        <a:rPr lang="en-US" altLang="zh-CN" dirty="0">
                          <a:latin typeface="Calibri" panose="020F0502020204030204" pitchFamily="34" charset="0"/>
                          <a:cs typeface="Calibri" panose="020F0502020204030204" pitchFamily="34" charset="0"/>
                        </a:rPr>
                        <a:t>Pointer-chasing</a:t>
                      </a:r>
                      <a:endParaRPr lang="zh-CN" altLang="en-US" dirty="0">
                        <a:latin typeface="Calibri" panose="020F0502020204030204" pitchFamily="34" charset="0"/>
                        <a:cs typeface="Calibri" panose="020F0502020204030204" pitchFamily="34" charset="0"/>
                      </a:endParaRPr>
                    </a:p>
                  </a:txBody>
                  <a:tcPr>
                    <a:solidFill>
                      <a:schemeClr val="bg1"/>
                    </a:solidFill>
                  </a:tcPr>
                </a:tc>
                <a:tc>
                  <a:txBody>
                    <a:bodyPr/>
                    <a:lstStyle/>
                    <a:p>
                      <a:pPr algn="ctr"/>
                      <a:r>
                        <a:rPr lang="en-US" altLang="zh-CN" sz="2000" b="0" dirty="0">
                          <a:solidFill>
                            <a:srgbClr val="77933C"/>
                          </a:solidFill>
                          <a:latin typeface="Calibri" panose="020F0502020204030204" pitchFamily="34" charset="0"/>
                          <a:ea typeface="微软雅黑" panose="020B0503020204020204" pitchFamily="34" charset="-122"/>
                          <a:cs typeface="Calibri" panose="020F0502020204030204" pitchFamily="34" charset="0"/>
                        </a:rPr>
                        <a:t>1.69ns</a:t>
                      </a:r>
                      <a:endParaRPr lang="zh-CN" altLang="en-US" sz="2000" b="0" dirty="0">
                        <a:solidFill>
                          <a:srgbClr val="77933C"/>
                        </a:solidFill>
                        <a:latin typeface="Calibri" panose="020F0502020204030204" pitchFamily="34" charset="0"/>
                        <a:ea typeface="微软雅黑" panose="020B0503020204020204" pitchFamily="34" charset="-122"/>
                        <a:cs typeface="Calibri" panose="020F0502020204030204" pitchFamily="34" charset="0"/>
                      </a:endParaRPr>
                    </a:p>
                  </a:txBody>
                  <a:tcPr>
                    <a:solidFill>
                      <a:schemeClr val="bg1"/>
                    </a:solidFill>
                  </a:tcPr>
                </a:tc>
                <a:tc>
                  <a:txBody>
                    <a:bodyPr/>
                    <a:lstStyle/>
                    <a:p>
                      <a:pPr algn="ctr"/>
                      <a:r>
                        <a:rPr lang="en-US" altLang="zh-CN" sz="2000" b="0" dirty="0">
                          <a:solidFill>
                            <a:srgbClr val="77933C"/>
                          </a:solidFill>
                          <a:latin typeface="Calibri" panose="020F0502020204030204" pitchFamily="34" charset="0"/>
                          <a:ea typeface="微软雅黑" panose="020B0503020204020204" pitchFamily="34" charset="-122"/>
                          <a:cs typeface="Calibri" panose="020F0502020204030204" pitchFamily="34" charset="0"/>
                        </a:rPr>
                        <a:t>5.26ns</a:t>
                      </a:r>
                      <a:endParaRPr lang="zh-CN" altLang="en-US" sz="2000" b="0" dirty="0">
                        <a:solidFill>
                          <a:srgbClr val="77933C"/>
                        </a:solidFill>
                        <a:latin typeface="Calibri" panose="020F0502020204030204" pitchFamily="34" charset="0"/>
                        <a:ea typeface="微软雅黑" panose="020B0503020204020204" pitchFamily="34" charset="-122"/>
                        <a:cs typeface="Calibri" panose="020F0502020204030204" pitchFamily="34" charset="0"/>
                      </a:endParaRPr>
                    </a:p>
                  </a:txBody>
                  <a:tcPr>
                    <a:solidFill>
                      <a:schemeClr val="bg1"/>
                    </a:solidFill>
                  </a:tcPr>
                </a:tc>
                <a:tc>
                  <a:txBody>
                    <a:bodyPr/>
                    <a:lstStyle/>
                    <a:p>
                      <a:pPr algn="ctr"/>
                      <a:r>
                        <a:rPr lang="en-US" altLang="zh-CN" sz="2000" b="0" dirty="0">
                          <a:solidFill>
                            <a:srgbClr val="FF0000"/>
                          </a:solidFill>
                          <a:latin typeface="Calibri" panose="020F0502020204030204" pitchFamily="34" charset="0"/>
                          <a:ea typeface="微软雅黑" panose="020B0503020204020204" pitchFamily="34" charset="-122"/>
                          <a:cs typeface="Calibri" panose="020F0502020204030204" pitchFamily="34" charset="0"/>
                        </a:rPr>
                        <a:t>19.26ns</a:t>
                      </a:r>
                      <a:endParaRPr lang="zh-CN" altLang="en-US" sz="2000" b="0" dirty="0">
                        <a:solidFill>
                          <a:srgbClr val="FF0000"/>
                        </a:solidFill>
                        <a:latin typeface="Calibri" panose="020F0502020204030204" pitchFamily="34" charset="0"/>
                        <a:ea typeface="微软雅黑" panose="020B0503020204020204" pitchFamily="34" charset="-122"/>
                        <a:cs typeface="Calibri" panose="020F0502020204030204" pitchFamily="34" charset="0"/>
                      </a:endParaRPr>
                    </a:p>
                  </a:txBody>
                  <a:tcPr>
                    <a:solidFill>
                      <a:schemeClr val="bg1"/>
                    </a:solidFill>
                  </a:tcPr>
                </a:tc>
                <a:tc>
                  <a:txBody>
                    <a:bodyPr/>
                    <a:lstStyle/>
                    <a:p>
                      <a:pPr algn="ctr"/>
                      <a:r>
                        <a:rPr lang="en-US" altLang="zh-CN" sz="2000" b="0" dirty="0">
                          <a:solidFill>
                            <a:srgbClr val="FF0000"/>
                          </a:solidFill>
                          <a:latin typeface="Calibri" panose="020F0502020204030204" pitchFamily="34" charset="0"/>
                          <a:ea typeface="微软雅黑" panose="020B0503020204020204" pitchFamily="34" charset="-122"/>
                          <a:cs typeface="Calibri" panose="020F0502020204030204" pitchFamily="34" charset="0"/>
                        </a:rPr>
                        <a:t>116.90ns</a:t>
                      </a:r>
                      <a:endParaRPr lang="zh-CN" altLang="en-US" sz="2000" b="0" dirty="0">
                        <a:solidFill>
                          <a:srgbClr val="FF0000"/>
                        </a:solidFill>
                        <a:latin typeface="Calibri" panose="020F0502020204030204" pitchFamily="34" charset="0"/>
                        <a:ea typeface="微软雅黑" panose="020B0503020204020204" pitchFamily="34" charset="-122"/>
                        <a:cs typeface="Calibri" panose="020F0502020204030204" pitchFamily="34" charset="0"/>
                      </a:endParaRPr>
                    </a:p>
                  </a:txBody>
                  <a:tcPr>
                    <a:solidFill>
                      <a:schemeClr val="bg1"/>
                    </a:solidFill>
                  </a:tcPr>
                </a:tc>
                <a:tc>
                  <a:txBody>
                    <a:bodyPr/>
                    <a:lstStyle/>
                    <a:p>
                      <a:pPr algn="ctr"/>
                      <a:r>
                        <a:rPr lang="en-US" altLang="zh-CN" sz="2000" b="0" dirty="0">
                          <a:solidFill>
                            <a:srgbClr val="FF0000"/>
                          </a:solidFill>
                          <a:latin typeface="Calibri" panose="020F0502020204030204" pitchFamily="34" charset="0"/>
                          <a:ea typeface="微软雅黑" panose="020B0503020204020204" pitchFamily="34" charset="-122"/>
                          <a:cs typeface="Calibri" panose="020F0502020204030204" pitchFamily="34" charset="0"/>
                        </a:rPr>
                        <a:t>194.26ns</a:t>
                      </a:r>
                      <a:endParaRPr lang="zh-CN" altLang="en-US" sz="2000" b="0" dirty="0">
                        <a:solidFill>
                          <a:srgbClr val="FF0000"/>
                        </a:solidFill>
                        <a:latin typeface="Calibri" panose="020F0502020204030204" pitchFamily="34" charset="0"/>
                        <a:ea typeface="微软雅黑" panose="020B0503020204020204" pitchFamily="34" charset="-122"/>
                        <a:cs typeface="Calibri" panose="020F0502020204030204" pitchFamily="34" charset="0"/>
                      </a:endParaRPr>
                    </a:p>
                  </a:txBody>
                  <a:tcPr>
                    <a:solidFill>
                      <a:schemeClr val="bg1"/>
                    </a:solidFill>
                  </a:tcPr>
                </a:tc>
                <a:extLst>
                  <a:ext uri="{0D108BD9-81ED-4DB2-BD59-A6C34878D82A}">
                    <a16:rowId xmlns:a16="http://schemas.microsoft.com/office/drawing/2014/main" val="1501868210"/>
                  </a:ext>
                </a:extLst>
              </a:tr>
            </a:tbl>
          </a:graphicData>
        </a:graphic>
      </p:graphicFrame>
      <p:pic>
        <p:nvPicPr>
          <p:cNvPr id="25" name="Graphic 24" descr="Lightbulb with solid fill">
            <a:extLst>
              <a:ext uri="{FF2B5EF4-FFF2-40B4-BE49-F238E27FC236}">
                <a16:creationId xmlns:a16="http://schemas.microsoft.com/office/drawing/2014/main" id="{D464E7CD-1C23-454A-8C49-E2066431816D}"/>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549967" y="6945425"/>
            <a:ext cx="103963" cy="103963"/>
          </a:xfrm>
          <a:prstGeom prst="rect">
            <a:avLst/>
          </a:prstGeom>
        </p:spPr>
      </p:pic>
      <p:grpSp>
        <p:nvGrpSpPr>
          <p:cNvPr id="10" name="Group 25">
            <a:extLst>
              <a:ext uri="{FF2B5EF4-FFF2-40B4-BE49-F238E27FC236}">
                <a16:creationId xmlns:a16="http://schemas.microsoft.com/office/drawing/2014/main" id="{D170C45C-0768-E94C-863F-D84FE0A5CEFC}"/>
              </a:ext>
            </a:extLst>
          </p:cNvPr>
          <p:cNvGrpSpPr/>
          <p:nvPr/>
        </p:nvGrpSpPr>
        <p:grpSpPr>
          <a:xfrm>
            <a:off x="1510980" y="1367667"/>
            <a:ext cx="8931845" cy="1319724"/>
            <a:chOff x="1510980" y="1367667"/>
            <a:chExt cx="8931848" cy="1319724"/>
          </a:xfrm>
        </p:grpSpPr>
        <p:sp>
          <p:nvSpPr>
            <p:cNvPr id="170" name="Rectangle 169">
              <a:extLst>
                <a:ext uri="{FF2B5EF4-FFF2-40B4-BE49-F238E27FC236}">
                  <a16:creationId xmlns:a16="http://schemas.microsoft.com/office/drawing/2014/main" id="{D29D0008-C94C-784A-8E40-F72D8864956F}"/>
                </a:ext>
              </a:extLst>
            </p:cNvPr>
            <p:cNvSpPr/>
            <p:nvPr/>
          </p:nvSpPr>
          <p:spPr>
            <a:xfrm>
              <a:off x="1510980" y="1367667"/>
              <a:ext cx="8931848" cy="1319724"/>
            </a:xfrm>
            <a:prstGeom prst="rect">
              <a:avLst/>
            </a:prstGeom>
            <a:blipFill>
              <a:blip r:embed="rId11"/>
              <a:tile tx="0" ty="0" sx="100000" sy="100000" flip="none" algn="tl"/>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5760" rtlCol="0" anchor="ctr">
              <a:noAutofit/>
            </a:bodyPr>
            <a:lstStyle/>
            <a:p>
              <a:endParaRPr lang="en-US" sz="2400" dirty="0">
                <a:solidFill>
                  <a:schemeClr val="tx1"/>
                </a:solidFill>
                <a:latin typeface="Helvetica" pitchFamily="2" charset="0"/>
              </a:endParaRPr>
            </a:p>
            <a:p>
              <a:pPr marL="342900" indent="-342900">
                <a:spcBef>
                  <a:spcPts val="600"/>
                </a:spcBef>
                <a:buFont typeface="Arial" panose="020B0604020202020204" pitchFamily="34" charset="0"/>
                <a:buChar char="•"/>
              </a:pPr>
              <a:r>
                <a:rPr lang="en-US" sz="2400" dirty="0">
                  <a:solidFill>
                    <a:schemeClr val="tx1"/>
                  </a:solidFill>
                  <a:latin typeface="Helvetica" pitchFamily="2" charset="0"/>
                </a:rPr>
                <a:t>Random walk doesn’t mean </a:t>
              </a:r>
              <a:r>
                <a:rPr lang="en-US" sz="2400" b="1" dirty="0">
                  <a:solidFill>
                    <a:schemeClr val="tx1"/>
                  </a:solidFill>
                  <a:latin typeface="Helvetica" pitchFamily="2" charset="0"/>
                </a:rPr>
                <a:t>random memory accesses</a:t>
              </a:r>
              <a:endParaRPr lang="en-US" sz="2400" dirty="0">
                <a:solidFill>
                  <a:schemeClr val="tx1"/>
                </a:solidFill>
                <a:latin typeface="Helvetica" pitchFamily="2" charset="0"/>
              </a:endParaRPr>
            </a:p>
            <a:p>
              <a:pPr marL="800100" lvl="1" indent="-342900">
                <a:spcBef>
                  <a:spcPts val="600"/>
                </a:spcBef>
                <a:buFont typeface="Wingdings" pitchFamily="2" charset="2"/>
                <a:buChar char="§"/>
              </a:pPr>
              <a:r>
                <a:rPr lang="en-US" sz="2000" dirty="0">
                  <a:solidFill>
                    <a:schemeClr val="tx1"/>
                  </a:solidFill>
                  <a:latin typeface="Helvetica" pitchFamily="2" charset="0"/>
                </a:rPr>
                <a:t>Plenty of temporal and spatial locality around!</a:t>
              </a:r>
            </a:p>
            <a:p>
              <a:pPr marL="342900" indent="-342900">
                <a:buFont typeface="Arial" panose="020B0604020202020204" pitchFamily="34" charset="0"/>
                <a:buChar char="•"/>
              </a:pPr>
              <a:endParaRPr lang="en-US" sz="2400" dirty="0">
                <a:solidFill>
                  <a:schemeClr val="tx1"/>
                </a:solidFill>
                <a:latin typeface="Helvetica" pitchFamily="2" charset="0"/>
              </a:endParaRPr>
            </a:p>
          </p:txBody>
        </p:sp>
        <p:pic>
          <p:nvPicPr>
            <p:cNvPr id="1038" name="Picture 14" descr="Thinking Lightbulb Transparent Clipart Free Ya Png - Happy Lightbulb Clipart,  Png Download , Transparent Png Image - PNGitem">
              <a:extLst>
                <a:ext uri="{FF2B5EF4-FFF2-40B4-BE49-F238E27FC236}">
                  <a16:creationId xmlns:a16="http://schemas.microsoft.com/office/drawing/2014/main" id="{5618F940-000C-944B-B266-B7BEADE39BA6}"/>
                </a:ext>
              </a:extLst>
            </p:cNvPr>
            <p:cNvPicPr>
              <a:picLocks noChangeAspect="1" noChangeArrowheads="1"/>
            </p:cNvPicPr>
            <p:nvPr/>
          </p:nvPicPr>
          <p:blipFill>
            <a:blip r:embed="rId12" cstate="print">
              <a:clrChange>
                <a:clrFrom>
                  <a:srgbClr val="F7F7F7"/>
                </a:clrFrom>
                <a:clrTo>
                  <a:srgbClr val="F7F7F7">
                    <a:alpha val="0"/>
                  </a:srgbClr>
                </a:clrTo>
              </a:clrChange>
              <a:extLst>
                <a:ext uri="{28A0092B-C50C-407E-A947-70E740481C1C}">
                  <a14:useLocalDpi xmlns:a14="http://schemas.microsoft.com/office/drawing/2010/main" val="0"/>
                </a:ext>
              </a:extLst>
            </a:blip>
            <a:srcRect/>
            <a:stretch>
              <a:fillRect/>
            </a:stretch>
          </p:blipFill>
          <p:spPr bwMode="auto">
            <a:xfrm>
              <a:off x="1510980" y="1563753"/>
              <a:ext cx="771345" cy="690613"/>
            </a:xfrm>
            <a:prstGeom prst="rect">
              <a:avLst/>
            </a:prstGeom>
            <a:noFill/>
          </p:spPr>
        </p:pic>
      </p:grpSp>
      <p:grpSp>
        <p:nvGrpSpPr>
          <p:cNvPr id="11" name="Group 27">
            <a:extLst>
              <a:ext uri="{FF2B5EF4-FFF2-40B4-BE49-F238E27FC236}">
                <a16:creationId xmlns:a16="http://schemas.microsoft.com/office/drawing/2014/main" id="{3439EFBF-7B3B-ED4B-9AC7-12FC80AF8EFA}"/>
              </a:ext>
            </a:extLst>
          </p:cNvPr>
          <p:cNvGrpSpPr/>
          <p:nvPr/>
        </p:nvGrpSpPr>
        <p:grpSpPr>
          <a:xfrm>
            <a:off x="5472260" y="5121547"/>
            <a:ext cx="4197777" cy="783144"/>
            <a:chOff x="5472260" y="5121547"/>
            <a:chExt cx="4197777" cy="783144"/>
          </a:xfrm>
        </p:grpSpPr>
        <p:sp>
          <p:nvSpPr>
            <p:cNvPr id="27" name="Rounded Rectangle 26">
              <a:extLst>
                <a:ext uri="{FF2B5EF4-FFF2-40B4-BE49-F238E27FC236}">
                  <a16:creationId xmlns:a16="http://schemas.microsoft.com/office/drawing/2014/main" id="{8FF82FB7-48BC-E945-B7ED-48C1EEAF6618}"/>
                </a:ext>
              </a:extLst>
            </p:cNvPr>
            <p:cNvSpPr/>
            <p:nvPr/>
          </p:nvSpPr>
          <p:spPr>
            <a:xfrm>
              <a:off x="5472260" y="5513119"/>
              <a:ext cx="4197777" cy="391572"/>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Rounded Rectangle 172">
              <a:extLst>
                <a:ext uri="{FF2B5EF4-FFF2-40B4-BE49-F238E27FC236}">
                  <a16:creationId xmlns:a16="http://schemas.microsoft.com/office/drawing/2014/main" id="{E41A9463-6664-804A-B06F-E08CDF051CC4}"/>
                </a:ext>
              </a:extLst>
            </p:cNvPr>
            <p:cNvSpPr/>
            <p:nvPr/>
          </p:nvSpPr>
          <p:spPr>
            <a:xfrm>
              <a:off x="6815504" y="5121547"/>
              <a:ext cx="2854533" cy="391572"/>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Box 46">
            <a:extLst>
              <a:ext uri="{FF2B5EF4-FFF2-40B4-BE49-F238E27FC236}">
                <a16:creationId xmlns:a16="http://schemas.microsoft.com/office/drawing/2014/main" id="{82BED24B-6431-4146-94A8-8A1225EA194A}"/>
              </a:ext>
            </a:extLst>
          </p:cNvPr>
          <p:cNvSpPr txBox="1"/>
          <p:nvPr/>
        </p:nvSpPr>
        <p:spPr>
          <a:xfrm>
            <a:off x="2788106" y="5930465"/>
            <a:ext cx="5119415" cy="400110"/>
          </a:xfrm>
          <a:prstGeom prst="rect">
            <a:avLst/>
          </a:prstGeom>
          <a:noFill/>
        </p:spPr>
        <p:txBody>
          <a:bodyPr wrap="none" rtlCol="0">
            <a:spAutoFit/>
          </a:bodyPr>
          <a:lstStyle/>
          <a:p>
            <a:pPr algn="ctr"/>
            <a:r>
              <a:rPr lang="en-US" altLang="zh-CN" sz="2000" b="1" dirty="0">
                <a:latin typeface="Calibri" panose="020F0502020204030204" pitchFamily="34" charset="0"/>
              </a:rPr>
              <a:t>Access latency at different cache/DRAM layers</a:t>
            </a:r>
            <a:endParaRPr lang="zh-CN" altLang="en-US" sz="2000" b="1" dirty="0">
              <a:latin typeface="Calibri" panose="020F0502020204030204" pitchFamily="34" charset="0"/>
            </a:endParaRPr>
          </a:p>
        </p:txBody>
      </p:sp>
      <p:sp>
        <p:nvSpPr>
          <p:cNvPr id="12" name="Arrow: Up 11">
            <a:extLst>
              <a:ext uri="{FF2B5EF4-FFF2-40B4-BE49-F238E27FC236}">
                <a16:creationId xmlns:a16="http://schemas.microsoft.com/office/drawing/2014/main" id="{81155B6C-BF9A-41E3-9666-38AFB53BDB03}"/>
              </a:ext>
            </a:extLst>
          </p:cNvPr>
          <p:cNvSpPr/>
          <p:nvPr/>
        </p:nvSpPr>
        <p:spPr>
          <a:xfrm rot="20368361">
            <a:off x="10224447" y="3855560"/>
            <a:ext cx="143559" cy="506195"/>
          </a:xfrm>
          <a:prstGeom prst="upArrow">
            <a:avLst>
              <a:gd name="adj1" fmla="val 50000"/>
              <a:gd name="adj2" fmla="val 110862"/>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4201904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xEl>
                                              <p:pRg st="5" end="5"/>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xEl>
                                              <p:pRg st="6" end="6"/>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xEl>
                                              <p:pRg st="7" end="7"/>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par>
                          <p:cTn id="39" fill="hold">
                            <p:stCondLst>
                              <p:cond delay="0"/>
                            </p:stCondLst>
                            <p:childTnLst>
                              <p:par>
                                <p:cTn id="40" presetID="26" presetClass="emph" presetSubtype="0" repeatCount="3000" fill="hold" grpId="1" nodeType="afterEffect">
                                  <p:stCondLst>
                                    <p:cond delay="0"/>
                                  </p:stCondLst>
                                  <p:childTnLst>
                                    <p:animEffect transition="out" filter="fade">
                                      <p:cBhvr>
                                        <p:cTn id="41" dur="500" tmFilter="0, 0; .2, .5; .8, .5; 1, 0"/>
                                        <p:tgtEl>
                                          <p:spTgt spid="12"/>
                                        </p:tgtEl>
                                      </p:cBhvr>
                                    </p:animEffect>
                                    <p:animScale>
                                      <p:cBhvr>
                                        <p:cTn id="42" dur="250" autoRev="1" fill="hold"/>
                                        <p:tgtEl>
                                          <p:spTgt spid="12"/>
                                        </p:tgtEl>
                                      </p:cBhvr>
                                      <p:by x="105000" y="105000"/>
                                    </p:animScale>
                                  </p:childTnLst>
                                </p:cTn>
                              </p:par>
                            </p:childTnLst>
                          </p:cTn>
                        </p:par>
                        <p:par>
                          <p:cTn id="43" fill="hold">
                            <p:stCondLst>
                              <p:cond delay="1500"/>
                            </p:stCondLst>
                            <p:childTnLst>
                              <p:par>
                                <p:cTn id="44" presetID="42" presetClass="path" presetSubtype="0" accel="50000" decel="50000" fill="hold" nodeType="afterEffect">
                                  <p:stCondLst>
                                    <p:cond delay="0"/>
                                  </p:stCondLst>
                                  <p:childTnLst>
                                    <p:animMotion origin="layout" path="M 4.79167E-6 -4.44444E-6 L -0.01745 -0.08842 " pathEditMode="relative" rAng="0" ptsTypes="AA">
                                      <p:cBhvr>
                                        <p:cTn id="45" dur="1000" fill="hold"/>
                                        <p:tgtEl>
                                          <p:spTgt spid="102"/>
                                        </p:tgtEl>
                                        <p:attrNameLst>
                                          <p:attrName>ppt_x</p:attrName>
                                          <p:attrName>ppt_y</p:attrName>
                                        </p:attrNameLst>
                                      </p:cBhvr>
                                      <p:rCtr x="-872" y="-4421"/>
                                    </p:animMotion>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0"/>
                                          </p:stCondLst>
                                        </p:cTn>
                                        <p:tgtEl>
                                          <p:spTgt spid="101"/>
                                        </p:tgtEl>
                                        <p:attrNameLst>
                                          <p:attrName>style.visibility</p:attrName>
                                        </p:attrNameLst>
                                      </p:cBhvr>
                                      <p:to>
                                        <p:strVal val="visible"/>
                                      </p:to>
                                    </p:set>
                                  </p:childTnLst>
                                </p:cTn>
                              </p:par>
                              <p:par>
                                <p:cTn id="50" presetID="1" presetClass="entr" presetSubtype="0" fill="hold" nodeType="withEffect">
                                  <p:stCondLst>
                                    <p:cond delay="0"/>
                                  </p:stCondLst>
                                  <p:childTnLst>
                                    <p:set>
                                      <p:cBhvr>
                                        <p:cTn id="51" dur="1" fill="hold">
                                          <p:stCondLst>
                                            <p:cond delay="0"/>
                                          </p:stCondLst>
                                        </p:cTn>
                                        <p:tgtEl>
                                          <p:spTgt spid="104"/>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nodeType="clickEffect">
                                  <p:stCondLst>
                                    <p:cond delay="0"/>
                                  </p:stCondLst>
                                  <p:childTnLst>
                                    <p:set>
                                      <p:cBhvr>
                                        <p:cTn id="55" dur="1" fill="hold">
                                          <p:stCondLst>
                                            <p:cond delay="0"/>
                                          </p:stCondLst>
                                        </p:cTn>
                                        <p:tgtEl>
                                          <p:spTgt spid="8"/>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nodeType="clickEffect">
                                  <p:stCondLst>
                                    <p:cond delay="0"/>
                                  </p:stCondLst>
                                  <p:childTnLst>
                                    <p:set>
                                      <p:cBhvr>
                                        <p:cTn id="59" dur="1" fill="hold">
                                          <p:stCondLst>
                                            <p:cond delay="0"/>
                                          </p:stCondLst>
                                        </p:cTn>
                                        <p:tgtEl>
                                          <p:spTgt spid="171"/>
                                        </p:tgtEl>
                                        <p:attrNameLst>
                                          <p:attrName>style.visibility</p:attrName>
                                        </p:attrNameLst>
                                      </p:cBhvr>
                                      <p:to>
                                        <p:strVal val="visible"/>
                                      </p:to>
                                    </p:set>
                                  </p:childTnLst>
                                </p:cTn>
                              </p:par>
                              <p:par>
                                <p:cTn id="60" presetID="1" presetClass="entr" presetSubtype="0" fill="hold" grpId="0" nodeType="withEffect">
                                  <p:stCondLst>
                                    <p:cond delay="0"/>
                                  </p:stCondLst>
                                  <p:childTnLst>
                                    <p:set>
                                      <p:cBhvr>
                                        <p:cTn id="61" dur="1" fill="hold">
                                          <p:stCondLst>
                                            <p:cond delay="0"/>
                                          </p:stCondLst>
                                        </p:cTn>
                                        <p:tgtEl>
                                          <p:spTgt spid="47"/>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nodeType="clickEffect">
                                  <p:stCondLst>
                                    <p:cond delay="0"/>
                                  </p:stCondLst>
                                  <p:childTnLst>
                                    <p:set>
                                      <p:cBhvr>
                                        <p:cTn id="65" dur="1" fill="hold">
                                          <p:stCondLst>
                                            <p:cond delay="0"/>
                                          </p:stCondLst>
                                        </p:cTn>
                                        <p:tgtEl>
                                          <p:spTgt spid="11"/>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nodeType="clickEffect">
                                  <p:stCondLst>
                                    <p:cond delay="0"/>
                                  </p:stCondLst>
                                  <p:childTnLst>
                                    <p:set>
                                      <p:cBhvr>
                                        <p:cTn id="69"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47" grpId="0"/>
      <p:bldP spid="12" grpId="0" animBg="1"/>
      <p:bldP spid="12"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ular Callout 4">
            <a:extLst>
              <a:ext uri="{FF2B5EF4-FFF2-40B4-BE49-F238E27FC236}">
                <a16:creationId xmlns:a16="http://schemas.microsoft.com/office/drawing/2014/main" id="{868E6F71-DEBE-414A-9688-6EB56E3A0C03}"/>
              </a:ext>
            </a:extLst>
          </p:cNvPr>
          <p:cNvSpPr/>
          <p:nvPr/>
        </p:nvSpPr>
        <p:spPr>
          <a:xfrm>
            <a:off x="161954" y="1061532"/>
            <a:ext cx="2199740" cy="1266309"/>
          </a:xfrm>
          <a:prstGeom prst="wedgeRoundRectCallout">
            <a:avLst>
              <a:gd name="adj1" fmla="val 88007"/>
              <a:gd name="adj2" fmla="val -48258"/>
              <a:gd name="adj3" fmla="val 16667"/>
            </a:avLst>
          </a:prstGeom>
          <a:solidFill>
            <a:schemeClr val="accent6">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Highly variable degrees</a:t>
            </a:r>
          </a:p>
          <a:p>
            <a:pPr algn="ctr"/>
            <a:r>
              <a:rPr lang="en-US" b="1" dirty="0">
                <a:solidFill>
                  <a:schemeClr val="tx1"/>
                </a:solidFill>
              </a:rPr>
              <a:t>(Max over 7.6 million)</a:t>
            </a:r>
          </a:p>
        </p:txBody>
      </p:sp>
      <p:sp>
        <p:nvSpPr>
          <p:cNvPr id="2" name="Title 1"/>
          <p:cNvSpPr>
            <a:spLocks noGrp="1"/>
          </p:cNvSpPr>
          <p:nvPr>
            <p:ph type="title"/>
          </p:nvPr>
        </p:nvSpPr>
        <p:spPr>
          <a:xfrm>
            <a:off x="843439" y="55405"/>
            <a:ext cx="11657320" cy="621434"/>
          </a:xfrm>
        </p:spPr>
        <p:txBody>
          <a:bodyPr>
            <a:normAutofit/>
          </a:bodyPr>
          <a:lstStyle/>
          <a:p>
            <a:r>
              <a:rPr lang="en-US" altLang="zh-CN" sz="3200" b="1" dirty="0"/>
              <a:t>Key Insight: Vertices Not Equal</a:t>
            </a:r>
            <a:endParaRPr lang="zh-CN" altLang="en-US" sz="3200" b="1" dirty="0"/>
          </a:p>
        </p:txBody>
      </p:sp>
      <p:sp>
        <p:nvSpPr>
          <p:cNvPr id="3" name="Slide Number Placeholder 2"/>
          <p:cNvSpPr>
            <a:spLocks noGrp="1"/>
          </p:cNvSpPr>
          <p:nvPr>
            <p:ph type="sldNum" sz="quarter" idx="12"/>
          </p:nvPr>
        </p:nvSpPr>
        <p:spPr/>
        <p:txBody>
          <a:bodyPr/>
          <a:lstStyle/>
          <a:p>
            <a:fld id="{C0242EEA-1274-4EC0-B3F7-59D9DD50226F}" type="slidenum">
              <a:rPr lang="zh-CN" altLang="en-US" smtClean="0"/>
              <a:pPr/>
              <a:t>17</a:t>
            </a:fld>
            <a:endParaRPr lang="zh-CN" altLang="en-US"/>
          </a:p>
        </p:txBody>
      </p:sp>
      <p:grpSp>
        <p:nvGrpSpPr>
          <p:cNvPr id="4" name="Group 7">
            <a:extLst>
              <a:ext uri="{FF2B5EF4-FFF2-40B4-BE49-F238E27FC236}">
                <a16:creationId xmlns:a16="http://schemas.microsoft.com/office/drawing/2014/main" id="{C09CCFA2-1CDC-4E43-B6D1-91FE0CB962FE}"/>
              </a:ext>
            </a:extLst>
          </p:cNvPr>
          <p:cNvGrpSpPr/>
          <p:nvPr/>
        </p:nvGrpSpPr>
        <p:grpSpPr>
          <a:xfrm>
            <a:off x="1912092" y="3899373"/>
            <a:ext cx="9535269" cy="461665"/>
            <a:chOff x="2287657" y="3760256"/>
            <a:chExt cx="9726810" cy="461665"/>
          </a:xfrm>
        </p:grpSpPr>
        <p:sp>
          <p:nvSpPr>
            <p:cNvPr id="38" name="Rectangle 37">
              <a:extLst>
                <a:ext uri="{FF2B5EF4-FFF2-40B4-BE49-F238E27FC236}">
                  <a16:creationId xmlns:a16="http://schemas.microsoft.com/office/drawing/2014/main" id="{B0D07973-42A3-3D45-8A6D-6BFBBF38DC72}"/>
                </a:ext>
              </a:extLst>
            </p:cNvPr>
            <p:cNvSpPr/>
            <p:nvPr/>
          </p:nvSpPr>
          <p:spPr>
            <a:xfrm flipH="1">
              <a:off x="2287657" y="3813413"/>
              <a:ext cx="7179614" cy="310748"/>
            </a:xfrm>
            <a:prstGeom prst="rect">
              <a:avLst/>
            </a:prstGeom>
            <a:gradFill flip="none" rotWithShape="1">
              <a:gsLst>
                <a:gs pos="15000">
                  <a:schemeClr val="accent1">
                    <a:lumMod val="75000"/>
                  </a:schemeClr>
                </a:gs>
                <a:gs pos="0">
                  <a:schemeClr val="accent1">
                    <a:lumMod val="50000"/>
                  </a:schemeClr>
                </a:gs>
                <a:gs pos="33000">
                  <a:schemeClr val="accent1">
                    <a:lumMod val="60000"/>
                    <a:lumOff val="40000"/>
                  </a:schemeClr>
                </a:gs>
                <a:gs pos="87000">
                  <a:schemeClr val="accent2">
                    <a:lumMod val="70000"/>
                    <a:alpha val="2000"/>
                  </a:schemeClr>
                </a:gs>
              </a:gsLst>
              <a:path path="circle">
                <a:fillToRect l="100000" t="100000"/>
              </a:path>
              <a:tileRect r="-100000" b="-100000"/>
            </a:gra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14215A06-D972-D34D-BC07-99F625731D53}"/>
                </a:ext>
              </a:extLst>
            </p:cNvPr>
            <p:cNvSpPr txBox="1"/>
            <p:nvPr/>
          </p:nvSpPr>
          <p:spPr>
            <a:xfrm>
              <a:off x="9478421" y="3760256"/>
              <a:ext cx="2536046" cy="461665"/>
            </a:xfrm>
            <a:prstGeom prst="rect">
              <a:avLst/>
            </a:prstGeom>
            <a:noFill/>
          </p:spPr>
          <p:txBody>
            <a:bodyPr wrap="square" rtlCol="0">
              <a:spAutoFit/>
            </a:bodyPr>
            <a:lstStyle/>
            <a:p>
              <a:r>
                <a:rPr lang="en-US" sz="2400" b="1" i="1" dirty="0">
                  <a:solidFill>
                    <a:srgbClr val="002060"/>
                  </a:solidFill>
                </a:rPr>
                <a:t>V  </a:t>
              </a:r>
              <a:r>
                <a:rPr lang="en-US" b="1" i="1" dirty="0">
                  <a:solidFill>
                    <a:srgbClr val="002060"/>
                  </a:solidFill>
                </a:rPr>
                <a:t>(sorted by degree)</a:t>
              </a:r>
              <a:endParaRPr lang="en-US" b="1" i="1" baseline="-25000" dirty="0">
                <a:solidFill>
                  <a:srgbClr val="002060"/>
                </a:solidFill>
              </a:endParaRPr>
            </a:p>
          </p:txBody>
        </p:sp>
      </p:grpSp>
      <p:pic>
        <p:nvPicPr>
          <p:cNvPr id="42" name="Picture 41">
            <a:extLst>
              <a:ext uri="{FF2B5EF4-FFF2-40B4-BE49-F238E27FC236}">
                <a16:creationId xmlns:a16="http://schemas.microsoft.com/office/drawing/2014/main" id="{CC5FC5CC-9C03-5E4F-8DE7-17B55D68EDBF}"/>
              </a:ext>
            </a:extLst>
          </p:cNvPr>
          <p:cNvPicPr>
            <a:picLocks noChangeAspect="1"/>
          </p:cNvPicPr>
          <p:nvPr/>
        </p:nvPicPr>
        <p:blipFill>
          <a:blip r:embed="rId4"/>
          <a:stretch>
            <a:fillRect/>
          </a:stretch>
        </p:blipFill>
        <p:spPr>
          <a:xfrm>
            <a:off x="1038482" y="4472259"/>
            <a:ext cx="2995133" cy="1918037"/>
          </a:xfrm>
          <a:prstGeom prst="rect">
            <a:avLst/>
          </a:prstGeom>
        </p:spPr>
      </p:pic>
      <p:pic>
        <p:nvPicPr>
          <p:cNvPr id="59" name="Picture 58">
            <a:extLst>
              <a:ext uri="{FF2B5EF4-FFF2-40B4-BE49-F238E27FC236}">
                <a16:creationId xmlns:a16="http://schemas.microsoft.com/office/drawing/2014/main" id="{827F813A-B936-944D-A659-F846D2F94C18}"/>
              </a:ext>
            </a:extLst>
          </p:cNvPr>
          <p:cNvPicPr>
            <a:picLocks noChangeAspect="1"/>
          </p:cNvPicPr>
          <p:nvPr/>
        </p:nvPicPr>
        <p:blipFill>
          <a:blip r:embed="rId5"/>
          <a:srcRect t="15485"/>
          <a:stretch>
            <a:fillRect/>
          </a:stretch>
        </p:blipFill>
        <p:spPr>
          <a:xfrm>
            <a:off x="8158387" y="4472259"/>
            <a:ext cx="3026988" cy="1918036"/>
          </a:xfrm>
          <a:prstGeom prst="rect">
            <a:avLst/>
          </a:prstGeom>
        </p:spPr>
      </p:pic>
      <p:graphicFrame>
        <p:nvGraphicFramePr>
          <p:cNvPr id="10" name="Chart 9">
            <a:extLst>
              <a:ext uri="{FF2B5EF4-FFF2-40B4-BE49-F238E27FC236}">
                <a16:creationId xmlns:a16="http://schemas.microsoft.com/office/drawing/2014/main" id="{BF9FCB23-AB1C-8448-A781-B84F042D8361}"/>
              </a:ext>
            </a:extLst>
          </p:cNvPr>
          <p:cNvGraphicFramePr/>
          <p:nvPr/>
        </p:nvGraphicFramePr>
        <p:xfrm>
          <a:off x="3104943" y="765947"/>
          <a:ext cx="6240782" cy="2897131"/>
        </p:xfrm>
        <a:graphic>
          <a:graphicData uri="http://schemas.openxmlformats.org/drawingml/2006/chart">
            <c:chart xmlns:c="http://schemas.openxmlformats.org/drawingml/2006/chart" xmlns:r="http://schemas.openxmlformats.org/officeDocument/2006/relationships" r:id="rId6"/>
          </a:graphicData>
        </a:graphic>
      </p:graphicFrame>
      <p:grpSp>
        <p:nvGrpSpPr>
          <p:cNvPr id="7" name="Group 10">
            <a:extLst>
              <a:ext uri="{FF2B5EF4-FFF2-40B4-BE49-F238E27FC236}">
                <a16:creationId xmlns:a16="http://schemas.microsoft.com/office/drawing/2014/main" id="{95474BD7-DB25-2744-8928-4A81D20CC8A7}"/>
              </a:ext>
            </a:extLst>
          </p:cNvPr>
          <p:cNvGrpSpPr/>
          <p:nvPr/>
        </p:nvGrpSpPr>
        <p:grpSpPr>
          <a:xfrm>
            <a:off x="2983995" y="2810794"/>
            <a:ext cx="6792788" cy="307779"/>
            <a:chOff x="3089703" y="5148419"/>
            <a:chExt cx="4618689" cy="307779"/>
          </a:xfrm>
        </p:grpSpPr>
        <p:sp>
          <p:nvSpPr>
            <p:cNvPr id="12" name="TextBox 11">
              <a:extLst>
                <a:ext uri="{FF2B5EF4-FFF2-40B4-BE49-F238E27FC236}">
                  <a16:creationId xmlns:a16="http://schemas.microsoft.com/office/drawing/2014/main" id="{FF3B5390-8C22-D64B-B241-986C377687BF}"/>
                </a:ext>
              </a:extLst>
            </p:cNvPr>
            <p:cNvSpPr txBox="1"/>
            <p:nvPr/>
          </p:nvSpPr>
          <p:spPr>
            <a:xfrm>
              <a:off x="4065425" y="5148421"/>
              <a:ext cx="495649" cy="307777"/>
            </a:xfrm>
            <a:prstGeom prst="rect">
              <a:avLst/>
            </a:prstGeom>
            <a:noFill/>
          </p:spPr>
          <p:txBody>
            <a:bodyPr wrap="square" rtlCol="0">
              <a:spAutoFit/>
            </a:bodyPr>
            <a:lstStyle/>
            <a:p>
              <a:pPr algn="ctr"/>
              <a:r>
                <a:rPr lang="en-US" altLang="zh-CN" sz="1400" dirty="0">
                  <a:latin typeface="Calibri" panose="020F0502020204030204" pitchFamily="34" charset="0"/>
                </a:rPr>
                <a:t>25%</a:t>
              </a:r>
              <a:endParaRPr lang="zh-CN" altLang="en-US" sz="1400" dirty="0">
                <a:latin typeface="Calibri" panose="020F0502020204030204" pitchFamily="34" charset="0"/>
              </a:endParaRPr>
            </a:p>
          </p:txBody>
        </p:sp>
        <p:sp>
          <p:nvSpPr>
            <p:cNvPr id="13" name="TextBox 12">
              <a:extLst>
                <a:ext uri="{FF2B5EF4-FFF2-40B4-BE49-F238E27FC236}">
                  <a16:creationId xmlns:a16="http://schemas.microsoft.com/office/drawing/2014/main" id="{44433D5A-4AE6-A349-A000-0ABF3569ACBE}"/>
                </a:ext>
              </a:extLst>
            </p:cNvPr>
            <p:cNvSpPr txBox="1"/>
            <p:nvPr/>
          </p:nvSpPr>
          <p:spPr>
            <a:xfrm>
              <a:off x="5101743" y="5148420"/>
              <a:ext cx="495650" cy="307777"/>
            </a:xfrm>
            <a:prstGeom prst="rect">
              <a:avLst/>
            </a:prstGeom>
            <a:noFill/>
          </p:spPr>
          <p:txBody>
            <a:bodyPr wrap="square" rtlCol="0">
              <a:spAutoFit/>
            </a:bodyPr>
            <a:lstStyle/>
            <a:p>
              <a:pPr algn="ctr"/>
              <a:r>
                <a:rPr lang="en-US" altLang="zh-CN" sz="1400" dirty="0">
                  <a:latin typeface="Calibri" panose="020F0502020204030204" pitchFamily="34" charset="0"/>
                </a:rPr>
                <a:t>50%</a:t>
              </a:r>
              <a:endParaRPr lang="zh-CN" altLang="en-US" sz="1400" dirty="0">
                <a:latin typeface="Calibri" panose="020F0502020204030204" pitchFamily="34" charset="0"/>
              </a:endParaRPr>
            </a:p>
          </p:txBody>
        </p:sp>
        <p:sp>
          <p:nvSpPr>
            <p:cNvPr id="14" name="TextBox 13">
              <a:extLst>
                <a:ext uri="{FF2B5EF4-FFF2-40B4-BE49-F238E27FC236}">
                  <a16:creationId xmlns:a16="http://schemas.microsoft.com/office/drawing/2014/main" id="{ECDACE82-BFC7-2348-9C44-9CC09910B02C}"/>
                </a:ext>
              </a:extLst>
            </p:cNvPr>
            <p:cNvSpPr txBox="1"/>
            <p:nvPr/>
          </p:nvSpPr>
          <p:spPr>
            <a:xfrm>
              <a:off x="6168837" y="5148421"/>
              <a:ext cx="495650" cy="307777"/>
            </a:xfrm>
            <a:prstGeom prst="rect">
              <a:avLst/>
            </a:prstGeom>
            <a:noFill/>
          </p:spPr>
          <p:txBody>
            <a:bodyPr wrap="square" rtlCol="0">
              <a:spAutoFit/>
            </a:bodyPr>
            <a:lstStyle/>
            <a:p>
              <a:pPr algn="ctr"/>
              <a:r>
                <a:rPr lang="en-US" altLang="zh-CN" sz="1400" dirty="0">
                  <a:latin typeface="Calibri" panose="020F0502020204030204" pitchFamily="34" charset="0"/>
                </a:rPr>
                <a:t>75%</a:t>
              </a:r>
              <a:endParaRPr lang="zh-CN" altLang="en-US" sz="1400" dirty="0">
                <a:latin typeface="Calibri" panose="020F0502020204030204" pitchFamily="34" charset="0"/>
              </a:endParaRPr>
            </a:p>
          </p:txBody>
        </p:sp>
        <p:sp>
          <p:nvSpPr>
            <p:cNvPr id="15" name="TextBox 14">
              <a:extLst>
                <a:ext uri="{FF2B5EF4-FFF2-40B4-BE49-F238E27FC236}">
                  <a16:creationId xmlns:a16="http://schemas.microsoft.com/office/drawing/2014/main" id="{B5E9B9FE-1905-F14B-B139-589E93EAB419}"/>
                </a:ext>
              </a:extLst>
            </p:cNvPr>
            <p:cNvSpPr txBox="1"/>
            <p:nvPr/>
          </p:nvSpPr>
          <p:spPr>
            <a:xfrm>
              <a:off x="7121372" y="5148420"/>
              <a:ext cx="587020" cy="307777"/>
            </a:xfrm>
            <a:prstGeom prst="rect">
              <a:avLst/>
            </a:prstGeom>
            <a:noFill/>
          </p:spPr>
          <p:txBody>
            <a:bodyPr wrap="square" rtlCol="0">
              <a:spAutoFit/>
            </a:bodyPr>
            <a:lstStyle/>
            <a:p>
              <a:pPr algn="ctr"/>
              <a:r>
                <a:rPr lang="en-US" altLang="zh-CN" sz="1400" dirty="0">
                  <a:latin typeface="Calibri" panose="020F0502020204030204" pitchFamily="34" charset="0"/>
                </a:rPr>
                <a:t>100%</a:t>
              </a:r>
              <a:endParaRPr lang="zh-CN" altLang="en-US" sz="1400" dirty="0">
                <a:latin typeface="Calibri" panose="020F0502020204030204" pitchFamily="34" charset="0"/>
              </a:endParaRPr>
            </a:p>
          </p:txBody>
        </p:sp>
        <p:sp>
          <p:nvSpPr>
            <p:cNvPr id="16" name="TextBox 15">
              <a:extLst>
                <a:ext uri="{FF2B5EF4-FFF2-40B4-BE49-F238E27FC236}">
                  <a16:creationId xmlns:a16="http://schemas.microsoft.com/office/drawing/2014/main" id="{95D2B194-9E55-DA44-B445-3A5DB605C29F}"/>
                </a:ext>
              </a:extLst>
            </p:cNvPr>
            <p:cNvSpPr txBox="1"/>
            <p:nvPr/>
          </p:nvSpPr>
          <p:spPr>
            <a:xfrm>
              <a:off x="3089703" y="5148419"/>
              <a:ext cx="404278" cy="307777"/>
            </a:xfrm>
            <a:prstGeom prst="rect">
              <a:avLst/>
            </a:prstGeom>
            <a:noFill/>
          </p:spPr>
          <p:txBody>
            <a:bodyPr wrap="square" rtlCol="0">
              <a:spAutoFit/>
            </a:bodyPr>
            <a:lstStyle/>
            <a:p>
              <a:pPr algn="ctr"/>
              <a:r>
                <a:rPr lang="en-US" altLang="zh-CN" sz="1400" dirty="0">
                  <a:latin typeface="Calibri" panose="020F0502020204030204" pitchFamily="34" charset="0"/>
                </a:rPr>
                <a:t>0%</a:t>
              </a:r>
              <a:endParaRPr lang="zh-CN" altLang="en-US" sz="1400" dirty="0">
                <a:latin typeface="Calibri" panose="020F0502020204030204" pitchFamily="34" charset="0"/>
              </a:endParaRPr>
            </a:p>
          </p:txBody>
        </p:sp>
      </p:grpSp>
      <p:grpSp>
        <p:nvGrpSpPr>
          <p:cNvPr id="8" name="Group 16">
            <a:extLst>
              <a:ext uri="{FF2B5EF4-FFF2-40B4-BE49-F238E27FC236}">
                <a16:creationId xmlns:a16="http://schemas.microsoft.com/office/drawing/2014/main" id="{E030B0BA-AF76-0E47-9074-81DA29C6386C}"/>
              </a:ext>
            </a:extLst>
          </p:cNvPr>
          <p:cNvGrpSpPr/>
          <p:nvPr/>
        </p:nvGrpSpPr>
        <p:grpSpPr>
          <a:xfrm>
            <a:off x="2743396" y="753755"/>
            <a:ext cx="550152" cy="2531369"/>
            <a:chOff x="2761684" y="2405178"/>
            <a:chExt cx="550152" cy="2531369"/>
          </a:xfrm>
        </p:grpSpPr>
        <p:sp>
          <p:nvSpPr>
            <p:cNvPr id="18" name="TextBox 17">
              <a:extLst>
                <a:ext uri="{FF2B5EF4-FFF2-40B4-BE49-F238E27FC236}">
                  <a16:creationId xmlns:a16="http://schemas.microsoft.com/office/drawing/2014/main" id="{1EAF2F9A-6171-5841-9D77-FDBE02FB8B50}"/>
                </a:ext>
              </a:extLst>
            </p:cNvPr>
            <p:cNvSpPr txBox="1"/>
            <p:nvPr/>
          </p:nvSpPr>
          <p:spPr>
            <a:xfrm>
              <a:off x="2830614" y="4628770"/>
              <a:ext cx="412292" cy="307777"/>
            </a:xfrm>
            <a:prstGeom prst="rect">
              <a:avLst/>
            </a:prstGeom>
            <a:noFill/>
          </p:spPr>
          <p:txBody>
            <a:bodyPr wrap="none" rtlCol="0">
              <a:spAutoFit/>
            </a:bodyPr>
            <a:lstStyle/>
            <a:p>
              <a:pPr algn="ctr"/>
              <a:r>
                <a:rPr lang="en-US" altLang="zh-CN" sz="1400" dirty="0">
                  <a:latin typeface="Calibri" panose="020F0502020204030204" pitchFamily="34" charset="0"/>
                </a:rPr>
                <a:t>0.5</a:t>
              </a:r>
              <a:endParaRPr lang="zh-CN" altLang="en-US" sz="1400" dirty="0">
                <a:latin typeface="Calibri" panose="020F0502020204030204" pitchFamily="34" charset="0"/>
              </a:endParaRPr>
            </a:p>
          </p:txBody>
        </p:sp>
        <p:sp>
          <p:nvSpPr>
            <p:cNvPr id="19" name="TextBox 18">
              <a:extLst>
                <a:ext uri="{FF2B5EF4-FFF2-40B4-BE49-F238E27FC236}">
                  <a16:creationId xmlns:a16="http://schemas.microsoft.com/office/drawing/2014/main" id="{D1D5B20B-8073-7942-847B-A987F42CF95C}"/>
                </a:ext>
              </a:extLst>
            </p:cNvPr>
            <p:cNvSpPr txBox="1"/>
            <p:nvPr/>
          </p:nvSpPr>
          <p:spPr>
            <a:xfrm>
              <a:off x="2904999" y="4320992"/>
              <a:ext cx="276037" cy="307777"/>
            </a:xfrm>
            <a:prstGeom prst="rect">
              <a:avLst/>
            </a:prstGeom>
            <a:noFill/>
          </p:spPr>
          <p:txBody>
            <a:bodyPr wrap="none" rtlCol="0">
              <a:spAutoFit/>
            </a:bodyPr>
            <a:lstStyle/>
            <a:p>
              <a:pPr algn="ctr"/>
              <a:r>
                <a:rPr lang="en-US" altLang="zh-CN" sz="1400" dirty="0">
                  <a:latin typeface="Calibri" panose="020F0502020204030204" pitchFamily="34" charset="0"/>
                </a:rPr>
                <a:t>2</a:t>
              </a:r>
              <a:endParaRPr lang="zh-CN" altLang="en-US" sz="1400" dirty="0">
                <a:latin typeface="Calibri" panose="020F0502020204030204" pitchFamily="34" charset="0"/>
              </a:endParaRPr>
            </a:p>
          </p:txBody>
        </p:sp>
        <p:sp>
          <p:nvSpPr>
            <p:cNvPr id="20" name="TextBox 19">
              <a:extLst>
                <a:ext uri="{FF2B5EF4-FFF2-40B4-BE49-F238E27FC236}">
                  <a16:creationId xmlns:a16="http://schemas.microsoft.com/office/drawing/2014/main" id="{61EACDD8-F2CD-AF46-9458-EA178813CDFB}"/>
                </a:ext>
              </a:extLst>
            </p:cNvPr>
            <p:cNvSpPr txBox="1"/>
            <p:nvPr/>
          </p:nvSpPr>
          <p:spPr>
            <a:xfrm>
              <a:off x="2910249" y="3925764"/>
              <a:ext cx="276037" cy="307777"/>
            </a:xfrm>
            <a:prstGeom prst="rect">
              <a:avLst/>
            </a:prstGeom>
            <a:noFill/>
          </p:spPr>
          <p:txBody>
            <a:bodyPr wrap="none" rtlCol="0">
              <a:spAutoFit/>
            </a:bodyPr>
            <a:lstStyle/>
            <a:p>
              <a:pPr algn="ctr"/>
              <a:r>
                <a:rPr lang="en-US" altLang="zh-CN" sz="1400" dirty="0">
                  <a:latin typeface="Calibri" panose="020F0502020204030204" pitchFamily="34" charset="0"/>
                </a:rPr>
                <a:t>8</a:t>
              </a:r>
              <a:endParaRPr lang="zh-CN" altLang="en-US" sz="1400" dirty="0">
                <a:latin typeface="Calibri" panose="020F0502020204030204" pitchFamily="34" charset="0"/>
              </a:endParaRPr>
            </a:p>
          </p:txBody>
        </p:sp>
        <p:sp>
          <p:nvSpPr>
            <p:cNvPr id="21" name="TextBox 20">
              <a:extLst>
                <a:ext uri="{FF2B5EF4-FFF2-40B4-BE49-F238E27FC236}">
                  <a16:creationId xmlns:a16="http://schemas.microsoft.com/office/drawing/2014/main" id="{E346E986-F77B-5F44-B21B-47EF1B1E628B}"/>
                </a:ext>
              </a:extLst>
            </p:cNvPr>
            <p:cNvSpPr txBox="1"/>
            <p:nvPr/>
          </p:nvSpPr>
          <p:spPr>
            <a:xfrm>
              <a:off x="2864563" y="3525390"/>
              <a:ext cx="367408" cy="307777"/>
            </a:xfrm>
            <a:prstGeom prst="rect">
              <a:avLst/>
            </a:prstGeom>
            <a:noFill/>
          </p:spPr>
          <p:txBody>
            <a:bodyPr wrap="none" rtlCol="0">
              <a:spAutoFit/>
            </a:bodyPr>
            <a:lstStyle/>
            <a:p>
              <a:pPr algn="ctr"/>
              <a:r>
                <a:rPr lang="en-US" altLang="zh-CN" sz="1400" dirty="0">
                  <a:latin typeface="Calibri" panose="020F0502020204030204" pitchFamily="34" charset="0"/>
                </a:rPr>
                <a:t>32</a:t>
              </a:r>
              <a:endParaRPr lang="zh-CN" altLang="en-US" sz="1400" dirty="0">
                <a:latin typeface="Calibri" panose="020F0502020204030204" pitchFamily="34" charset="0"/>
              </a:endParaRPr>
            </a:p>
          </p:txBody>
        </p:sp>
        <p:sp>
          <p:nvSpPr>
            <p:cNvPr id="22" name="TextBox 21">
              <a:extLst>
                <a:ext uri="{FF2B5EF4-FFF2-40B4-BE49-F238E27FC236}">
                  <a16:creationId xmlns:a16="http://schemas.microsoft.com/office/drawing/2014/main" id="{7351686E-2090-F849-85B2-46B4B21182D2}"/>
                </a:ext>
              </a:extLst>
            </p:cNvPr>
            <p:cNvSpPr txBox="1"/>
            <p:nvPr/>
          </p:nvSpPr>
          <p:spPr>
            <a:xfrm>
              <a:off x="2818877" y="3125016"/>
              <a:ext cx="458780" cy="307777"/>
            </a:xfrm>
            <a:prstGeom prst="rect">
              <a:avLst/>
            </a:prstGeom>
            <a:noFill/>
          </p:spPr>
          <p:txBody>
            <a:bodyPr wrap="none" rtlCol="0">
              <a:spAutoFit/>
            </a:bodyPr>
            <a:lstStyle/>
            <a:p>
              <a:pPr algn="ctr"/>
              <a:r>
                <a:rPr lang="en-US" altLang="zh-CN" sz="1400" dirty="0">
                  <a:latin typeface="Calibri" panose="020F0502020204030204" pitchFamily="34" charset="0"/>
                </a:rPr>
                <a:t>128</a:t>
              </a:r>
              <a:endParaRPr lang="zh-CN" altLang="en-US" sz="1400" dirty="0">
                <a:latin typeface="Calibri" panose="020F0502020204030204" pitchFamily="34" charset="0"/>
              </a:endParaRPr>
            </a:p>
          </p:txBody>
        </p:sp>
        <p:sp>
          <p:nvSpPr>
            <p:cNvPr id="23" name="TextBox 22">
              <a:extLst>
                <a:ext uri="{FF2B5EF4-FFF2-40B4-BE49-F238E27FC236}">
                  <a16:creationId xmlns:a16="http://schemas.microsoft.com/office/drawing/2014/main" id="{1172506A-C82A-B442-8F6D-F97922DED368}"/>
                </a:ext>
              </a:extLst>
            </p:cNvPr>
            <p:cNvSpPr txBox="1"/>
            <p:nvPr/>
          </p:nvSpPr>
          <p:spPr>
            <a:xfrm>
              <a:off x="2830614" y="2765097"/>
              <a:ext cx="458780" cy="307777"/>
            </a:xfrm>
            <a:prstGeom prst="rect">
              <a:avLst/>
            </a:prstGeom>
            <a:noFill/>
          </p:spPr>
          <p:txBody>
            <a:bodyPr wrap="none" rtlCol="0">
              <a:spAutoFit/>
            </a:bodyPr>
            <a:lstStyle/>
            <a:p>
              <a:pPr algn="ctr"/>
              <a:r>
                <a:rPr lang="en-US" altLang="zh-CN" sz="1400" dirty="0">
                  <a:latin typeface="Calibri" panose="020F0502020204030204" pitchFamily="34" charset="0"/>
                </a:rPr>
                <a:t>512</a:t>
              </a:r>
              <a:endParaRPr lang="zh-CN" altLang="en-US" sz="1400" dirty="0">
                <a:latin typeface="Calibri" panose="020F0502020204030204" pitchFamily="34" charset="0"/>
              </a:endParaRPr>
            </a:p>
          </p:txBody>
        </p:sp>
        <p:sp>
          <p:nvSpPr>
            <p:cNvPr id="24" name="TextBox 23">
              <a:extLst>
                <a:ext uri="{FF2B5EF4-FFF2-40B4-BE49-F238E27FC236}">
                  <a16:creationId xmlns:a16="http://schemas.microsoft.com/office/drawing/2014/main" id="{1C013A10-5F41-8A45-A51C-FBA165FE3591}"/>
                </a:ext>
              </a:extLst>
            </p:cNvPr>
            <p:cNvSpPr txBox="1"/>
            <p:nvPr/>
          </p:nvSpPr>
          <p:spPr>
            <a:xfrm>
              <a:off x="2761684" y="2405178"/>
              <a:ext cx="550152" cy="307777"/>
            </a:xfrm>
            <a:prstGeom prst="rect">
              <a:avLst/>
            </a:prstGeom>
            <a:noFill/>
          </p:spPr>
          <p:txBody>
            <a:bodyPr wrap="none" rtlCol="0">
              <a:spAutoFit/>
            </a:bodyPr>
            <a:lstStyle/>
            <a:p>
              <a:pPr algn="ctr"/>
              <a:r>
                <a:rPr lang="en-US" altLang="zh-CN" sz="1400" dirty="0">
                  <a:latin typeface="Calibri" panose="020F0502020204030204" pitchFamily="34" charset="0"/>
                </a:rPr>
                <a:t>2048</a:t>
              </a:r>
              <a:endParaRPr lang="zh-CN" altLang="en-US" sz="1400" dirty="0">
                <a:latin typeface="Calibri" panose="020F0502020204030204" pitchFamily="34" charset="0"/>
              </a:endParaRPr>
            </a:p>
          </p:txBody>
        </p:sp>
      </p:grpSp>
      <p:graphicFrame>
        <p:nvGraphicFramePr>
          <p:cNvPr id="25" name="Chart 24">
            <a:extLst>
              <a:ext uri="{FF2B5EF4-FFF2-40B4-BE49-F238E27FC236}">
                <a16:creationId xmlns:a16="http://schemas.microsoft.com/office/drawing/2014/main" id="{18B5B717-266A-B54B-95CB-FA4B0BFE46D7}"/>
              </a:ext>
            </a:extLst>
          </p:cNvPr>
          <p:cNvGraphicFramePr/>
          <p:nvPr/>
        </p:nvGraphicFramePr>
        <p:xfrm>
          <a:off x="3307082" y="849158"/>
          <a:ext cx="2743200" cy="560831"/>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6" name="Chart 25">
            <a:extLst>
              <a:ext uri="{FF2B5EF4-FFF2-40B4-BE49-F238E27FC236}">
                <a16:creationId xmlns:a16="http://schemas.microsoft.com/office/drawing/2014/main" id="{6141BB1F-6E2A-094D-A66F-A33110B2F452}"/>
              </a:ext>
            </a:extLst>
          </p:cNvPr>
          <p:cNvGraphicFramePr/>
          <p:nvPr/>
        </p:nvGraphicFramePr>
        <p:xfrm>
          <a:off x="4506827" y="849157"/>
          <a:ext cx="2743200" cy="560831"/>
        </p:xfrm>
        <a:graphic>
          <a:graphicData uri="http://schemas.openxmlformats.org/drawingml/2006/chart">
            <c:chart xmlns:c="http://schemas.openxmlformats.org/drawingml/2006/chart" xmlns:r="http://schemas.openxmlformats.org/officeDocument/2006/relationships" r:id="rId8"/>
          </a:graphicData>
        </a:graphic>
      </p:graphicFrame>
      <p:grpSp>
        <p:nvGrpSpPr>
          <p:cNvPr id="9" name="Group 6">
            <a:extLst>
              <a:ext uri="{FF2B5EF4-FFF2-40B4-BE49-F238E27FC236}">
                <a16:creationId xmlns:a16="http://schemas.microsoft.com/office/drawing/2014/main" id="{DEC9792E-CF6F-404E-BD20-B18A5B7A6847}"/>
              </a:ext>
            </a:extLst>
          </p:cNvPr>
          <p:cNvGrpSpPr/>
          <p:nvPr/>
        </p:nvGrpSpPr>
        <p:grpSpPr>
          <a:xfrm>
            <a:off x="6178522" y="1548990"/>
            <a:ext cx="3026551" cy="833472"/>
            <a:chOff x="5341433" y="1548990"/>
            <a:chExt cx="3863641" cy="833472"/>
          </a:xfrm>
        </p:grpSpPr>
        <p:sp>
          <p:nvSpPr>
            <p:cNvPr id="30" name="Left Brace 29">
              <a:extLst>
                <a:ext uri="{FF2B5EF4-FFF2-40B4-BE49-F238E27FC236}">
                  <a16:creationId xmlns:a16="http://schemas.microsoft.com/office/drawing/2014/main" id="{0347F29B-FF28-784B-A121-016919C607F2}"/>
                </a:ext>
              </a:extLst>
            </p:cNvPr>
            <p:cNvSpPr/>
            <p:nvPr/>
          </p:nvSpPr>
          <p:spPr>
            <a:xfrm rot="5400000">
              <a:off x="7191365" y="368753"/>
              <a:ext cx="163777" cy="3863641"/>
            </a:xfrm>
            <a:prstGeom prst="leftBrace">
              <a:avLst>
                <a:gd name="adj1" fmla="val 94837"/>
                <a:gd name="adj2" fmla="val 49659"/>
              </a:avLst>
            </a:prstGeom>
            <a:ln w="222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TextBox 5">
              <a:extLst>
                <a:ext uri="{FF2B5EF4-FFF2-40B4-BE49-F238E27FC236}">
                  <a16:creationId xmlns:a16="http://schemas.microsoft.com/office/drawing/2014/main" id="{A7D2AA2F-A476-974B-ABF4-3528C01F0548}"/>
                </a:ext>
              </a:extLst>
            </p:cNvPr>
            <p:cNvSpPr txBox="1"/>
            <p:nvPr/>
          </p:nvSpPr>
          <p:spPr>
            <a:xfrm>
              <a:off x="5743798" y="1548990"/>
              <a:ext cx="3323065" cy="646331"/>
            </a:xfrm>
            <a:prstGeom prst="rect">
              <a:avLst/>
            </a:prstGeom>
            <a:noFill/>
          </p:spPr>
          <p:txBody>
            <a:bodyPr wrap="square" rtlCol="0">
              <a:spAutoFit/>
            </a:bodyPr>
            <a:lstStyle/>
            <a:p>
              <a:pPr algn="ctr"/>
              <a:r>
                <a:rPr lang="en-US" b="1" i="1" dirty="0">
                  <a:solidFill>
                    <a:srgbClr val="C00000"/>
                  </a:solidFill>
                  <a:latin typeface="Calibri" panose="020F0502020204030204" pitchFamily="34" charset="0"/>
                </a:rPr>
                <a:t>Half of vertices have degree&lt;8 </a:t>
              </a:r>
            </a:p>
          </p:txBody>
        </p:sp>
      </p:grpSp>
      <p:sp>
        <p:nvSpPr>
          <p:cNvPr id="33" name="Rounded Rectangular Callout 32">
            <a:extLst>
              <a:ext uri="{FF2B5EF4-FFF2-40B4-BE49-F238E27FC236}">
                <a16:creationId xmlns:a16="http://schemas.microsoft.com/office/drawing/2014/main" id="{C1264E23-C51E-1D44-A8EA-39057A3CE83F}"/>
              </a:ext>
            </a:extLst>
          </p:cNvPr>
          <p:cNvSpPr/>
          <p:nvPr/>
        </p:nvSpPr>
        <p:spPr>
          <a:xfrm>
            <a:off x="9300038" y="1873967"/>
            <a:ext cx="2697408" cy="879033"/>
          </a:xfrm>
          <a:prstGeom prst="wedgeRoundRectCallout">
            <a:avLst>
              <a:gd name="adj1" fmla="val -117301"/>
              <a:gd name="adj2" fmla="val 60056"/>
              <a:gd name="adj3" fmla="val 16667"/>
            </a:avLst>
          </a:prstGeom>
          <a:solidFill>
            <a:schemeClr val="accent6">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Nearly</a:t>
            </a:r>
            <a:r>
              <a:rPr lang="en-US" sz="2400" b="1" dirty="0">
                <a:solidFill>
                  <a:schemeClr val="tx1"/>
                </a:solidFill>
              </a:rPr>
              <a:t> ¼ </a:t>
            </a:r>
            <a:r>
              <a:rPr lang="en-US" b="1" dirty="0">
                <a:solidFill>
                  <a:schemeClr val="tx1"/>
                </a:solidFill>
              </a:rPr>
              <a:t>of  vertices have degree of 2 or 1</a:t>
            </a:r>
          </a:p>
        </p:txBody>
      </p:sp>
      <p:sp>
        <p:nvSpPr>
          <p:cNvPr id="35" name="Rounded Rectangular Callout 34">
            <a:extLst>
              <a:ext uri="{FF2B5EF4-FFF2-40B4-BE49-F238E27FC236}">
                <a16:creationId xmlns:a16="http://schemas.microsoft.com/office/drawing/2014/main" id="{4AA0BF2B-B551-B54F-96CB-170F25A85A74}"/>
              </a:ext>
            </a:extLst>
          </p:cNvPr>
          <p:cNvSpPr/>
          <p:nvPr/>
        </p:nvSpPr>
        <p:spPr>
          <a:xfrm>
            <a:off x="4603959" y="1290485"/>
            <a:ext cx="2522889" cy="879033"/>
          </a:xfrm>
          <a:prstGeom prst="wedgeRoundRectCallout">
            <a:avLst>
              <a:gd name="adj1" fmla="val -69123"/>
              <a:gd name="adj2" fmla="val 39759"/>
              <a:gd name="adj3" fmla="val 16667"/>
            </a:avLst>
          </a:prstGeom>
          <a:solidFill>
            <a:schemeClr val="accent6">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Visit frequency highly correlated w. degree</a:t>
            </a:r>
          </a:p>
        </p:txBody>
      </p:sp>
      <p:sp>
        <p:nvSpPr>
          <p:cNvPr id="32" name="TextBox 31">
            <a:extLst>
              <a:ext uri="{FF2B5EF4-FFF2-40B4-BE49-F238E27FC236}">
                <a16:creationId xmlns:a16="http://schemas.microsoft.com/office/drawing/2014/main" id="{C3CC258F-DC83-2843-9E4D-B5EA8A2AB135}"/>
              </a:ext>
            </a:extLst>
          </p:cNvPr>
          <p:cNvSpPr txBox="1"/>
          <p:nvPr/>
        </p:nvSpPr>
        <p:spPr>
          <a:xfrm>
            <a:off x="4110221" y="5787217"/>
            <a:ext cx="3351163" cy="553998"/>
          </a:xfrm>
          <a:prstGeom prst="rect">
            <a:avLst/>
          </a:prstGeom>
          <a:blipFill>
            <a:blip r:embed="rId9"/>
            <a:tile tx="0" ty="0" sx="100000" sy="100000" flip="none" algn="tl"/>
          </a:blipFill>
          <a:effectLst>
            <a:outerShdw blurRad="50800" dist="38100" dir="2700000" algn="tl" rotWithShape="0">
              <a:prstClr val="black">
                <a:alpha val="40000"/>
              </a:prstClr>
            </a:outerShdw>
          </a:effectLst>
        </p:spPr>
        <p:txBody>
          <a:bodyPr wrap="square" lIns="182880" tIns="91440" rIns="182880" bIns="91440" rtlCol="0">
            <a:spAutoFit/>
          </a:bodyPr>
          <a:lstStyle/>
          <a:p>
            <a:pPr marL="342900" indent="-342900"/>
            <a:r>
              <a:rPr lang="en-US" altLang="zh-CN" sz="2400" dirty="0">
                <a:latin typeface="Calibri" panose="020F0502020204030204" pitchFamily="34" charset="0"/>
              </a:rPr>
              <a:t>New system: </a:t>
            </a:r>
            <a:r>
              <a:rPr lang="en-US" altLang="zh-CN" sz="2400" b="1" i="1" dirty="0" err="1">
                <a:latin typeface="Calibri" panose="020F0502020204030204" pitchFamily="34" charset="0"/>
              </a:rPr>
              <a:t>FlashMob</a:t>
            </a:r>
            <a:endParaRPr lang="en-US" altLang="zh-CN" sz="2400" b="1" i="1" dirty="0">
              <a:latin typeface="Calibri" panose="020F0502020204030204" pitchFamily="34" charset="0"/>
            </a:endParaRPr>
          </a:p>
        </p:txBody>
      </p:sp>
    </p:spTree>
    <p:custDataLst>
      <p:tags r:id="rId1"/>
    </p:custDataLst>
    <p:extLst>
      <p:ext uri="{BB962C8B-B14F-4D97-AF65-F5344CB8AC3E}">
        <p14:creationId xmlns:p14="http://schemas.microsoft.com/office/powerpoint/2010/main" val="29798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graphicEl>
                                              <a:chart seriesIdx="-3" categoryIdx="-3" bldStep="gridLegend"/>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graphicEl>
                                              <a:chart seriesIdx="0" categoryIdx="-4" bldStep="series"/>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graphicEl>
                                              <a:chart seriesIdx="1" categoryIdx="-4" bldStep="series"/>
                                            </p:graphic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5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2">
                                            <p:bg/>
                                          </p:spTgt>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2">
                                            <p:txEl>
                                              <p:pRg st="0" end="0"/>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1" nodeType="clickEffect">
                                  <p:stCondLst>
                                    <p:cond delay="0"/>
                                  </p:stCondLst>
                                  <p:childTnLst>
                                    <p:set>
                                      <p:cBhvr>
                                        <p:cTn id="56" dur="1" fill="hold">
                                          <p:stCondLst>
                                            <p:cond delay="0"/>
                                          </p:stCondLst>
                                        </p:cTn>
                                        <p:tgtEl>
                                          <p:spTgt spid="32">
                                            <p:bg/>
                                          </p:spTgt>
                                        </p:tgtEl>
                                        <p:attrNameLst>
                                          <p:attrName>style.visibility</p:attrName>
                                        </p:attrNameLst>
                                      </p:cBhvr>
                                      <p:to>
                                        <p:strVal val="visible"/>
                                      </p:to>
                                    </p:set>
                                  </p:childTnLst>
                                </p:cTn>
                              </p:par>
                              <p:par>
                                <p:cTn id="57" presetID="1" presetClass="entr" presetSubtype="0" fill="hold" grpId="1" nodeType="withEffect">
                                  <p:stCondLst>
                                    <p:cond delay="0"/>
                                  </p:stCondLst>
                                  <p:childTnLst>
                                    <p:set>
                                      <p:cBhvr>
                                        <p:cTn id="58" dur="1" fill="hold">
                                          <p:stCondLst>
                                            <p:cond delay="0"/>
                                          </p:stCondLst>
                                        </p:cTn>
                                        <p:tgtEl>
                                          <p:spTgt spid="3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Graphic spid="10" grpId="0">
        <p:bldSub>
          <a:bldChart bld="series"/>
        </p:bldSub>
      </p:bldGraphic>
      <p:bldGraphic spid="25" grpId="0">
        <p:bldAsOne/>
      </p:bldGraphic>
      <p:bldGraphic spid="26" grpId="0">
        <p:bldAsOne/>
      </p:bldGraphic>
      <p:bldP spid="33" grpId="0" animBg="1"/>
      <p:bldP spid="35" grpId="0" animBg="1"/>
      <p:bldP spid="32" grpId="0" build="p" bldLvl="2" animBg="1"/>
      <p:bldP spid="32" grpId="1" build="allAtOnce"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1A581053-2491-2E4B-B5B7-29472C09A99E}"/>
              </a:ext>
            </a:extLst>
          </p:cNvPr>
          <p:cNvGrpSpPr/>
          <p:nvPr/>
        </p:nvGrpSpPr>
        <p:grpSpPr>
          <a:xfrm>
            <a:off x="4915866" y="2207073"/>
            <a:ext cx="3502578" cy="3960738"/>
            <a:chOff x="4915866" y="2207073"/>
            <a:chExt cx="3502578" cy="3960738"/>
          </a:xfrm>
        </p:grpSpPr>
        <p:sp>
          <p:nvSpPr>
            <p:cNvPr id="16" name="Rounded Rectangle 15">
              <a:extLst>
                <a:ext uri="{FF2B5EF4-FFF2-40B4-BE49-F238E27FC236}">
                  <a16:creationId xmlns:a16="http://schemas.microsoft.com/office/drawing/2014/main" id="{8EA3CA21-FEC7-ED4F-9DB8-0DD47D0ED23F}"/>
                </a:ext>
              </a:extLst>
            </p:cNvPr>
            <p:cNvSpPr/>
            <p:nvPr/>
          </p:nvSpPr>
          <p:spPr>
            <a:xfrm>
              <a:off x="4915866" y="2207073"/>
              <a:ext cx="3502578" cy="3960738"/>
            </a:xfrm>
            <a:prstGeom prst="roundRect">
              <a:avLst>
                <a:gd name="adj" fmla="val 4254"/>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4" name="Picture 2" descr="hackMTL Inbox Social Network Visualization | Visualisation, Social network,  Networking">
              <a:extLst>
                <a:ext uri="{FF2B5EF4-FFF2-40B4-BE49-F238E27FC236}">
                  <a16:creationId xmlns:a16="http://schemas.microsoft.com/office/drawing/2014/main" id="{ED16371D-0F60-D64E-B238-0C5317AE5D12}"/>
                </a:ext>
              </a:extLst>
            </p:cNvPr>
            <p:cNvPicPr>
              <a:picLocks noChangeAspect="1" noChangeArrowheads="1"/>
            </p:cNvPicPr>
            <p:nvPr/>
          </p:nvPicPr>
          <p:blipFill>
            <a:blip r:embed="rId4">
              <a:alphaModFix/>
              <a:extLst>
                <a:ext uri="{28A0092B-C50C-407E-A947-70E740481C1C}">
                  <a14:useLocalDpi xmlns:a14="http://schemas.microsoft.com/office/drawing/2010/main" val="0"/>
                </a:ext>
              </a:extLst>
            </a:blip>
            <a:srcRect/>
            <a:stretch>
              <a:fillRect/>
            </a:stretch>
          </p:blipFill>
          <p:spPr bwMode="auto">
            <a:xfrm>
              <a:off x="4951198" y="2272663"/>
              <a:ext cx="3197379" cy="3612756"/>
            </a:xfrm>
            <a:prstGeom prst="rect">
              <a:avLst/>
            </a:prstGeom>
            <a:noFill/>
            <a:extLst>
              <a:ext uri="{909E8E84-426E-40DD-AFC4-6F175D3DCCD1}">
                <a14:hiddenFill xmlns:a14="http://schemas.microsoft.com/office/drawing/2010/main">
                  <a:solidFill>
                    <a:srgbClr val="FFFFFF"/>
                  </a:solidFill>
                </a14:hiddenFill>
              </a:ext>
            </a:extLst>
          </p:spPr>
        </p:pic>
        <p:sp>
          <p:nvSpPr>
            <p:cNvPr id="47" name="TextBox 46">
              <a:extLst>
                <a:ext uri="{FF2B5EF4-FFF2-40B4-BE49-F238E27FC236}">
                  <a16:creationId xmlns:a16="http://schemas.microsoft.com/office/drawing/2014/main" id="{1270B9A9-05C0-2048-A2A7-8EA69E71DABA}"/>
                </a:ext>
              </a:extLst>
            </p:cNvPr>
            <p:cNvSpPr txBox="1"/>
            <p:nvPr/>
          </p:nvSpPr>
          <p:spPr>
            <a:xfrm>
              <a:off x="5002906" y="5758613"/>
              <a:ext cx="1165273" cy="369332"/>
            </a:xfrm>
            <a:prstGeom prst="rect">
              <a:avLst/>
            </a:prstGeom>
            <a:noFill/>
          </p:spPr>
          <p:txBody>
            <a:bodyPr wrap="square" rtlCol="0">
              <a:spAutoFit/>
            </a:bodyPr>
            <a:lstStyle/>
            <a:p>
              <a:r>
                <a:rPr lang="en-US" b="1" dirty="0"/>
                <a:t>DRAM</a:t>
              </a:r>
              <a:endParaRPr lang="en-US" b="1" baseline="-25000" dirty="0"/>
            </a:p>
          </p:txBody>
        </p:sp>
      </p:grpSp>
      <p:sp>
        <p:nvSpPr>
          <p:cNvPr id="2" name="Title 1"/>
          <p:cNvSpPr>
            <a:spLocks noGrp="1"/>
          </p:cNvSpPr>
          <p:nvPr>
            <p:ph type="title"/>
          </p:nvPr>
        </p:nvSpPr>
        <p:spPr>
          <a:xfrm>
            <a:off x="799200" y="127205"/>
            <a:ext cx="11657320" cy="621434"/>
          </a:xfrm>
        </p:spPr>
        <p:txBody>
          <a:bodyPr>
            <a:normAutofit/>
          </a:bodyPr>
          <a:lstStyle/>
          <a:p>
            <a:r>
              <a:rPr lang="en-US" altLang="zh-CN" sz="3200" b="1" dirty="0" err="1"/>
              <a:t>FlashMob</a:t>
            </a:r>
            <a:r>
              <a:rPr lang="en-US" altLang="zh-CN" sz="3200" b="1" dirty="0"/>
              <a:t>: Cache-speed Graph Random Walk </a:t>
            </a:r>
            <a:endParaRPr lang="zh-CN" altLang="en-US" sz="3200" b="1" dirty="0"/>
          </a:p>
        </p:txBody>
      </p:sp>
      <p:sp>
        <p:nvSpPr>
          <p:cNvPr id="3" name="Slide Number Placeholder 2"/>
          <p:cNvSpPr>
            <a:spLocks noGrp="1"/>
          </p:cNvSpPr>
          <p:nvPr>
            <p:ph type="sldNum" sz="quarter" idx="12"/>
          </p:nvPr>
        </p:nvSpPr>
        <p:spPr/>
        <p:txBody>
          <a:bodyPr/>
          <a:lstStyle/>
          <a:p>
            <a:fld id="{C0242EEA-1274-4EC0-B3F7-59D9DD50226F}" type="slidenum">
              <a:rPr lang="zh-CN" altLang="en-US" smtClean="0"/>
              <a:pPr/>
              <a:t>18</a:t>
            </a:fld>
            <a:endParaRPr lang="zh-CN" altLang="en-US"/>
          </a:p>
        </p:txBody>
      </p:sp>
      <p:grpSp>
        <p:nvGrpSpPr>
          <p:cNvPr id="7" name="Group 6">
            <a:extLst>
              <a:ext uri="{FF2B5EF4-FFF2-40B4-BE49-F238E27FC236}">
                <a16:creationId xmlns:a16="http://schemas.microsoft.com/office/drawing/2014/main" id="{236DBA0A-4A91-D843-A066-B3FB0E4CD00E}"/>
              </a:ext>
            </a:extLst>
          </p:cNvPr>
          <p:cNvGrpSpPr/>
          <p:nvPr/>
        </p:nvGrpSpPr>
        <p:grpSpPr>
          <a:xfrm>
            <a:off x="3165115" y="4647284"/>
            <a:ext cx="1617820" cy="1469086"/>
            <a:chOff x="3165115" y="4647284"/>
            <a:chExt cx="1617820" cy="1469086"/>
          </a:xfrm>
        </p:grpSpPr>
        <p:sp>
          <p:nvSpPr>
            <p:cNvPr id="9" name="Rounded Rectangle 8">
              <a:extLst>
                <a:ext uri="{FF2B5EF4-FFF2-40B4-BE49-F238E27FC236}">
                  <a16:creationId xmlns:a16="http://schemas.microsoft.com/office/drawing/2014/main" id="{71EC3CDB-2321-3E4E-90B3-2377284370CE}"/>
                </a:ext>
              </a:extLst>
            </p:cNvPr>
            <p:cNvSpPr/>
            <p:nvPr/>
          </p:nvSpPr>
          <p:spPr>
            <a:xfrm>
              <a:off x="3165115" y="4709080"/>
              <a:ext cx="1486998" cy="1407290"/>
            </a:xfrm>
            <a:prstGeom prst="roundRect">
              <a:avLst>
                <a:gd name="adj" fmla="val 5337"/>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descr="Chart&#10;&#10;Description automatically generated">
              <a:extLst>
                <a:ext uri="{FF2B5EF4-FFF2-40B4-BE49-F238E27FC236}">
                  <a16:creationId xmlns:a16="http://schemas.microsoft.com/office/drawing/2014/main" id="{5A1FD868-79AB-C44B-9D5A-AC233BC6B3BE}"/>
                </a:ext>
              </a:extLst>
            </p:cNvPr>
            <p:cNvPicPr>
              <a:picLocks noChangeAspect="1"/>
            </p:cNvPicPr>
            <p:nvPr/>
          </p:nvPicPr>
          <p:blipFill>
            <a:blip r:embed="rId5"/>
            <a:stretch>
              <a:fillRect/>
            </a:stretch>
          </p:blipFill>
          <p:spPr>
            <a:xfrm>
              <a:off x="3308328" y="5253756"/>
              <a:ext cx="987447" cy="498338"/>
            </a:xfrm>
            <a:prstGeom prst="rect">
              <a:avLst/>
            </a:prstGeom>
          </p:spPr>
        </p:pic>
        <p:grpSp>
          <p:nvGrpSpPr>
            <p:cNvPr id="18" name="Group 17">
              <a:extLst>
                <a:ext uri="{FF2B5EF4-FFF2-40B4-BE49-F238E27FC236}">
                  <a16:creationId xmlns:a16="http://schemas.microsoft.com/office/drawing/2014/main" id="{82B270B5-02EF-DE47-B332-E660E0573270}"/>
                </a:ext>
              </a:extLst>
            </p:cNvPr>
            <p:cNvGrpSpPr/>
            <p:nvPr/>
          </p:nvGrpSpPr>
          <p:grpSpPr>
            <a:xfrm>
              <a:off x="3348399" y="5833824"/>
              <a:ext cx="1000668" cy="223665"/>
              <a:chOff x="3346892" y="3763375"/>
              <a:chExt cx="1000668" cy="223665"/>
            </a:xfrm>
          </p:grpSpPr>
          <p:pic>
            <p:nvPicPr>
              <p:cNvPr id="19" name="Picture 8" descr="Free Runner Cliparts, Download Free Clip Art, Free Clip Art on Clipart  Library">
                <a:extLst>
                  <a:ext uri="{FF2B5EF4-FFF2-40B4-BE49-F238E27FC236}">
                    <a16:creationId xmlns:a16="http://schemas.microsoft.com/office/drawing/2014/main" id="{EB3A8794-672F-9F47-B730-8F4CFFAD01E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0576259">
                <a:off x="3346892" y="3763375"/>
                <a:ext cx="176432" cy="212391"/>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8" descr="Free Runner Cliparts, Download Free Clip Art, Free Clip Art on Clipart  Library">
                <a:extLst>
                  <a:ext uri="{FF2B5EF4-FFF2-40B4-BE49-F238E27FC236}">
                    <a16:creationId xmlns:a16="http://schemas.microsoft.com/office/drawing/2014/main" id="{FCF7BB99-EE1E-6244-B2F4-5A332D371AB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0576259">
                <a:off x="3453769" y="3768505"/>
                <a:ext cx="176432" cy="212391"/>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8" descr="Free Runner Cliparts, Download Free Clip Art, Free Clip Art on Clipart  Library">
                <a:extLst>
                  <a:ext uri="{FF2B5EF4-FFF2-40B4-BE49-F238E27FC236}">
                    <a16:creationId xmlns:a16="http://schemas.microsoft.com/office/drawing/2014/main" id="{FA4042BD-A63F-5146-9187-3D6507B3B91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0576259">
                <a:off x="3560449" y="3765457"/>
                <a:ext cx="176432" cy="212391"/>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8" descr="Free Runner Cliparts, Download Free Clip Art, Free Clip Art on Clipart  Library">
                <a:extLst>
                  <a:ext uri="{FF2B5EF4-FFF2-40B4-BE49-F238E27FC236}">
                    <a16:creationId xmlns:a16="http://schemas.microsoft.com/office/drawing/2014/main" id="{0C37DF58-86ED-2F40-9610-909535BD9FD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0576259">
                <a:off x="3770632" y="3771552"/>
                <a:ext cx="176432" cy="212391"/>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8" descr="Free Runner Cliparts, Download Free Clip Art, Free Clip Art on Clipart  Library">
                <a:extLst>
                  <a:ext uri="{FF2B5EF4-FFF2-40B4-BE49-F238E27FC236}">
                    <a16:creationId xmlns:a16="http://schemas.microsoft.com/office/drawing/2014/main" id="{3BB19930-D581-F244-B90B-31D8274D65A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0576259">
                <a:off x="3874406" y="3772386"/>
                <a:ext cx="176432" cy="212391"/>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8" descr="Free Runner Cliparts, Download Free Clip Art, Free Clip Art on Clipart  Library">
                <a:extLst>
                  <a:ext uri="{FF2B5EF4-FFF2-40B4-BE49-F238E27FC236}">
                    <a16:creationId xmlns:a16="http://schemas.microsoft.com/office/drawing/2014/main" id="{6F015356-CCEF-8847-96B1-0EA5731EC87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0576259">
                <a:off x="3977910" y="3771551"/>
                <a:ext cx="176432" cy="212391"/>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8" descr="Free Runner Cliparts, Download Free Clip Art, Free Clip Art on Clipart  Library">
                <a:extLst>
                  <a:ext uri="{FF2B5EF4-FFF2-40B4-BE49-F238E27FC236}">
                    <a16:creationId xmlns:a16="http://schemas.microsoft.com/office/drawing/2014/main" id="{558F1879-B984-8A4B-981B-8961B304B21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0576259">
                <a:off x="3667129" y="3771553"/>
                <a:ext cx="176432" cy="212391"/>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8" descr="Free Runner Cliparts, Download Free Clip Art, Free Clip Art on Clipart  Library">
                <a:extLst>
                  <a:ext uri="{FF2B5EF4-FFF2-40B4-BE49-F238E27FC236}">
                    <a16:creationId xmlns:a16="http://schemas.microsoft.com/office/drawing/2014/main" id="{7D26D6B1-06EA-094C-ADE0-9F4C0B1725A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0576259">
                <a:off x="4171128" y="3774649"/>
                <a:ext cx="176432" cy="212391"/>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8" descr="Free Runner Cliparts, Download Free Clip Art, Free Clip Art on Clipart  Library">
                <a:extLst>
                  <a:ext uri="{FF2B5EF4-FFF2-40B4-BE49-F238E27FC236}">
                    <a16:creationId xmlns:a16="http://schemas.microsoft.com/office/drawing/2014/main" id="{61B616A1-2DA1-C34F-830E-459E6F35232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0576259">
                <a:off x="4073202" y="3768506"/>
                <a:ext cx="176432" cy="212391"/>
              </a:xfrm>
              <a:prstGeom prst="rect">
                <a:avLst/>
              </a:prstGeom>
              <a:noFill/>
              <a:extLst>
                <a:ext uri="{909E8E84-426E-40DD-AFC4-6F175D3DCCD1}">
                  <a14:hiddenFill xmlns:a14="http://schemas.microsoft.com/office/drawing/2010/main">
                    <a:solidFill>
                      <a:srgbClr val="FFFFFF"/>
                    </a:solidFill>
                  </a14:hiddenFill>
                </a:ext>
              </a:extLst>
            </p:spPr>
          </p:pic>
        </p:grpSp>
        <p:sp>
          <p:nvSpPr>
            <p:cNvPr id="28" name="TextBox 27">
              <a:extLst>
                <a:ext uri="{FF2B5EF4-FFF2-40B4-BE49-F238E27FC236}">
                  <a16:creationId xmlns:a16="http://schemas.microsoft.com/office/drawing/2014/main" id="{3CA93FBE-6A7A-D041-860B-16AC2F33EBBC}"/>
                </a:ext>
              </a:extLst>
            </p:cNvPr>
            <p:cNvSpPr txBox="1"/>
            <p:nvPr/>
          </p:nvSpPr>
          <p:spPr>
            <a:xfrm>
              <a:off x="3855299" y="4647284"/>
              <a:ext cx="927636" cy="338554"/>
            </a:xfrm>
            <a:prstGeom prst="rect">
              <a:avLst/>
            </a:prstGeom>
            <a:noFill/>
          </p:spPr>
          <p:txBody>
            <a:bodyPr wrap="square" rtlCol="0">
              <a:spAutoFit/>
            </a:bodyPr>
            <a:lstStyle/>
            <a:p>
              <a:r>
                <a:rPr lang="en-US" sz="2400" b="1" baseline="-25000" dirty="0">
                  <a:solidFill>
                    <a:srgbClr val="9C0202"/>
                  </a:solidFill>
                </a:rPr>
                <a:t>Task 1</a:t>
              </a:r>
            </a:p>
          </p:txBody>
        </p:sp>
      </p:grpSp>
      <p:grpSp>
        <p:nvGrpSpPr>
          <p:cNvPr id="8" name="Group 7">
            <a:extLst>
              <a:ext uri="{FF2B5EF4-FFF2-40B4-BE49-F238E27FC236}">
                <a16:creationId xmlns:a16="http://schemas.microsoft.com/office/drawing/2014/main" id="{E9E63FC8-9762-7F48-9E12-171A1AF6084F}"/>
              </a:ext>
            </a:extLst>
          </p:cNvPr>
          <p:cNvGrpSpPr/>
          <p:nvPr/>
        </p:nvGrpSpPr>
        <p:grpSpPr>
          <a:xfrm>
            <a:off x="3270020" y="2122223"/>
            <a:ext cx="1568341" cy="1112279"/>
            <a:chOff x="3270020" y="2122223"/>
            <a:chExt cx="1568341" cy="1112279"/>
          </a:xfrm>
        </p:grpSpPr>
        <p:sp>
          <p:nvSpPr>
            <p:cNvPr id="29" name="Rounded Rectangle 28">
              <a:extLst>
                <a:ext uri="{FF2B5EF4-FFF2-40B4-BE49-F238E27FC236}">
                  <a16:creationId xmlns:a16="http://schemas.microsoft.com/office/drawing/2014/main" id="{B1EF4646-E2F0-7841-898F-4E2DC67780BA}"/>
                </a:ext>
              </a:extLst>
            </p:cNvPr>
            <p:cNvSpPr/>
            <p:nvPr/>
          </p:nvSpPr>
          <p:spPr>
            <a:xfrm>
              <a:off x="3270020" y="2225159"/>
              <a:ext cx="1371033" cy="1009343"/>
            </a:xfrm>
            <a:prstGeom prst="roundRect">
              <a:avLst>
                <a:gd name="adj" fmla="val 5337"/>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AE2A126E-ABDA-0842-B749-B51939E4AF9A}"/>
                </a:ext>
              </a:extLst>
            </p:cNvPr>
            <p:cNvSpPr txBox="1"/>
            <p:nvPr/>
          </p:nvSpPr>
          <p:spPr>
            <a:xfrm>
              <a:off x="3862680" y="2122223"/>
              <a:ext cx="975681" cy="338554"/>
            </a:xfrm>
            <a:prstGeom prst="rect">
              <a:avLst/>
            </a:prstGeom>
            <a:noFill/>
          </p:spPr>
          <p:txBody>
            <a:bodyPr wrap="square" rtlCol="0">
              <a:spAutoFit/>
            </a:bodyPr>
            <a:lstStyle/>
            <a:p>
              <a:r>
                <a:rPr lang="en-US" sz="2400" b="1" baseline="-25000" dirty="0">
                  <a:solidFill>
                    <a:srgbClr val="9C0202"/>
                  </a:solidFill>
                </a:rPr>
                <a:t>Task 2</a:t>
              </a:r>
            </a:p>
          </p:txBody>
        </p:sp>
        <p:grpSp>
          <p:nvGrpSpPr>
            <p:cNvPr id="31" name="Group 30">
              <a:extLst>
                <a:ext uri="{FF2B5EF4-FFF2-40B4-BE49-F238E27FC236}">
                  <a16:creationId xmlns:a16="http://schemas.microsoft.com/office/drawing/2014/main" id="{AF7B76DB-84BB-8A44-8724-40F30ACF0D44}"/>
                </a:ext>
              </a:extLst>
            </p:cNvPr>
            <p:cNvGrpSpPr/>
            <p:nvPr/>
          </p:nvGrpSpPr>
          <p:grpSpPr>
            <a:xfrm>
              <a:off x="4019031" y="2976749"/>
              <a:ext cx="600172" cy="220569"/>
              <a:chOff x="3323184" y="1153044"/>
              <a:chExt cx="600172" cy="220569"/>
            </a:xfrm>
          </p:grpSpPr>
          <p:pic>
            <p:nvPicPr>
              <p:cNvPr id="32" name="Picture 8" descr="Free Runner Cliparts, Download Free Clip Art, Free Clip Art on Clipart  Library">
                <a:extLst>
                  <a:ext uri="{FF2B5EF4-FFF2-40B4-BE49-F238E27FC236}">
                    <a16:creationId xmlns:a16="http://schemas.microsoft.com/office/drawing/2014/main" id="{4C968563-30A8-294A-958E-DD43994ABD9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0576259">
                <a:off x="3323184" y="1153044"/>
                <a:ext cx="176432" cy="212391"/>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8" descr="Free Runner Cliparts, Download Free Clip Art, Free Clip Art on Clipart  Library">
                <a:extLst>
                  <a:ext uri="{FF2B5EF4-FFF2-40B4-BE49-F238E27FC236}">
                    <a16:creationId xmlns:a16="http://schemas.microsoft.com/office/drawing/2014/main" id="{38127A0D-427F-F641-AB7E-88447FD3A42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0576259">
                <a:off x="3430061" y="1158174"/>
                <a:ext cx="176432" cy="212391"/>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8" descr="Free Runner Cliparts, Download Free Clip Art, Free Clip Art on Clipart  Library">
                <a:extLst>
                  <a:ext uri="{FF2B5EF4-FFF2-40B4-BE49-F238E27FC236}">
                    <a16:creationId xmlns:a16="http://schemas.microsoft.com/office/drawing/2014/main" id="{DC42C8D8-05BB-EA44-AEBF-AD8318CBB73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0576259">
                <a:off x="3536741" y="1155126"/>
                <a:ext cx="176432" cy="212391"/>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8" descr="Free Runner Cliparts, Download Free Clip Art, Free Clip Art on Clipart  Library">
                <a:extLst>
                  <a:ext uri="{FF2B5EF4-FFF2-40B4-BE49-F238E27FC236}">
                    <a16:creationId xmlns:a16="http://schemas.microsoft.com/office/drawing/2014/main" id="{FA705855-AFC6-2D47-9EBB-A85C427E684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0576259">
                <a:off x="3746924" y="1161221"/>
                <a:ext cx="176432" cy="212391"/>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8" descr="Free Runner Cliparts, Download Free Clip Art, Free Clip Art on Clipart  Library">
                <a:extLst>
                  <a:ext uri="{FF2B5EF4-FFF2-40B4-BE49-F238E27FC236}">
                    <a16:creationId xmlns:a16="http://schemas.microsoft.com/office/drawing/2014/main" id="{9A136900-2031-3A4E-A93C-B8F92DDB37B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0576259">
                <a:off x="3643421" y="1161222"/>
                <a:ext cx="176432" cy="212391"/>
              </a:xfrm>
              <a:prstGeom prst="rect">
                <a:avLst/>
              </a:prstGeom>
              <a:noFill/>
              <a:extLst>
                <a:ext uri="{909E8E84-426E-40DD-AFC4-6F175D3DCCD1}">
                  <a14:hiddenFill xmlns:a14="http://schemas.microsoft.com/office/drawing/2010/main">
                    <a:solidFill>
                      <a:srgbClr val="FFFFFF"/>
                    </a:solidFill>
                  </a14:hiddenFill>
                </a:ext>
              </a:extLst>
            </p:spPr>
          </p:pic>
        </p:grpSp>
        <p:pic>
          <p:nvPicPr>
            <p:cNvPr id="40" name="Picture 39" descr="A picture containing shape&#10;&#10;Description automatically generated">
              <a:extLst>
                <a:ext uri="{FF2B5EF4-FFF2-40B4-BE49-F238E27FC236}">
                  <a16:creationId xmlns:a16="http://schemas.microsoft.com/office/drawing/2014/main" id="{DDCB3B83-FC5A-E74D-A10E-A203F1A93F91}"/>
                </a:ext>
              </a:extLst>
            </p:cNvPr>
            <p:cNvPicPr>
              <a:picLocks noChangeAspect="1"/>
            </p:cNvPicPr>
            <p:nvPr/>
          </p:nvPicPr>
          <p:blipFill>
            <a:blip r:embed="rId7"/>
            <a:stretch>
              <a:fillRect/>
            </a:stretch>
          </p:blipFill>
          <p:spPr>
            <a:xfrm>
              <a:off x="3327315" y="2463386"/>
              <a:ext cx="648533" cy="742071"/>
            </a:xfrm>
            <a:prstGeom prst="rect">
              <a:avLst/>
            </a:prstGeom>
          </p:spPr>
        </p:pic>
      </p:grpSp>
      <p:grpSp>
        <p:nvGrpSpPr>
          <p:cNvPr id="5" name="Group 4">
            <a:extLst>
              <a:ext uri="{FF2B5EF4-FFF2-40B4-BE49-F238E27FC236}">
                <a16:creationId xmlns:a16="http://schemas.microsoft.com/office/drawing/2014/main" id="{B53459C5-0027-6241-AD8B-2B7CCABB4D80}"/>
              </a:ext>
            </a:extLst>
          </p:cNvPr>
          <p:cNvGrpSpPr/>
          <p:nvPr/>
        </p:nvGrpSpPr>
        <p:grpSpPr>
          <a:xfrm>
            <a:off x="6440366" y="2756465"/>
            <a:ext cx="788143" cy="2455301"/>
            <a:chOff x="6440366" y="2756465"/>
            <a:chExt cx="788143" cy="2455301"/>
          </a:xfrm>
        </p:grpSpPr>
        <p:sp>
          <p:nvSpPr>
            <p:cNvPr id="45" name="Rectangle 44">
              <a:extLst>
                <a:ext uri="{FF2B5EF4-FFF2-40B4-BE49-F238E27FC236}">
                  <a16:creationId xmlns:a16="http://schemas.microsoft.com/office/drawing/2014/main" id="{62319A2C-9D27-B24C-B2B0-D70A255211DE}"/>
                </a:ext>
              </a:extLst>
            </p:cNvPr>
            <p:cNvSpPr/>
            <p:nvPr/>
          </p:nvSpPr>
          <p:spPr>
            <a:xfrm>
              <a:off x="6440366" y="4957431"/>
              <a:ext cx="505762" cy="254335"/>
            </a:xfrm>
            <a:prstGeom prst="rect">
              <a:avLst/>
            </a:prstGeom>
            <a:noFill/>
            <a:ln w="254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885C338B-CEE1-EB4F-AEFB-0AC73B5B6FB0}"/>
                </a:ext>
              </a:extLst>
            </p:cNvPr>
            <p:cNvSpPr/>
            <p:nvPr/>
          </p:nvSpPr>
          <p:spPr>
            <a:xfrm>
              <a:off x="6722747" y="2756465"/>
              <a:ext cx="505762" cy="573244"/>
            </a:xfrm>
            <a:prstGeom prst="rect">
              <a:avLst/>
            </a:prstGeom>
            <a:noFill/>
            <a:ln w="254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Rectangle 47">
            <a:extLst>
              <a:ext uri="{FF2B5EF4-FFF2-40B4-BE49-F238E27FC236}">
                <a16:creationId xmlns:a16="http://schemas.microsoft.com/office/drawing/2014/main" id="{2DD0D951-753B-3A44-910A-ECF247346A19}"/>
              </a:ext>
            </a:extLst>
          </p:cNvPr>
          <p:cNvSpPr/>
          <p:nvPr/>
        </p:nvSpPr>
        <p:spPr>
          <a:xfrm>
            <a:off x="5092028" y="1313459"/>
            <a:ext cx="3172295" cy="754729"/>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i="1" dirty="0">
                <a:solidFill>
                  <a:srgbClr val="9C0202"/>
                </a:solidFill>
              </a:rPr>
              <a:t>MCKP optimization for partitioning</a:t>
            </a:r>
          </a:p>
        </p:txBody>
      </p:sp>
      <p:grpSp>
        <p:nvGrpSpPr>
          <p:cNvPr id="36" name="Group 35">
            <a:extLst>
              <a:ext uri="{FF2B5EF4-FFF2-40B4-BE49-F238E27FC236}">
                <a16:creationId xmlns:a16="http://schemas.microsoft.com/office/drawing/2014/main" id="{97D26858-647E-9042-97B2-FA7505CE03C4}"/>
              </a:ext>
            </a:extLst>
          </p:cNvPr>
          <p:cNvGrpSpPr/>
          <p:nvPr/>
        </p:nvGrpSpPr>
        <p:grpSpPr>
          <a:xfrm>
            <a:off x="2673097" y="1240755"/>
            <a:ext cx="2232844" cy="876338"/>
            <a:chOff x="2673097" y="1240755"/>
            <a:chExt cx="2232844" cy="876338"/>
          </a:xfrm>
        </p:grpSpPr>
        <p:sp>
          <p:nvSpPr>
            <p:cNvPr id="11" name="Rectangle 10">
              <a:extLst>
                <a:ext uri="{FF2B5EF4-FFF2-40B4-BE49-F238E27FC236}">
                  <a16:creationId xmlns:a16="http://schemas.microsoft.com/office/drawing/2014/main" id="{D6D1FE4F-5D5A-3C45-AA7C-05F93C3E4D97}"/>
                </a:ext>
              </a:extLst>
            </p:cNvPr>
            <p:cNvSpPr/>
            <p:nvPr/>
          </p:nvSpPr>
          <p:spPr>
            <a:xfrm>
              <a:off x="3020992" y="1240755"/>
              <a:ext cx="1620061" cy="378529"/>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i="1" dirty="0">
                  <a:solidFill>
                    <a:srgbClr val="9C0202"/>
                  </a:solidFill>
                </a:rPr>
                <a:t>Sample stage</a:t>
              </a:r>
            </a:p>
          </p:txBody>
        </p:sp>
        <p:sp>
          <p:nvSpPr>
            <p:cNvPr id="41" name="Rectangle 40">
              <a:extLst>
                <a:ext uri="{FF2B5EF4-FFF2-40B4-BE49-F238E27FC236}">
                  <a16:creationId xmlns:a16="http://schemas.microsoft.com/office/drawing/2014/main" id="{234F974C-7271-0245-9973-6F155353CEE2}"/>
                </a:ext>
              </a:extLst>
            </p:cNvPr>
            <p:cNvSpPr/>
            <p:nvPr/>
          </p:nvSpPr>
          <p:spPr>
            <a:xfrm>
              <a:off x="3020992" y="1766742"/>
              <a:ext cx="1624066" cy="350351"/>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i="1" dirty="0">
                  <a:solidFill>
                    <a:srgbClr val="9C0202"/>
                  </a:solidFill>
                </a:rPr>
                <a:t>Shuffle stage</a:t>
              </a:r>
            </a:p>
          </p:txBody>
        </p:sp>
        <p:sp>
          <p:nvSpPr>
            <p:cNvPr id="49" name="Circular Arrow 48">
              <a:extLst>
                <a:ext uri="{FF2B5EF4-FFF2-40B4-BE49-F238E27FC236}">
                  <a16:creationId xmlns:a16="http://schemas.microsoft.com/office/drawing/2014/main" id="{59238AA3-E1A9-4549-92F5-99AB6AB8BD44}"/>
                </a:ext>
              </a:extLst>
            </p:cNvPr>
            <p:cNvSpPr/>
            <p:nvPr/>
          </p:nvSpPr>
          <p:spPr>
            <a:xfrm rot="15283742">
              <a:off x="2662809" y="1418863"/>
              <a:ext cx="704650" cy="684073"/>
            </a:xfrm>
            <a:prstGeom prst="circularArrow">
              <a:avLst>
                <a:gd name="adj1" fmla="val 12500"/>
                <a:gd name="adj2" fmla="val 840167"/>
                <a:gd name="adj3" fmla="val 20457681"/>
                <a:gd name="adj4" fmla="val 13594335"/>
                <a:gd name="adj5" fmla="val 13806"/>
              </a:avLst>
            </a:prstGeom>
            <a:solidFill>
              <a:srgbClr val="7DB6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Circular Arrow 49">
              <a:extLst>
                <a:ext uri="{FF2B5EF4-FFF2-40B4-BE49-F238E27FC236}">
                  <a16:creationId xmlns:a16="http://schemas.microsoft.com/office/drawing/2014/main" id="{99BAE905-52B9-5248-BAE5-5BC7B81CB97F}"/>
                </a:ext>
              </a:extLst>
            </p:cNvPr>
            <p:cNvSpPr/>
            <p:nvPr/>
          </p:nvSpPr>
          <p:spPr>
            <a:xfrm rot="4246098">
              <a:off x="4211580" y="1388383"/>
              <a:ext cx="704650" cy="684073"/>
            </a:xfrm>
            <a:prstGeom prst="circularArrow">
              <a:avLst>
                <a:gd name="adj1" fmla="val 12500"/>
                <a:gd name="adj2" fmla="val 840167"/>
                <a:gd name="adj3" fmla="val 20457681"/>
                <a:gd name="adj4" fmla="val 13594335"/>
                <a:gd name="adj5" fmla="val 13806"/>
              </a:avLst>
            </a:prstGeom>
            <a:solidFill>
              <a:srgbClr val="7DB6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 name="Group 5">
            <a:extLst>
              <a:ext uri="{FF2B5EF4-FFF2-40B4-BE49-F238E27FC236}">
                <a16:creationId xmlns:a16="http://schemas.microsoft.com/office/drawing/2014/main" id="{189B1BB8-EB77-DA4A-A3E2-70858AF2EFAF}"/>
              </a:ext>
            </a:extLst>
          </p:cNvPr>
          <p:cNvGrpSpPr/>
          <p:nvPr/>
        </p:nvGrpSpPr>
        <p:grpSpPr>
          <a:xfrm>
            <a:off x="2928044" y="3353820"/>
            <a:ext cx="2011524" cy="1118735"/>
            <a:chOff x="2928044" y="3353820"/>
            <a:chExt cx="2011524" cy="1118735"/>
          </a:xfrm>
        </p:grpSpPr>
        <p:grpSp>
          <p:nvGrpSpPr>
            <p:cNvPr id="12" name="Group 11">
              <a:extLst>
                <a:ext uri="{FF2B5EF4-FFF2-40B4-BE49-F238E27FC236}">
                  <a16:creationId xmlns:a16="http://schemas.microsoft.com/office/drawing/2014/main" id="{C47A9CBB-7AB6-E046-B20F-9C6137CC9ED8}"/>
                </a:ext>
              </a:extLst>
            </p:cNvPr>
            <p:cNvGrpSpPr/>
            <p:nvPr/>
          </p:nvGrpSpPr>
          <p:grpSpPr>
            <a:xfrm>
              <a:off x="2928044" y="3353820"/>
              <a:ext cx="1725207" cy="1118735"/>
              <a:chOff x="4363405" y="841153"/>
              <a:chExt cx="1341854" cy="583998"/>
            </a:xfrm>
          </p:grpSpPr>
          <p:sp>
            <p:nvSpPr>
              <p:cNvPr id="13" name="Rectangle 12">
                <a:extLst>
                  <a:ext uri="{FF2B5EF4-FFF2-40B4-BE49-F238E27FC236}">
                    <a16:creationId xmlns:a16="http://schemas.microsoft.com/office/drawing/2014/main" id="{816B6F71-FD08-8245-8752-910681296129}"/>
                  </a:ext>
                </a:extLst>
              </p:cNvPr>
              <p:cNvSpPr/>
              <p:nvPr/>
            </p:nvSpPr>
            <p:spPr>
              <a:xfrm>
                <a:off x="4363405" y="1232618"/>
                <a:ext cx="1341270" cy="192533"/>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ysClr val="windowText" lastClr="000000"/>
                    </a:solidFill>
                  </a:rPr>
                  <a:t>L3 (LLC)</a:t>
                </a:r>
                <a:endParaRPr lang="en-US" sz="1400" dirty="0">
                  <a:solidFill>
                    <a:sysClr val="windowText" lastClr="000000"/>
                  </a:solidFill>
                </a:endParaRPr>
              </a:p>
            </p:txBody>
          </p:sp>
          <p:sp>
            <p:nvSpPr>
              <p:cNvPr id="14" name="Rectangle 13">
                <a:extLst>
                  <a:ext uri="{FF2B5EF4-FFF2-40B4-BE49-F238E27FC236}">
                    <a16:creationId xmlns:a16="http://schemas.microsoft.com/office/drawing/2014/main" id="{3981EEE9-F1BB-5A47-B6BB-26821B216250}"/>
                  </a:ext>
                </a:extLst>
              </p:cNvPr>
              <p:cNvSpPr/>
              <p:nvPr/>
            </p:nvSpPr>
            <p:spPr>
              <a:xfrm>
                <a:off x="4673023" y="1034128"/>
                <a:ext cx="1032236" cy="198744"/>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ysClr val="windowText" lastClr="000000"/>
                    </a:solidFill>
                  </a:rPr>
                  <a:t>L2</a:t>
                </a:r>
                <a:endParaRPr lang="en-US" sz="1400" b="1" dirty="0"/>
              </a:p>
            </p:txBody>
          </p:sp>
          <p:sp>
            <p:nvSpPr>
              <p:cNvPr id="15" name="Rectangle 14">
                <a:extLst>
                  <a:ext uri="{FF2B5EF4-FFF2-40B4-BE49-F238E27FC236}">
                    <a16:creationId xmlns:a16="http://schemas.microsoft.com/office/drawing/2014/main" id="{44C3D711-4A86-3644-95D0-BDF2FF387FCD}"/>
                  </a:ext>
                </a:extLst>
              </p:cNvPr>
              <p:cNvSpPr/>
              <p:nvPr/>
            </p:nvSpPr>
            <p:spPr>
              <a:xfrm>
                <a:off x="5284018" y="841153"/>
                <a:ext cx="420428" cy="192533"/>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ysClr val="windowText" lastClr="000000"/>
                    </a:solidFill>
                  </a:rPr>
                  <a:t>L1</a:t>
                </a:r>
                <a:endParaRPr lang="en-US" sz="1400" b="1" dirty="0"/>
              </a:p>
            </p:txBody>
          </p:sp>
        </p:grpSp>
        <p:sp>
          <p:nvSpPr>
            <p:cNvPr id="52" name="Left-Right Arrow 51">
              <a:extLst>
                <a:ext uri="{FF2B5EF4-FFF2-40B4-BE49-F238E27FC236}">
                  <a16:creationId xmlns:a16="http://schemas.microsoft.com/office/drawing/2014/main" id="{BFF58763-9FA1-D94F-B60A-111B27438B0A}"/>
                </a:ext>
              </a:extLst>
            </p:cNvPr>
            <p:cNvSpPr/>
            <p:nvPr/>
          </p:nvSpPr>
          <p:spPr>
            <a:xfrm>
              <a:off x="4663130" y="3442217"/>
              <a:ext cx="276438" cy="13716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Rounded Rectangular Callout 50">
            <a:extLst>
              <a:ext uri="{FF2B5EF4-FFF2-40B4-BE49-F238E27FC236}">
                <a16:creationId xmlns:a16="http://schemas.microsoft.com/office/drawing/2014/main" id="{CF91909D-ED08-9840-9022-3E58849BE922}"/>
              </a:ext>
            </a:extLst>
          </p:cNvPr>
          <p:cNvSpPr/>
          <p:nvPr/>
        </p:nvSpPr>
        <p:spPr>
          <a:xfrm>
            <a:off x="7818283" y="2456277"/>
            <a:ext cx="2522889" cy="586810"/>
          </a:xfrm>
          <a:prstGeom prst="wedgeRoundRectCallout">
            <a:avLst>
              <a:gd name="adj1" fmla="val -72340"/>
              <a:gd name="adj2" fmla="val 54139"/>
              <a:gd name="adj3" fmla="val 16667"/>
            </a:avLst>
          </a:prstGeom>
          <a:solidFill>
            <a:schemeClr val="accent6">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Cache-aware</a:t>
            </a:r>
          </a:p>
          <a:p>
            <a:pPr algn="ctr"/>
            <a:r>
              <a:rPr lang="en-US" b="1" dirty="0">
                <a:solidFill>
                  <a:schemeClr val="tx1"/>
                </a:solidFill>
              </a:rPr>
              <a:t>vertex partitions</a:t>
            </a:r>
          </a:p>
        </p:txBody>
      </p:sp>
      <p:sp>
        <p:nvSpPr>
          <p:cNvPr id="53" name="Rounded Rectangular Callout 52">
            <a:extLst>
              <a:ext uri="{FF2B5EF4-FFF2-40B4-BE49-F238E27FC236}">
                <a16:creationId xmlns:a16="http://schemas.microsoft.com/office/drawing/2014/main" id="{A5B8735B-18EA-8341-9F72-1CE5721A6FC0}"/>
              </a:ext>
            </a:extLst>
          </p:cNvPr>
          <p:cNvSpPr/>
          <p:nvPr/>
        </p:nvSpPr>
        <p:spPr>
          <a:xfrm>
            <a:off x="544011" y="5127584"/>
            <a:ext cx="2615290" cy="475235"/>
          </a:xfrm>
          <a:prstGeom prst="wedgeRoundRectCallout">
            <a:avLst>
              <a:gd name="adj1" fmla="val 55203"/>
              <a:gd name="adj2" fmla="val 109369"/>
              <a:gd name="adj3" fmla="val 16667"/>
            </a:avLst>
          </a:prstGeom>
          <a:solidFill>
            <a:schemeClr val="accent6">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All walkers in partition</a:t>
            </a:r>
          </a:p>
        </p:txBody>
      </p:sp>
    </p:spTree>
    <p:custDataLst>
      <p:tags r:id="rId1"/>
    </p:custDataLst>
    <p:extLst>
      <p:ext uri="{BB962C8B-B14F-4D97-AF65-F5344CB8AC3E}">
        <p14:creationId xmlns:p14="http://schemas.microsoft.com/office/powerpoint/2010/main" val="950018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8463" y="-11264"/>
            <a:ext cx="10972800" cy="767889"/>
          </a:xfrm>
        </p:spPr>
        <p:txBody>
          <a:bodyPr vert="horz" lIns="91440" tIns="45720" rIns="91440" bIns="45720" rtlCol="0" anchor="ctr">
            <a:normAutofit/>
          </a:bodyPr>
          <a:lstStyle/>
          <a:p>
            <a:r>
              <a:rPr lang="en-US" altLang="zh-CN" sz="3200" b="1" dirty="0"/>
              <a:t>Evaluation Overview</a:t>
            </a:r>
            <a:endParaRPr lang="zh-CN" altLang="en-US" sz="3200" b="1" dirty="0"/>
          </a:p>
        </p:txBody>
      </p:sp>
      <p:sp>
        <p:nvSpPr>
          <p:cNvPr id="3" name="Slide Number Placeholder 2"/>
          <p:cNvSpPr>
            <a:spLocks noGrp="1"/>
          </p:cNvSpPr>
          <p:nvPr>
            <p:ph type="sldNum" sz="quarter" idx="12"/>
          </p:nvPr>
        </p:nvSpPr>
        <p:spPr/>
        <p:txBody>
          <a:bodyPr/>
          <a:lstStyle/>
          <a:p>
            <a:fld id="{C0242EEA-1274-4EC0-B3F7-59D9DD50226F}" type="slidenum">
              <a:rPr lang="zh-CN" altLang="en-US" smtClean="0"/>
              <a:pPr/>
              <a:t>19</a:t>
            </a:fld>
            <a:endParaRPr lang="zh-CN" altLang="en-US" dirty="0"/>
          </a:p>
        </p:txBody>
      </p:sp>
      <p:sp>
        <p:nvSpPr>
          <p:cNvPr id="7" name="TextBox 6"/>
          <p:cNvSpPr txBox="1"/>
          <p:nvPr/>
        </p:nvSpPr>
        <p:spPr>
          <a:xfrm>
            <a:off x="187922" y="768899"/>
            <a:ext cx="5951621" cy="3046988"/>
          </a:xfrm>
          <a:prstGeom prst="rect">
            <a:avLst/>
          </a:prstGeom>
          <a:noFill/>
        </p:spPr>
        <p:txBody>
          <a:bodyPr wrap="square" rtlCol="0">
            <a:spAutoFit/>
          </a:bodyPr>
          <a:lstStyle/>
          <a:p>
            <a:pPr marL="342900" indent="-342900">
              <a:buFont typeface="Wingdings" panose="05000000000000000000" pitchFamily="2" charset="2"/>
              <a:buChar char="p"/>
            </a:pPr>
            <a:r>
              <a:rPr lang="en-US" altLang="zh-CN" sz="2400" dirty="0">
                <a:latin typeface="Calibri" panose="020F0502020204030204" pitchFamily="34" charset="0"/>
              </a:rPr>
              <a:t>Evaluation settings</a:t>
            </a:r>
          </a:p>
          <a:p>
            <a:pPr marL="800100" lvl="1" indent="-342900">
              <a:buFont typeface="Wingdings" panose="05000000000000000000" pitchFamily="2" charset="2"/>
              <a:buChar char="Ø"/>
            </a:pPr>
            <a:r>
              <a:rPr lang="en-US" altLang="zh-CN" sz="2000" dirty="0">
                <a:latin typeface="Calibri" panose="020F0502020204030204" pitchFamily="34" charset="0"/>
              </a:rPr>
              <a:t>A Dell PowerEdge R740 server with 2 2.60GHz Xeon Gold 6126 processors</a:t>
            </a:r>
          </a:p>
          <a:p>
            <a:pPr marL="800100" lvl="1" indent="-342900">
              <a:buFont typeface="Wingdings" panose="05000000000000000000" pitchFamily="2" charset="2"/>
              <a:buChar char="Ø"/>
            </a:pPr>
            <a:r>
              <a:rPr lang="en-US" altLang="zh-CN" sz="2000" dirty="0">
                <a:latin typeface="Calibri" panose="020F0502020204030204" pitchFamily="34" charset="0"/>
              </a:rPr>
              <a:t>12 cores and 296GB DRAM per processor</a:t>
            </a:r>
          </a:p>
          <a:p>
            <a:pPr marL="800100" lvl="1" indent="-342900">
              <a:buFont typeface="Wingdings" panose="05000000000000000000" pitchFamily="2" charset="2"/>
              <a:buChar char="Ø"/>
            </a:pPr>
            <a:r>
              <a:rPr lang="en-US" altLang="zh-CN" sz="2000" dirty="0">
                <a:latin typeface="Calibri" panose="020F0502020204030204" pitchFamily="34" charset="0"/>
              </a:rPr>
              <a:t>A private 32KB L1 and 1MB L2 caches per core</a:t>
            </a:r>
          </a:p>
          <a:p>
            <a:pPr marL="342900" indent="-342900">
              <a:buFont typeface="Wingdings" panose="05000000000000000000" pitchFamily="2" charset="2"/>
              <a:buChar char="p"/>
            </a:pPr>
            <a:r>
              <a:rPr lang="en-US" altLang="zh-CN" sz="2400" dirty="0">
                <a:latin typeface="Calibri" panose="020F0502020204030204" pitchFamily="34" charset="0"/>
              </a:rPr>
              <a:t>Baselines</a:t>
            </a:r>
          </a:p>
          <a:p>
            <a:pPr marL="800100" lvl="1" indent="-342900">
              <a:buFont typeface="Wingdings" panose="05000000000000000000" pitchFamily="2" charset="2"/>
              <a:buChar char="Ø"/>
            </a:pPr>
            <a:r>
              <a:rPr lang="en-US" altLang="zh-CN" sz="2000" dirty="0" err="1">
                <a:latin typeface="Calibri" panose="020F0502020204030204" pitchFamily="34" charset="0"/>
              </a:rPr>
              <a:t>KnightKing</a:t>
            </a:r>
            <a:r>
              <a:rPr lang="en-US" altLang="zh-CN" sz="2000" dirty="0">
                <a:latin typeface="Calibri" panose="020F0502020204030204" pitchFamily="34" charset="0"/>
              </a:rPr>
              <a:t> [SOSP '19]</a:t>
            </a:r>
          </a:p>
          <a:p>
            <a:pPr marL="800100" lvl="1" indent="-342900">
              <a:buFont typeface="Wingdings" panose="05000000000000000000" pitchFamily="2" charset="2"/>
              <a:buChar char="Ø"/>
            </a:pPr>
            <a:r>
              <a:rPr lang="en-US" altLang="zh-CN" sz="2000" dirty="0" err="1">
                <a:latin typeface="Calibri" panose="020F0502020204030204" pitchFamily="34" charset="0"/>
              </a:rPr>
              <a:t>GraphVite</a:t>
            </a:r>
            <a:r>
              <a:rPr lang="en-US" altLang="zh-CN" sz="2000" dirty="0">
                <a:latin typeface="Calibri" panose="020F0502020204030204" pitchFamily="34" charset="0"/>
              </a:rPr>
              <a:t> [WWW '19]</a:t>
            </a:r>
          </a:p>
          <a:p>
            <a:pPr marL="342900" indent="-342900">
              <a:buFont typeface="Wingdings" panose="05000000000000000000" pitchFamily="2" charset="2"/>
              <a:buChar char="p"/>
            </a:pPr>
            <a:r>
              <a:rPr lang="en-US" altLang="zh-CN" sz="2400" dirty="0">
                <a:latin typeface="Calibri" panose="020F0502020204030204" pitchFamily="34" charset="0"/>
              </a:rPr>
              <a:t>Datasets</a:t>
            </a:r>
          </a:p>
        </p:txBody>
      </p:sp>
      <p:sp>
        <p:nvSpPr>
          <p:cNvPr id="8" name="TextBox 7"/>
          <p:cNvSpPr txBox="1"/>
          <p:nvPr/>
        </p:nvSpPr>
        <p:spPr>
          <a:xfrm>
            <a:off x="6995226" y="768899"/>
            <a:ext cx="5024616" cy="1077218"/>
          </a:xfrm>
          <a:prstGeom prst="rect">
            <a:avLst/>
          </a:prstGeom>
          <a:noFill/>
        </p:spPr>
        <p:txBody>
          <a:bodyPr wrap="square" rtlCol="0">
            <a:spAutoFit/>
          </a:bodyPr>
          <a:lstStyle/>
          <a:p>
            <a:pPr marL="342900" indent="-342900">
              <a:buFont typeface="Wingdings" panose="05000000000000000000" pitchFamily="2" charset="2"/>
              <a:buChar char="p"/>
            </a:pPr>
            <a:r>
              <a:rPr lang="en-US" altLang="zh-CN" sz="2400" dirty="0">
                <a:latin typeface="Calibri" panose="020F0502020204030204" pitchFamily="34" charset="0"/>
              </a:rPr>
              <a:t>Overall result vs. </a:t>
            </a:r>
            <a:r>
              <a:rPr lang="en-US" altLang="zh-CN" sz="2400" dirty="0" err="1">
                <a:latin typeface="Calibri" panose="020F0502020204030204" pitchFamily="34" charset="0"/>
              </a:rPr>
              <a:t>KnightKing</a:t>
            </a:r>
            <a:endParaRPr lang="en-US" altLang="zh-CN" sz="2400" dirty="0">
              <a:latin typeface="Calibri" panose="020F0502020204030204" pitchFamily="34" charset="0"/>
            </a:endParaRPr>
          </a:p>
          <a:p>
            <a:pPr marL="800100" lvl="1" indent="-342900">
              <a:buFont typeface="Wingdings" panose="05000000000000000000" pitchFamily="2" charset="2"/>
              <a:buChar char="Ø"/>
            </a:pPr>
            <a:r>
              <a:rPr lang="en-US" altLang="zh-CN" sz="2000" dirty="0">
                <a:latin typeface="Calibri" panose="020F0502020204030204" pitchFamily="34" charset="0"/>
              </a:rPr>
              <a:t>On </a:t>
            </a:r>
            <a:r>
              <a:rPr lang="en-US" altLang="zh-CN" sz="2000" dirty="0" err="1">
                <a:latin typeface="Calibri" panose="020F0502020204030204" pitchFamily="34" charset="0"/>
              </a:rPr>
              <a:t>DeepWalk</a:t>
            </a:r>
            <a:r>
              <a:rPr lang="en-US" altLang="zh-CN" sz="2000" dirty="0">
                <a:latin typeface="Calibri" panose="020F0502020204030204" pitchFamily="34" charset="0"/>
              </a:rPr>
              <a:t>, </a:t>
            </a:r>
            <a:r>
              <a:rPr lang="en-US" altLang="zh-CN" sz="2000" b="1" dirty="0">
                <a:solidFill>
                  <a:srgbClr val="0070C0"/>
                </a:solidFill>
                <a:latin typeface="Calibri" panose="020F0502020204030204" pitchFamily="34" charset="0"/>
              </a:rPr>
              <a:t>5.4-13.7x</a:t>
            </a:r>
            <a:r>
              <a:rPr lang="en-US" altLang="zh-CN" sz="2000" dirty="0">
                <a:latin typeface="Calibri" panose="020F0502020204030204" pitchFamily="34" charset="0"/>
              </a:rPr>
              <a:t> speedup</a:t>
            </a:r>
          </a:p>
          <a:p>
            <a:pPr marL="800100" lvl="1" indent="-342900">
              <a:buFont typeface="Wingdings" panose="05000000000000000000" pitchFamily="2" charset="2"/>
              <a:buChar char="Ø"/>
            </a:pPr>
            <a:r>
              <a:rPr lang="en-US" altLang="zh-CN" sz="2000" dirty="0">
                <a:latin typeface="Calibri" panose="020F0502020204030204" pitchFamily="34" charset="0"/>
              </a:rPr>
              <a:t>On node2vec, </a:t>
            </a:r>
            <a:r>
              <a:rPr lang="en-US" altLang="zh-CN" sz="2000" b="1" dirty="0">
                <a:solidFill>
                  <a:srgbClr val="0070C0"/>
                </a:solidFill>
                <a:latin typeface="Calibri" panose="020F0502020204030204" pitchFamily="34" charset="0"/>
              </a:rPr>
              <a:t>3.9-19.9x</a:t>
            </a:r>
            <a:r>
              <a:rPr lang="en-US" altLang="zh-CN" sz="2000" dirty="0">
                <a:latin typeface="Calibri" panose="020F0502020204030204" pitchFamily="34" charset="0"/>
              </a:rPr>
              <a:t> speedup</a:t>
            </a:r>
          </a:p>
        </p:txBody>
      </p:sp>
      <p:graphicFrame>
        <p:nvGraphicFramePr>
          <p:cNvPr id="10" name="Table 9"/>
          <p:cNvGraphicFramePr>
            <a:graphicFrameLocks noGrp="1"/>
          </p:cNvGraphicFramePr>
          <p:nvPr/>
        </p:nvGraphicFramePr>
        <p:xfrm>
          <a:off x="348793" y="3905264"/>
          <a:ext cx="6269279" cy="2225040"/>
        </p:xfrm>
        <a:graphic>
          <a:graphicData uri="http://schemas.openxmlformats.org/drawingml/2006/table">
            <a:tbl>
              <a:tblPr firstRow="1" bandRow="1">
                <a:tableStyleId>{7E9639D4-E3E2-4D34-9284-5A2195B3D0D7}</a:tableStyleId>
              </a:tblPr>
              <a:tblGrid>
                <a:gridCol w="1705544">
                  <a:extLst>
                    <a:ext uri="{9D8B030D-6E8A-4147-A177-3AD203B41FA5}">
                      <a16:colId xmlns:a16="http://schemas.microsoft.com/office/drawing/2014/main" val="1447657372"/>
                    </a:ext>
                  </a:extLst>
                </a:gridCol>
                <a:gridCol w="1429095">
                  <a:extLst>
                    <a:ext uri="{9D8B030D-6E8A-4147-A177-3AD203B41FA5}">
                      <a16:colId xmlns:a16="http://schemas.microsoft.com/office/drawing/2014/main" val="394161323"/>
                    </a:ext>
                  </a:extLst>
                </a:gridCol>
                <a:gridCol w="1567320">
                  <a:extLst>
                    <a:ext uri="{9D8B030D-6E8A-4147-A177-3AD203B41FA5}">
                      <a16:colId xmlns:a16="http://schemas.microsoft.com/office/drawing/2014/main" val="888215057"/>
                    </a:ext>
                  </a:extLst>
                </a:gridCol>
                <a:gridCol w="1567320">
                  <a:extLst>
                    <a:ext uri="{9D8B030D-6E8A-4147-A177-3AD203B41FA5}">
                      <a16:colId xmlns:a16="http://schemas.microsoft.com/office/drawing/2014/main" val="2827678630"/>
                    </a:ext>
                  </a:extLst>
                </a:gridCol>
              </a:tblGrid>
              <a:tr h="370840">
                <a:tc>
                  <a:txBody>
                    <a:bodyPr/>
                    <a:lstStyle/>
                    <a:p>
                      <a:pPr algn="ctr"/>
                      <a:r>
                        <a:rPr lang="en-US" altLang="zh-CN" dirty="0">
                          <a:latin typeface="Calibri" panose="020F0502020204030204" pitchFamily="34" charset="0"/>
                          <a:cs typeface="Calibri" panose="020F0502020204030204" pitchFamily="34" charset="0"/>
                        </a:rPr>
                        <a:t>Graphs</a:t>
                      </a:r>
                      <a:endParaRPr lang="zh-CN" altLang="en-US" dirty="0">
                        <a:latin typeface="Calibri" panose="020F0502020204030204" pitchFamily="34" charset="0"/>
                        <a:cs typeface="Calibri" panose="020F0502020204030204" pitchFamily="34" charset="0"/>
                      </a:endParaRPr>
                    </a:p>
                  </a:txBody>
                  <a:tcPr/>
                </a:tc>
                <a:tc>
                  <a:txBody>
                    <a:bodyPr/>
                    <a:lstStyle/>
                    <a:p>
                      <a:pPr algn="ctr"/>
                      <a:r>
                        <a:rPr lang="en-US" altLang="zh-CN" dirty="0">
                          <a:latin typeface="Calibri" panose="020F0502020204030204" pitchFamily="34" charset="0"/>
                          <a:cs typeface="Calibri" panose="020F0502020204030204" pitchFamily="34" charset="0"/>
                        </a:rPr>
                        <a:t>|V|</a:t>
                      </a:r>
                      <a:endParaRPr lang="zh-CN" altLang="en-US" dirty="0">
                        <a:latin typeface="Calibri" panose="020F0502020204030204" pitchFamily="34" charset="0"/>
                        <a:cs typeface="Calibri" panose="020F0502020204030204" pitchFamily="34" charset="0"/>
                      </a:endParaRPr>
                    </a:p>
                  </a:txBody>
                  <a:tcPr/>
                </a:tc>
                <a:tc>
                  <a:txBody>
                    <a:bodyPr/>
                    <a:lstStyle/>
                    <a:p>
                      <a:pPr algn="ctr"/>
                      <a:r>
                        <a:rPr lang="en-US" altLang="zh-CN" dirty="0">
                          <a:latin typeface="Calibri" panose="020F0502020204030204" pitchFamily="34" charset="0"/>
                          <a:cs typeface="Calibri" panose="020F0502020204030204" pitchFamily="34" charset="0"/>
                        </a:rPr>
                        <a:t>|E|</a:t>
                      </a:r>
                      <a:endParaRPr lang="zh-CN" altLang="en-US" dirty="0">
                        <a:latin typeface="Calibri" panose="020F0502020204030204" pitchFamily="34" charset="0"/>
                        <a:cs typeface="Calibri" panose="020F0502020204030204" pitchFamily="34" charset="0"/>
                      </a:endParaRPr>
                    </a:p>
                  </a:txBody>
                  <a:tcPr/>
                </a:tc>
                <a:tc>
                  <a:txBody>
                    <a:bodyPr/>
                    <a:lstStyle/>
                    <a:p>
                      <a:pPr algn="ctr"/>
                      <a:r>
                        <a:rPr lang="en-US" altLang="zh-CN" dirty="0">
                          <a:latin typeface="Calibri" panose="020F0502020204030204" pitchFamily="34" charset="0"/>
                          <a:cs typeface="Calibri" panose="020F0502020204030204" pitchFamily="34" charset="0"/>
                        </a:rPr>
                        <a:t>CSR Size</a:t>
                      </a:r>
                      <a:endParaRPr lang="zh-CN" altLang="en-US"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119181348"/>
                  </a:ext>
                </a:extLst>
              </a:tr>
              <a:tr h="370840">
                <a:tc>
                  <a:txBody>
                    <a:bodyPr/>
                    <a:lstStyle/>
                    <a:p>
                      <a:pPr algn="ctr"/>
                      <a:r>
                        <a:rPr lang="en-US" altLang="zh-CN" dirty="0">
                          <a:latin typeface="Calibri" panose="020F0502020204030204" pitchFamily="34" charset="0"/>
                          <a:cs typeface="Calibri" panose="020F0502020204030204" pitchFamily="34" charset="0"/>
                        </a:rPr>
                        <a:t>YouTube</a:t>
                      </a:r>
                      <a:r>
                        <a:rPr lang="en-US" altLang="zh-CN" baseline="0" dirty="0">
                          <a:latin typeface="Calibri" panose="020F0502020204030204" pitchFamily="34" charset="0"/>
                          <a:cs typeface="Calibri" panose="020F0502020204030204" pitchFamily="34" charset="0"/>
                        </a:rPr>
                        <a:t> (YT)</a:t>
                      </a:r>
                      <a:endParaRPr lang="zh-CN" altLang="en-US" dirty="0">
                        <a:latin typeface="Calibri" panose="020F0502020204030204" pitchFamily="34" charset="0"/>
                        <a:cs typeface="Calibri" panose="020F0502020204030204" pitchFamily="34" charset="0"/>
                      </a:endParaRPr>
                    </a:p>
                  </a:txBody>
                  <a:tcPr/>
                </a:tc>
                <a:tc>
                  <a:txBody>
                    <a:bodyPr/>
                    <a:lstStyle/>
                    <a:p>
                      <a:pPr algn="ctr"/>
                      <a:r>
                        <a:rPr lang="en-US" altLang="zh-CN" dirty="0">
                          <a:latin typeface="Calibri" panose="020F0502020204030204" pitchFamily="34" charset="0"/>
                          <a:cs typeface="Calibri" panose="020F0502020204030204" pitchFamily="34" charset="0"/>
                        </a:rPr>
                        <a:t>1.14M</a:t>
                      </a:r>
                      <a:endParaRPr lang="zh-CN" altLang="en-US" dirty="0">
                        <a:latin typeface="Calibri" panose="020F0502020204030204" pitchFamily="34" charset="0"/>
                        <a:cs typeface="Calibri" panose="020F0502020204030204" pitchFamily="34" charset="0"/>
                      </a:endParaRPr>
                    </a:p>
                  </a:txBody>
                  <a:tcPr/>
                </a:tc>
                <a:tc>
                  <a:txBody>
                    <a:bodyPr/>
                    <a:lstStyle/>
                    <a:p>
                      <a:pPr algn="ctr"/>
                      <a:r>
                        <a:rPr lang="en-US" altLang="zh-CN" dirty="0">
                          <a:latin typeface="Calibri" panose="020F0502020204030204" pitchFamily="34" charset="0"/>
                          <a:cs typeface="Calibri" panose="020F0502020204030204" pitchFamily="34" charset="0"/>
                        </a:rPr>
                        <a:t>4.95M</a:t>
                      </a:r>
                      <a:endParaRPr lang="zh-CN" altLang="en-US" dirty="0">
                        <a:latin typeface="Calibri" panose="020F0502020204030204" pitchFamily="34" charset="0"/>
                        <a:cs typeface="Calibri" panose="020F0502020204030204" pitchFamily="34" charset="0"/>
                      </a:endParaRPr>
                    </a:p>
                  </a:txBody>
                  <a:tcPr/>
                </a:tc>
                <a:tc>
                  <a:txBody>
                    <a:bodyPr/>
                    <a:lstStyle/>
                    <a:p>
                      <a:pPr algn="ctr"/>
                      <a:r>
                        <a:rPr lang="en-US" altLang="zh-CN" dirty="0">
                          <a:latin typeface="Calibri" panose="020F0502020204030204" pitchFamily="34" charset="0"/>
                          <a:cs typeface="Calibri" panose="020F0502020204030204" pitchFamily="34" charset="0"/>
                        </a:rPr>
                        <a:t>50.8MB</a:t>
                      </a:r>
                      <a:endParaRPr lang="zh-CN" altLang="en-US"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311757710"/>
                  </a:ext>
                </a:extLst>
              </a:tr>
              <a:tr h="370840">
                <a:tc>
                  <a:txBody>
                    <a:bodyPr/>
                    <a:lstStyle/>
                    <a:p>
                      <a:pPr algn="ctr"/>
                      <a:r>
                        <a:rPr lang="en-US" altLang="zh-CN" dirty="0">
                          <a:latin typeface="Calibri" panose="020F0502020204030204" pitchFamily="34" charset="0"/>
                          <a:cs typeface="Calibri" panose="020F0502020204030204" pitchFamily="34" charset="0"/>
                        </a:rPr>
                        <a:t>Twitter (TW)</a:t>
                      </a:r>
                      <a:endParaRPr lang="zh-CN" altLang="en-US" dirty="0">
                        <a:latin typeface="Calibri" panose="020F0502020204030204" pitchFamily="34" charset="0"/>
                        <a:cs typeface="Calibri" panose="020F0502020204030204" pitchFamily="34" charset="0"/>
                      </a:endParaRPr>
                    </a:p>
                  </a:txBody>
                  <a:tcPr/>
                </a:tc>
                <a:tc>
                  <a:txBody>
                    <a:bodyPr/>
                    <a:lstStyle/>
                    <a:p>
                      <a:pPr algn="ctr"/>
                      <a:r>
                        <a:rPr lang="en-US" altLang="zh-CN" dirty="0">
                          <a:latin typeface="Calibri" panose="020F0502020204030204" pitchFamily="34" charset="0"/>
                          <a:cs typeface="Calibri" panose="020F0502020204030204" pitchFamily="34" charset="0"/>
                        </a:rPr>
                        <a:t>41.65M</a:t>
                      </a:r>
                      <a:endParaRPr lang="zh-CN" altLang="en-US" dirty="0">
                        <a:latin typeface="Calibri" panose="020F0502020204030204" pitchFamily="34" charset="0"/>
                        <a:cs typeface="Calibri" panose="020F0502020204030204" pitchFamily="34" charset="0"/>
                      </a:endParaRPr>
                    </a:p>
                  </a:txBody>
                  <a:tcPr/>
                </a:tc>
                <a:tc>
                  <a:txBody>
                    <a:bodyPr/>
                    <a:lstStyle/>
                    <a:p>
                      <a:pPr algn="ctr"/>
                      <a:r>
                        <a:rPr lang="en-US" altLang="zh-CN" dirty="0">
                          <a:latin typeface="Calibri" panose="020F0502020204030204" pitchFamily="34" charset="0"/>
                          <a:cs typeface="Calibri" panose="020F0502020204030204" pitchFamily="34" charset="0"/>
                        </a:rPr>
                        <a:t>1.47B</a:t>
                      </a:r>
                      <a:endParaRPr lang="zh-CN" altLang="en-US" dirty="0">
                        <a:latin typeface="Calibri" panose="020F0502020204030204" pitchFamily="34" charset="0"/>
                        <a:cs typeface="Calibri" panose="020F0502020204030204" pitchFamily="34" charset="0"/>
                      </a:endParaRPr>
                    </a:p>
                  </a:txBody>
                  <a:tcPr/>
                </a:tc>
                <a:tc>
                  <a:txBody>
                    <a:bodyPr/>
                    <a:lstStyle/>
                    <a:p>
                      <a:pPr algn="ctr"/>
                      <a:r>
                        <a:rPr lang="en-US" altLang="zh-CN" dirty="0">
                          <a:latin typeface="Calibri" panose="020F0502020204030204" pitchFamily="34" charset="0"/>
                          <a:cs typeface="Calibri" panose="020F0502020204030204" pitchFamily="34" charset="0"/>
                        </a:rPr>
                        <a:t>11.4GB</a:t>
                      </a:r>
                      <a:endParaRPr lang="zh-CN" altLang="en-US"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3985225"/>
                  </a:ext>
                </a:extLst>
              </a:tr>
              <a:tr h="370840">
                <a:tc>
                  <a:txBody>
                    <a:bodyPr/>
                    <a:lstStyle/>
                    <a:p>
                      <a:pPr algn="ctr"/>
                      <a:r>
                        <a:rPr lang="en-US" altLang="zh-CN" dirty="0">
                          <a:latin typeface="Calibri" panose="020F0502020204030204" pitchFamily="34" charset="0"/>
                          <a:cs typeface="Calibri" panose="020F0502020204030204" pitchFamily="34" charset="0"/>
                        </a:rPr>
                        <a:t>Friendster (FS)</a:t>
                      </a:r>
                      <a:endParaRPr lang="zh-CN" altLang="en-US" dirty="0">
                        <a:latin typeface="Calibri" panose="020F0502020204030204" pitchFamily="34" charset="0"/>
                        <a:cs typeface="Calibri" panose="020F0502020204030204" pitchFamily="34" charset="0"/>
                      </a:endParaRPr>
                    </a:p>
                  </a:txBody>
                  <a:tcPr/>
                </a:tc>
                <a:tc>
                  <a:txBody>
                    <a:bodyPr/>
                    <a:lstStyle/>
                    <a:p>
                      <a:pPr algn="ctr"/>
                      <a:r>
                        <a:rPr lang="en-US" altLang="zh-CN" dirty="0">
                          <a:latin typeface="Calibri" panose="020F0502020204030204" pitchFamily="34" charset="0"/>
                          <a:cs typeface="Calibri" panose="020F0502020204030204" pitchFamily="34" charset="0"/>
                        </a:rPr>
                        <a:t>65.61M</a:t>
                      </a:r>
                      <a:endParaRPr lang="zh-CN" altLang="en-US" dirty="0">
                        <a:latin typeface="Calibri" panose="020F0502020204030204" pitchFamily="34" charset="0"/>
                        <a:cs typeface="Calibri" panose="020F0502020204030204" pitchFamily="34" charset="0"/>
                      </a:endParaRPr>
                    </a:p>
                  </a:txBody>
                  <a:tcPr/>
                </a:tc>
                <a:tc>
                  <a:txBody>
                    <a:bodyPr/>
                    <a:lstStyle/>
                    <a:p>
                      <a:pPr algn="ctr"/>
                      <a:r>
                        <a:rPr lang="en-US" altLang="zh-CN" dirty="0">
                          <a:latin typeface="Calibri" panose="020F0502020204030204" pitchFamily="34" charset="0"/>
                          <a:cs typeface="Calibri" panose="020F0502020204030204" pitchFamily="34" charset="0"/>
                        </a:rPr>
                        <a:t>1.81B</a:t>
                      </a:r>
                      <a:endParaRPr lang="zh-CN" altLang="en-US" dirty="0">
                        <a:latin typeface="Calibri" panose="020F0502020204030204" pitchFamily="34" charset="0"/>
                        <a:cs typeface="Calibri" panose="020F0502020204030204" pitchFamily="34" charset="0"/>
                      </a:endParaRPr>
                    </a:p>
                  </a:txBody>
                  <a:tcPr/>
                </a:tc>
                <a:tc>
                  <a:txBody>
                    <a:bodyPr/>
                    <a:lstStyle/>
                    <a:p>
                      <a:pPr algn="ctr"/>
                      <a:r>
                        <a:rPr lang="en-US" altLang="zh-CN" dirty="0">
                          <a:latin typeface="Calibri" panose="020F0502020204030204" pitchFamily="34" charset="0"/>
                          <a:cs typeface="Calibri" panose="020F0502020204030204" pitchFamily="34" charset="0"/>
                        </a:rPr>
                        <a:t>14.2GB</a:t>
                      </a:r>
                      <a:endParaRPr lang="zh-CN" altLang="en-US"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592655014"/>
                  </a:ext>
                </a:extLst>
              </a:tr>
              <a:tr h="370840">
                <a:tc>
                  <a:txBody>
                    <a:bodyPr/>
                    <a:lstStyle/>
                    <a:p>
                      <a:pPr algn="ctr"/>
                      <a:r>
                        <a:rPr lang="en-US" altLang="zh-CN" dirty="0">
                          <a:latin typeface="Calibri" panose="020F0502020204030204" pitchFamily="34" charset="0"/>
                          <a:cs typeface="Calibri" panose="020F0502020204030204" pitchFamily="34" charset="0"/>
                        </a:rPr>
                        <a:t>UK-Union</a:t>
                      </a:r>
                      <a:r>
                        <a:rPr lang="en-US" altLang="zh-CN" baseline="0" dirty="0">
                          <a:latin typeface="Calibri" panose="020F0502020204030204" pitchFamily="34" charset="0"/>
                          <a:cs typeface="Calibri" panose="020F0502020204030204" pitchFamily="34" charset="0"/>
                        </a:rPr>
                        <a:t> (UK)</a:t>
                      </a:r>
                      <a:endParaRPr lang="zh-CN" altLang="en-US" dirty="0">
                        <a:latin typeface="Calibri" panose="020F0502020204030204" pitchFamily="34" charset="0"/>
                        <a:cs typeface="Calibri" panose="020F0502020204030204" pitchFamily="34" charset="0"/>
                      </a:endParaRPr>
                    </a:p>
                  </a:txBody>
                  <a:tcPr/>
                </a:tc>
                <a:tc>
                  <a:txBody>
                    <a:bodyPr/>
                    <a:lstStyle/>
                    <a:p>
                      <a:pPr algn="ctr"/>
                      <a:r>
                        <a:rPr lang="en-US" altLang="zh-CN" dirty="0">
                          <a:latin typeface="Calibri" panose="020F0502020204030204" pitchFamily="34" charset="0"/>
                          <a:cs typeface="Calibri" panose="020F0502020204030204" pitchFamily="34" charset="0"/>
                        </a:rPr>
                        <a:t>131.81M</a:t>
                      </a:r>
                      <a:endParaRPr lang="zh-CN" altLang="en-US" dirty="0">
                        <a:latin typeface="Calibri" panose="020F0502020204030204" pitchFamily="34" charset="0"/>
                        <a:cs typeface="Calibri" panose="020F0502020204030204" pitchFamily="34" charset="0"/>
                      </a:endParaRPr>
                    </a:p>
                  </a:txBody>
                  <a:tcPr/>
                </a:tc>
                <a:tc>
                  <a:txBody>
                    <a:bodyPr/>
                    <a:lstStyle/>
                    <a:p>
                      <a:pPr algn="ctr"/>
                      <a:r>
                        <a:rPr lang="en-US" altLang="zh-CN" dirty="0">
                          <a:latin typeface="Calibri" panose="020F0502020204030204" pitchFamily="34" charset="0"/>
                          <a:cs typeface="Calibri" panose="020F0502020204030204" pitchFamily="34" charset="0"/>
                        </a:rPr>
                        <a:t>5.51B</a:t>
                      </a:r>
                      <a:endParaRPr lang="zh-CN" altLang="en-US" dirty="0">
                        <a:latin typeface="Calibri" panose="020F0502020204030204" pitchFamily="34" charset="0"/>
                        <a:cs typeface="Calibri" panose="020F0502020204030204" pitchFamily="34" charset="0"/>
                      </a:endParaRPr>
                    </a:p>
                  </a:txBody>
                  <a:tcPr/>
                </a:tc>
                <a:tc>
                  <a:txBody>
                    <a:bodyPr/>
                    <a:lstStyle/>
                    <a:p>
                      <a:pPr algn="ctr"/>
                      <a:r>
                        <a:rPr lang="en-US" altLang="zh-CN" dirty="0">
                          <a:latin typeface="Calibri" panose="020F0502020204030204" pitchFamily="34" charset="0"/>
                          <a:cs typeface="Calibri" panose="020F0502020204030204" pitchFamily="34" charset="0"/>
                        </a:rPr>
                        <a:t>42.5GB</a:t>
                      </a:r>
                      <a:endParaRPr lang="zh-CN" altLang="en-US"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793638584"/>
                  </a:ext>
                </a:extLst>
              </a:tr>
              <a:tr h="370840">
                <a:tc>
                  <a:txBody>
                    <a:bodyPr/>
                    <a:lstStyle/>
                    <a:p>
                      <a:pPr algn="ctr"/>
                      <a:r>
                        <a:rPr lang="en-US" altLang="zh-CN" dirty="0" err="1">
                          <a:latin typeface="Calibri" panose="020F0502020204030204" pitchFamily="34" charset="0"/>
                          <a:cs typeface="Calibri" panose="020F0502020204030204" pitchFamily="34" charset="0"/>
                        </a:rPr>
                        <a:t>YahooWeb</a:t>
                      </a:r>
                      <a:r>
                        <a:rPr lang="en-US" altLang="zh-CN" dirty="0">
                          <a:latin typeface="Calibri" panose="020F0502020204030204" pitchFamily="34" charset="0"/>
                          <a:cs typeface="Calibri" panose="020F0502020204030204" pitchFamily="34" charset="0"/>
                        </a:rPr>
                        <a:t> (YH)</a:t>
                      </a:r>
                      <a:endParaRPr lang="zh-CN" altLang="en-US" dirty="0">
                        <a:latin typeface="Calibri" panose="020F0502020204030204" pitchFamily="34" charset="0"/>
                        <a:cs typeface="Calibri" panose="020F0502020204030204" pitchFamily="34" charset="0"/>
                      </a:endParaRPr>
                    </a:p>
                  </a:txBody>
                  <a:tcPr/>
                </a:tc>
                <a:tc>
                  <a:txBody>
                    <a:bodyPr/>
                    <a:lstStyle/>
                    <a:p>
                      <a:pPr algn="ctr"/>
                      <a:r>
                        <a:rPr lang="en-US" altLang="zh-CN" dirty="0">
                          <a:latin typeface="Calibri" panose="020F0502020204030204" pitchFamily="34" charset="0"/>
                          <a:cs typeface="Calibri" panose="020F0502020204030204" pitchFamily="34" charset="0"/>
                        </a:rPr>
                        <a:t>720.24M</a:t>
                      </a:r>
                      <a:endParaRPr lang="zh-CN" altLang="en-US" dirty="0">
                        <a:latin typeface="Calibri" panose="020F0502020204030204" pitchFamily="34" charset="0"/>
                        <a:cs typeface="Calibri" panose="020F0502020204030204" pitchFamily="34" charset="0"/>
                      </a:endParaRPr>
                    </a:p>
                  </a:txBody>
                  <a:tcPr/>
                </a:tc>
                <a:tc>
                  <a:txBody>
                    <a:bodyPr/>
                    <a:lstStyle/>
                    <a:p>
                      <a:pPr algn="ctr"/>
                      <a:r>
                        <a:rPr lang="en-US" altLang="zh-CN" dirty="0">
                          <a:latin typeface="Calibri" panose="020F0502020204030204" pitchFamily="34" charset="0"/>
                          <a:cs typeface="Calibri" panose="020F0502020204030204" pitchFamily="34" charset="0"/>
                        </a:rPr>
                        <a:t>6.64B</a:t>
                      </a:r>
                      <a:endParaRPr lang="zh-CN" altLang="en-US" dirty="0">
                        <a:latin typeface="Calibri" panose="020F0502020204030204" pitchFamily="34" charset="0"/>
                        <a:cs typeface="Calibri" panose="020F0502020204030204" pitchFamily="34" charset="0"/>
                      </a:endParaRPr>
                    </a:p>
                  </a:txBody>
                  <a:tcPr/>
                </a:tc>
                <a:tc>
                  <a:txBody>
                    <a:bodyPr/>
                    <a:lstStyle/>
                    <a:p>
                      <a:pPr algn="ctr"/>
                      <a:r>
                        <a:rPr lang="en-US" altLang="zh-CN" dirty="0">
                          <a:latin typeface="Calibri" panose="020F0502020204030204" pitchFamily="34" charset="0"/>
                          <a:cs typeface="Calibri" panose="020F0502020204030204" pitchFamily="34" charset="0"/>
                        </a:rPr>
                        <a:t>57.5GB</a:t>
                      </a:r>
                      <a:endParaRPr lang="zh-CN" altLang="en-US"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218189775"/>
                  </a:ext>
                </a:extLst>
              </a:tr>
            </a:tbl>
          </a:graphicData>
        </a:graphic>
      </p:graphicFrame>
      <p:sp>
        <p:nvSpPr>
          <p:cNvPr id="11" name="TextBox 10"/>
          <p:cNvSpPr txBox="1"/>
          <p:nvPr/>
        </p:nvSpPr>
        <p:spPr>
          <a:xfrm>
            <a:off x="1087559" y="6133145"/>
            <a:ext cx="4885888" cy="400110"/>
          </a:xfrm>
          <a:prstGeom prst="rect">
            <a:avLst/>
          </a:prstGeom>
          <a:noFill/>
        </p:spPr>
        <p:txBody>
          <a:bodyPr wrap="none" rtlCol="0">
            <a:spAutoFit/>
          </a:bodyPr>
          <a:lstStyle/>
          <a:p>
            <a:pPr algn="ctr"/>
            <a:r>
              <a:rPr lang="en-US" altLang="zh-CN" sz="2000" b="1" dirty="0">
                <a:latin typeface="Calibri" panose="020F0502020204030204" pitchFamily="34" charset="0"/>
              </a:rPr>
              <a:t>Graph datasets (0-degree vertices removed)</a:t>
            </a:r>
            <a:endParaRPr lang="zh-CN" altLang="en-US" sz="2000" b="1" dirty="0">
              <a:latin typeface="Calibri" panose="020F0502020204030204" pitchFamily="34" charset="0"/>
            </a:endParaRPr>
          </a:p>
        </p:txBody>
      </p:sp>
      <p:sp>
        <p:nvSpPr>
          <p:cNvPr id="12" name="TextBox 11"/>
          <p:cNvSpPr txBox="1"/>
          <p:nvPr/>
        </p:nvSpPr>
        <p:spPr>
          <a:xfrm>
            <a:off x="6995226" y="1876953"/>
            <a:ext cx="5024616" cy="461665"/>
          </a:xfrm>
          <a:prstGeom prst="rect">
            <a:avLst/>
          </a:prstGeom>
          <a:noFill/>
        </p:spPr>
        <p:txBody>
          <a:bodyPr wrap="square" rtlCol="0">
            <a:spAutoFit/>
          </a:bodyPr>
          <a:lstStyle/>
          <a:p>
            <a:pPr marL="342900" indent="-342900">
              <a:buFont typeface="Wingdings" panose="05000000000000000000" pitchFamily="2" charset="2"/>
              <a:buChar char="p"/>
            </a:pPr>
            <a:r>
              <a:rPr lang="en-US" altLang="zh-CN" sz="2400" dirty="0">
                <a:latin typeface="Calibri" panose="020F0502020204030204" pitchFamily="34" charset="0"/>
              </a:rPr>
              <a:t>Performance highlight</a:t>
            </a:r>
          </a:p>
        </p:txBody>
      </p:sp>
      <p:graphicFrame>
        <p:nvGraphicFramePr>
          <p:cNvPr id="20" name="Chart 19">
            <a:extLst>
              <a:ext uri="{FF2B5EF4-FFF2-40B4-BE49-F238E27FC236}">
                <a16:creationId xmlns:a16="http://schemas.microsoft.com/office/drawing/2014/main" id="{317509D2-C36D-814F-ADE6-88274288F72A}"/>
              </a:ext>
            </a:extLst>
          </p:cNvPr>
          <p:cNvGraphicFramePr/>
          <p:nvPr/>
        </p:nvGraphicFramePr>
        <p:xfrm>
          <a:off x="6778943" y="2294166"/>
          <a:ext cx="4475804" cy="3171396"/>
        </p:xfrm>
        <a:graphic>
          <a:graphicData uri="http://schemas.openxmlformats.org/drawingml/2006/chart">
            <c:chart xmlns:c="http://schemas.openxmlformats.org/drawingml/2006/chart" xmlns:r="http://schemas.openxmlformats.org/officeDocument/2006/relationships" r:id="rId4"/>
          </a:graphicData>
        </a:graphic>
      </p:graphicFrame>
      <p:grpSp>
        <p:nvGrpSpPr>
          <p:cNvPr id="4" name="Group 20">
            <a:extLst>
              <a:ext uri="{FF2B5EF4-FFF2-40B4-BE49-F238E27FC236}">
                <a16:creationId xmlns:a16="http://schemas.microsoft.com/office/drawing/2014/main" id="{D82B2201-7558-BC49-9D85-D7C0757F1E7F}"/>
              </a:ext>
            </a:extLst>
          </p:cNvPr>
          <p:cNvGrpSpPr/>
          <p:nvPr/>
        </p:nvGrpSpPr>
        <p:grpSpPr>
          <a:xfrm>
            <a:off x="7835613" y="2478833"/>
            <a:ext cx="1389927" cy="705573"/>
            <a:chOff x="4017522" y="2072151"/>
            <a:chExt cx="1389927" cy="705573"/>
          </a:xfrm>
        </p:grpSpPr>
        <p:sp>
          <p:nvSpPr>
            <p:cNvPr id="22" name="Rectangle 21">
              <a:extLst>
                <a:ext uri="{FF2B5EF4-FFF2-40B4-BE49-F238E27FC236}">
                  <a16:creationId xmlns:a16="http://schemas.microsoft.com/office/drawing/2014/main" id="{42467797-CC7F-8748-BEE6-99DF9EE24879}"/>
                </a:ext>
              </a:extLst>
            </p:cNvPr>
            <p:cNvSpPr/>
            <p:nvPr/>
          </p:nvSpPr>
          <p:spPr>
            <a:xfrm>
              <a:off x="4017522" y="2149813"/>
              <a:ext cx="204281" cy="214009"/>
            </a:xfrm>
            <a:prstGeom prst="rect">
              <a:avLst/>
            </a:prstGeom>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TextBox 22">
              <a:extLst>
                <a:ext uri="{FF2B5EF4-FFF2-40B4-BE49-F238E27FC236}">
                  <a16:creationId xmlns:a16="http://schemas.microsoft.com/office/drawing/2014/main" id="{94F54B40-7D6E-A543-BD55-ABD5E420359D}"/>
                </a:ext>
              </a:extLst>
            </p:cNvPr>
            <p:cNvSpPr txBox="1"/>
            <p:nvPr/>
          </p:nvSpPr>
          <p:spPr>
            <a:xfrm>
              <a:off x="4221803" y="2072151"/>
              <a:ext cx="1185646" cy="369332"/>
            </a:xfrm>
            <a:prstGeom prst="rect">
              <a:avLst/>
            </a:prstGeom>
            <a:noFill/>
          </p:spPr>
          <p:txBody>
            <a:bodyPr wrap="none" rtlCol="0">
              <a:spAutoFit/>
            </a:bodyPr>
            <a:lstStyle/>
            <a:p>
              <a:pPr algn="ctr"/>
              <a:r>
                <a:rPr lang="en-US" altLang="zh-CN" dirty="0" err="1">
                  <a:latin typeface="Calibri" panose="020F0502020204030204" pitchFamily="34" charset="0"/>
                </a:rPr>
                <a:t>KnightKing</a:t>
              </a:r>
              <a:endParaRPr lang="zh-CN" altLang="en-US" dirty="0">
                <a:latin typeface="Calibri" panose="020F0502020204030204" pitchFamily="34" charset="0"/>
              </a:endParaRPr>
            </a:p>
          </p:txBody>
        </p:sp>
        <p:sp>
          <p:nvSpPr>
            <p:cNvPr id="24" name="Rectangle 23">
              <a:extLst>
                <a:ext uri="{FF2B5EF4-FFF2-40B4-BE49-F238E27FC236}">
                  <a16:creationId xmlns:a16="http://schemas.microsoft.com/office/drawing/2014/main" id="{90CD76F0-CABE-774E-90DD-F887D4A2D076}"/>
                </a:ext>
              </a:extLst>
            </p:cNvPr>
            <p:cNvSpPr/>
            <p:nvPr/>
          </p:nvSpPr>
          <p:spPr>
            <a:xfrm>
              <a:off x="4017522" y="2490280"/>
              <a:ext cx="204281" cy="205556"/>
            </a:xfrm>
            <a:prstGeom prst="rect">
              <a:avLst/>
            </a:prstGeom>
            <a:solidFill>
              <a:schemeClr val="accent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TextBox 24">
              <a:extLst>
                <a:ext uri="{FF2B5EF4-FFF2-40B4-BE49-F238E27FC236}">
                  <a16:creationId xmlns:a16="http://schemas.microsoft.com/office/drawing/2014/main" id="{4DF4CF17-E492-2B42-8357-7AFC5C6CCF00}"/>
                </a:ext>
              </a:extLst>
            </p:cNvPr>
            <p:cNvSpPr txBox="1"/>
            <p:nvPr/>
          </p:nvSpPr>
          <p:spPr>
            <a:xfrm>
              <a:off x="4221803" y="2408392"/>
              <a:ext cx="1106393" cy="369332"/>
            </a:xfrm>
            <a:prstGeom prst="rect">
              <a:avLst/>
            </a:prstGeom>
            <a:noFill/>
          </p:spPr>
          <p:txBody>
            <a:bodyPr wrap="none" rtlCol="0">
              <a:spAutoFit/>
            </a:bodyPr>
            <a:lstStyle/>
            <a:p>
              <a:pPr algn="ctr"/>
              <a:r>
                <a:rPr lang="en-US" altLang="zh-CN" dirty="0" err="1">
                  <a:latin typeface="Calibri" panose="020F0502020204030204" pitchFamily="34" charset="0"/>
                </a:rPr>
                <a:t>FlashMob</a:t>
              </a:r>
              <a:endParaRPr lang="zh-CN" altLang="en-US" dirty="0">
                <a:latin typeface="Calibri" panose="020F0502020204030204" pitchFamily="34" charset="0"/>
              </a:endParaRPr>
            </a:p>
          </p:txBody>
        </p:sp>
      </p:grpSp>
      <p:cxnSp>
        <p:nvCxnSpPr>
          <p:cNvPr id="14" name="Straight Connector 13"/>
          <p:cNvCxnSpPr/>
          <p:nvPr/>
        </p:nvCxnSpPr>
        <p:spPr>
          <a:xfrm>
            <a:off x="7664616" y="4160902"/>
            <a:ext cx="3459990" cy="0"/>
          </a:xfrm>
          <a:prstGeom prst="line">
            <a:avLst/>
          </a:prstGeom>
          <a:ln w="28575" cap="flat" cmpd="sng" algn="ctr">
            <a:solidFill>
              <a:srgbClr val="C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5" name="Group 3">
            <a:extLst>
              <a:ext uri="{FF2B5EF4-FFF2-40B4-BE49-F238E27FC236}">
                <a16:creationId xmlns:a16="http://schemas.microsoft.com/office/drawing/2014/main" id="{39E27F7E-17C3-FD49-AD4B-8C4F70EA4003}"/>
              </a:ext>
            </a:extLst>
          </p:cNvPr>
          <p:cNvGrpSpPr/>
          <p:nvPr/>
        </p:nvGrpSpPr>
        <p:grpSpPr>
          <a:xfrm>
            <a:off x="187922" y="4388133"/>
            <a:ext cx="289180" cy="1653850"/>
            <a:chOff x="187922" y="4388133"/>
            <a:chExt cx="289180" cy="1653850"/>
          </a:xfrm>
        </p:grpSpPr>
        <p:sp>
          <p:nvSpPr>
            <p:cNvPr id="27" name="Down Arrow 26">
              <a:extLst>
                <a:ext uri="{FF2B5EF4-FFF2-40B4-BE49-F238E27FC236}">
                  <a16:creationId xmlns:a16="http://schemas.microsoft.com/office/drawing/2014/main" id="{49BF3C26-23B7-9B49-8AC8-C71CB2C0ED35}"/>
                </a:ext>
              </a:extLst>
            </p:cNvPr>
            <p:cNvSpPr/>
            <p:nvPr/>
          </p:nvSpPr>
          <p:spPr>
            <a:xfrm rot="16200000">
              <a:off x="249962" y="4326093"/>
              <a:ext cx="165100" cy="289180"/>
            </a:xfrm>
            <a:prstGeom prst="downArrow">
              <a:avLst/>
            </a:prstGeom>
            <a:solidFill>
              <a:srgbClr val="9C020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Down Arrow 27">
              <a:extLst>
                <a:ext uri="{FF2B5EF4-FFF2-40B4-BE49-F238E27FC236}">
                  <a16:creationId xmlns:a16="http://schemas.microsoft.com/office/drawing/2014/main" id="{FCDB2179-3827-8041-91B7-C9064B3279E1}"/>
                </a:ext>
              </a:extLst>
            </p:cNvPr>
            <p:cNvSpPr/>
            <p:nvPr/>
          </p:nvSpPr>
          <p:spPr>
            <a:xfrm rot="16200000">
              <a:off x="249962" y="5814843"/>
              <a:ext cx="165100" cy="289180"/>
            </a:xfrm>
            <a:prstGeom prst="downArrow">
              <a:avLst/>
            </a:prstGeom>
            <a:solidFill>
              <a:srgbClr val="9C020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ustDataLst>
      <p:tags r:id="rId1"/>
    </p:custDataLst>
    <p:extLst>
      <p:ext uri="{BB962C8B-B14F-4D97-AF65-F5344CB8AC3E}">
        <p14:creationId xmlns:p14="http://schemas.microsoft.com/office/powerpoint/2010/main" val="851612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0">
                                            <p:graphicEl>
                                              <a:chart seriesIdx="-3" categoryIdx="-3" bldStep="gridLegend"/>
                                            </p:graphic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5"/>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0">
                                            <p:graphicEl>
                                              <a:chart seriesIdx="-4" categoryIdx="0" bldStep="category"/>
                                            </p:graphicEl>
                                          </p:spTgt>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0">
                                            <p:graphicEl>
                                              <a:chart seriesIdx="-4" categoryIdx="1" bldStep="category"/>
                                            </p:graphicEl>
                                          </p:spTgt>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0">
                                            <p:graphicEl>
                                              <a:chart seriesIdx="-4" categoryIdx="2" bldStep="category"/>
                                            </p:graphicEl>
                                          </p:spTgt>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0">
                                            <p:graphicEl>
                                              <a:chart seriesIdx="-4" categoryIdx="3" bldStep="category"/>
                                            </p:graphicEl>
                                          </p:spTgt>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0">
                                            <p:graphicEl>
                                              <a:chart seriesIdx="-4" categoryIdx="4" bldStep="category"/>
                                            </p:graphic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20">
                                            <p:graphicEl>
                                              <a:chart seriesIdx="-4" categoryIdx="5" bldStep="category"/>
                                            </p:graphicEl>
                                          </p:spTgt>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20">
                                            <p:graphicEl>
                                              <a:chart seriesIdx="-4" categoryIdx="6" bldStep="category"/>
                                            </p:graphic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childTnLst>
                                    <p:set>
                                      <p:cBhvr>
                                        <p:cTn id="66" dur="1" fill="hold">
                                          <p:stCondLst>
                                            <p:cond delay="0"/>
                                          </p:stCondLst>
                                        </p:cTn>
                                        <p:tgtEl>
                                          <p:spTgt spid="14"/>
                                        </p:tgtEl>
                                        <p:attrNameLst>
                                          <p:attrName>style.visibility</p:attrName>
                                        </p:attrNameLst>
                                      </p:cBhvr>
                                      <p:to>
                                        <p:strVal val="visible"/>
                                      </p:to>
                                    </p:set>
                                    <p:animEffect transition="in" filter="wipe(left)">
                                      <p:cBhvr>
                                        <p:cTn id="6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8" grpId="0"/>
      <p:bldP spid="11" grpId="0"/>
      <p:bldP spid="12" grpId="0"/>
      <p:bldGraphic spid="20" grpId="0">
        <p:bldSub>
          <a:bldChart bld="category"/>
        </p:bldSub>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66074F7-0545-9641-8D76-6EDD6A8BD39D}"/>
              </a:ext>
            </a:extLst>
          </p:cNvPr>
          <p:cNvSpPr>
            <a:spLocks noGrp="1"/>
          </p:cNvSpPr>
          <p:nvPr>
            <p:ph type="sldNum" sz="quarter" idx="12"/>
          </p:nvPr>
        </p:nvSpPr>
        <p:spPr/>
        <p:txBody>
          <a:bodyPr/>
          <a:lstStyle/>
          <a:p>
            <a:fld id="{C0242EEA-1274-4EC0-B3F7-59D9DD50226F}" type="slidenum">
              <a:rPr lang="zh-CN" altLang="en-US" smtClean="0"/>
              <a:pPr/>
              <a:t>2</a:t>
            </a:fld>
            <a:endParaRPr lang="zh-CN" altLang="en-US" dirty="0"/>
          </a:p>
        </p:txBody>
      </p:sp>
      <p:sp>
        <p:nvSpPr>
          <p:cNvPr id="4" name="Title 3">
            <a:extLst>
              <a:ext uri="{FF2B5EF4-FFF2-40B4-BE49-F238E27FC236}">
                <a16:creationId xmlns:a16="http://schemas.microsoft.com/office/drawing/2014/main" id="{4A29E5FD-E7FD-824B-B3F3-D1CA3BC0BC6B}"/>
              </a:ext>
            </a:extLst>
          </p:cNvPr>
          <p:cNvSpPr>
            <a:spLocks noGrp="1"/>
          </p:cNvSpPr>
          <p:nvPr>
            <p:ph type="title"/>
          </p:nvPr>
        </p:nvSpPr>
        <p:spPr>
          <a:xfrm>
            <a:off x="603593" y="115046"/>
            <a:ext cx="10515600" cy="621434"/>
          </a:xfrm>
        </p:spPr>
        <p:txBody>
          <a:bodyPr/>
          <a:lstStyle/>
          <a:p>
            <a:r>
              <a:rPr lang="en-US" dirty="0"/>
              <a:t>World of Shared Computing Resources</a:t>
            </a:r>
          </a:p>
        </p:txBody>
      </p:sp>
      <p:grpSp>
        <p:nvGrpSpPr>
          <p:cNvPr id="23" name="Group 22"/>
          <p:cNvGrpSpPr/>
          <p:nvPr/>
        </p:nvGrpSpPr>
        <p:grpSpPr>
          <a:xfrm>
            <a:off x="234267" y="3764091"/>
            <a:ext cx="4361793" cy="2636848"/>
            <a:chOff x="216380" y="901933"/>
            <a:chExt cx="4361793" cy="2636848"/>
          </a:xfrm>
        </p:grpSpPr>
        <p:pic>
          <p:nvPicPr>
            <p:cNvPr id="17" name="Picture 16" descr="Screen Shot 2022-08-14 at 10.11.31 AM.png"/>
            <p:cNvPicPr>
              <a:picLocks noChangeAspect="1"/>
            </p:cNvPicPr>
            <p:nvPr/>
          </p:nvPicPr>
          <p:blipFill>
            <a:blip r:embed="rId4"/>
            <a:stretch>
              <a:fillRect/>
            </a:stretch>
          </p:blipFill>
          <p:spPr>
            <a:xfrm>
              <a:off x="843170" y="901933"/>
              <a:ext cx="2617900" cy="1962744"/>
            </a:xfrm>
            <a:prstGeom prst="rect">
              <a:avLst/>
            </a:prstGeom>
          </p:spPr>
        </p:pic>
        <p:sp>
          <p:nvSpPr>
            <p:cNvPr id="18" name="TextBox 17">
              <a:extLst>
                <a:ext uri="{FF2B5EF4-FFF2-40B4-BE49-F238E27FC236}">
                  <a16:creationId xmlns:a16="http://schemas.microsoft.com/office/drawing/2014/main" id="{E5BDDBDA-98B5-6246-8052-BF630670CFCB}"/>
                </a:ext>
              </a:extLst>
            </p:cNvPr>
            <p:cNvSpPr txBox="1"/>
            <p:nvPr/>
          </p:nvSpPr>
          <p:spPr>
            <a:xfrm>
              <a:off x="216380" y="3123283"/>
              <a:ext cx="4361793" cy="415498"/>
            </a:xfrm>
            <a:prstGeom prst="rect">
              <a:avLst/>
            </a:prstGeom>
            <a:noFill/>
          </p:spPr>
          <p:txBody>
            <a:bodyPr wrap="square" rtlCol="0">
              <a:spAutoFit/>
            </a:bodyPr>
            <a:lstStyle/>
            <a:p>
              <a:pPr algn="ctr"/>
              <a:r>
                <a:rPr lang="en-US" sz="1050" b="1" dirty="0">
                  <a:solidFill>
                    <a:schemeClr val="accent5"/>
                  </a:solidFill>
                  <a:latin typeface="Calibri" panose="020F0502020204030204" pitchFamily="34" charset="0"/>
                </a:rPr>
                <a:t>Source: https://www.crn.com/news/data-center/google-unveils-new-750m-data-center-as-part-of-9-5b-goal</a:t>
              </a:r>
            </a:p>
          </p:txBody>
        </p:sp>
        <p:sp>
          <p:nvSpPr>
            <p:cNvPr id="19" name="TextBox 18"/>
            <p:cNvSpPr txBox="1"/>
            <p:nvPr/>
          </p:nvSpPr>
          <p:spPr>
            <a:xfrm>
              <a:off x="1407307" y="2834149"/>
              <a:ext cx="1385152" cy="369332"/>
            </a:xfrm>
            <a:prstGeom prst="rect">
              <a:avLst/>
            </a:prstGeom>
            <a:noFill/>
          </p:spPr>
          <p:txBody>
            <a:bodyPr wrap="none" rtlCol="0">
              <a:spAutoFit/>
            </a:bodyPr>
            <a:lstStyle/>
            <a:p>
              <a:pPr algn="ctr"/>
              <a:r>
                <a:rPr lang="en-US" altLang="zh-CN" b="1" dirty="0">
                  <a:latin typeface="Calibri" panose="020F0502020204030204" pitchFamily="34" charset="0"/>
                </a:rPr>
                <a:t>Data centers</a:t>
              </a:r>
              <a:endParaRPr lang="zh-CN" altLang="en-US" b="1" dirty="0">
                <a:latin typeface="Calibri" panose="020F0502020204030204" pitchFamily="34" charset="0"/>
              </a:endParaRPr>
            </a:p>
          </p:txBody>
        </p:sp>
      </p:grpSp>
      <p:grpSp>
        <p:nvGrpSpPr>
          <p:cNvPr id="27" name="Group 26"/>
          <p:cNvGrpSpPr/>
          <p:nvPr/>
        </p:nvGrpSpPr>
        <p:grpSpPr>
          <a:xfrm>
            <a:off x="1457771" y="910530"/>
            <a:ext cx="2933414" cy="2547864"/>
            <a:chOff x="760191" y="1008917"/>
            <a:chExt cx="2933414" cy="2547864"/>
          </a:xfrm>
        </p:grpSpPr>
        <p:pic>
          <p:nvPicPr>
            <p:cNvPr id="21" name="Picture 20"/>
            <p:cNvPicPr>
              <a:picLocks noChangeAspect="1"/>
            </p:cNvPicPr>
            <p:nvPr/>
          </p:nvPicPr>
          <p:blipFill>
            <a:blip r:embed="rId5"/>
            <a:stretch>
              <a:fillRect/>
            </a:stretch>
          </p:blipFill>
          <p:spPr>
            <a:xfrm>
              <a:off x="947994" y="1008917"/>
              <a:ext cx="2593568" cy="2074855"/>
            </a:xfrm>
            <a:prstGeom prst="rect">
              <a:avLst/>
            </a:prstGeom>
          </p:spPr>
        </p:pic>
        <p:sp>
          <p:nvSpPr>
            <p:cNvPr id="22" name="TextBox 21"/>
            <p:cNvSpPr txBox="1"/>
            <p:nvPr/>
          </p:nvSpPr>
          <p:spPr>
            <a:xfrm>
              <a:off x="1356243" y="3022327"/>
              <a:ext cx="1756310" cy="369332"/>
            </a:xfrm>
            <a:prstGeom prst="rect">
              <a:avLst/>
            </a:prstGeom>
            <a:noFill/>
          </p:spPr>
          <p:txBody>
            <a:bodyPr wrap="none" rtlCol="0">
              <a:spAutoFit/>
            </a:bodyPr>
            <a:lstStyle/>
            <a:p>
              <a:pPr algn="ctr"/>
              <a:r>
                <a:rPr lang="en-US" altLang="zh-CN" b="1" dirty="0">
                  <a:latin typeface="Calibri" panose="020F0502020204030204" pitchFamily="34" charset="0"/>
                </a:rPr>
                <a:t>Supercomputers</a:t>
              </a:r>
              <a:endParaRPr lang="zh-CN" altLang="en-US" b="1" dirty="0">
                <a:latin typeface="Calibri" panose="020F0502020204030204" pitchFamily="34" charset="0"/>
              </a:endParaRPr>
            </a:p>
          </p:txBody>
        </p:sp>
        <p:sp>
          <p:nvSpPr>
            <p:cNvPr id="26" name="TextBox 25">
              <a:extLst>
                <a:ext uri="{FF2B5EF4-FFF2-40B4-BE49-F238E27FC236}">
                  <a16:creationId xmlns:a16="http://schemas.microsoft.com/office/drawing/2014/main" id="{E5BDDBDA-98B5-6246-8052-BF630670CFCB}"/>
                </a:ext>
              </a:extLst>
            </p:cNvPr>
            <p:cNvSpPr txBox="1"/>
            <p:nvPr/>
          </p:nvSpPr>
          <p:spPr>
            <a:xfrm>
              <a:off x="760191" y="3302865"/>
              <a:ext cx="2933414" cy="253916"/>
            </a:xfrm>
            <a:prstGeom prst="rect">
              <a:avLst/>
            </a:prstGeom>
            <a:noFill/>
          </p:spPr>
          <p:txBody>
            <a:bodyPr wrap="square" rtlCol="0">
              <a:spAutoFit/>
            </a:bodyPr>
            <a:lstStyle/>
            <a:p>
              <a:pPr algn="ctr"/>
              <a:r>
                <a:rPr lang="en-US" sz="1050" b="1" dirty="0">
                  <a:solidFill>
                    <a:schemeClr val="accent5"/>
                  </a:solidFill>
                  <a:latin typeface="Calibri" panose="020F0502020204030204" pitchFamily="34" charset="0"/>
                </a:rPr>
                <a:t>Source: Oak Ridge National Lab</a:t>
              </a:r>
            </a:p>
          </p:txBody>
        </p:sp>
      </p:grpSp>
      <p:grpSp>
        <p:nvGrpSpPr>
          <p:cNvPr id="5" name="Group 4">
            <a:extLst>
              <a:ext uri="{FF2B5EF4-FFF2-40B4-BE49-F238E27FC236}">
                <a16:creationId xmlns:a16="http://schemas.microsoft.com/office/drawing/2014/main" id="{301BA231-1A53-4DE3-7C52-63AF07421746}"/>
              </a:ext>
            </a:extLst>
          </p:cNvPr>
          <p:cNvGrpSpPr/>
          <p:nvPr/>
        </p:nvGrpSpPr>
        <p:grpSpPr>
          <a:xfrm>
            <a:off x="3502186" y="1039020"/>
            <a:ext cx="7623321" cy="5388514"/>
            <a:chOff x="3502186" y="1039020"/>
            <a:chExt cx="7623321" cy="5388514"/>
          </a:xfrm>
        </p:grpSpPr>
        <p:pic>
          <p:nvPicPr>
            <p:cNvPr id="20" name="Picture 19"/>
            <p:cNvPicPr>
              <a:picLocks noChangeAspect="1"/>
            </p:cNvPicPr>
            <p:nvPr/>
          </p:nvPicPr>
          <p:blipFill>
            <a:blip r:embed="rId6"/>
            <a:stretch>
              <a:fillRect/>
            </a:stretch>
          </p:blipFill>
          <p:spPr>
            <a:xfrm>
              <a:off x="3502186" y="1039020"/>
              <a:ext cx="7623321" cy="4853912"/>
            </a:xfrm>
            <a:prstGeom prst="rect">
              <a:avLst/>
            </a:prstGeom>
          </p:spPr>
        </p:pic>
        <p:sp>
          <p:nvSpPr>
            <p:cNvPr id="28" name="TextBox 27"/>
            <p:cNvSpPr txBox="1"/>
            <p:nvPr/>
          </p:nvSpPr>
          <p:spPr>
            <a:xfrm>
              <a:off x="5349540" y="5875541"/>
              <a:ext cx="3924697" cy="369332"/>
            </a:xfrm>
            <a:prstGeom prst="rect">
              <a:avLst/>
            </a:prstGeom>
            <a:noFill/>
          </p:spPr>
          <p:txBody>
            <a:bodyPr wrap="square" rtlCol="0">
              <a:spAutoFit/>
            </a:bodyPr>
            <a:lstStyle/>
            <a:p>
              <a:pPr algn="ctr"/>
              <a:r>
                <a:rPr lang="en-US" altLang="zh-CN" b="1" dirty="0">
                  <a:latin typeface="Calibri" panose="020F0502020204030204" pitchFamily="34" charset="0"/>
                </a:rPr>
                <a:t>Cloud platforms and services</a:t>
              </a:r>
              <a:endParaRPr lang="zh-CN" altLang="en-US" b="1" dirty="0">
                <a:latin typeface="Calibri" panose="020F0502020204030204" pitchFamily="34" charset="0"/>
              </a:endParaRPr>
            </a:p>
          </p:txBody>
        </p:sp>
        <p:sp>
          <p:nvSpPr>
            <p:cNvPr id="29" name="TextBox 28">
              <a:extLst>
                <a:ext uri="{FF2B5EF4-FFF2-40B4-BE49-F238E27FC236}">
                  <a16:creationId xmlns:a16="http://schemas.microsoft.com/office/drawing/2014/main" id="{E5BDDBDA-98B5-6246-8052-BF630670CFCB}"/>
                </a:ext>
              </a:extLst>
            </p:cNvPr>
            <p:cNvSpPr txBox="1"/>
            <p:nvPr/>
          </p:nvSpPr>
          <p:spPr>
            <a:xfrm>
              <a:off x="5162407" y="6173618"/>
              <a:ext cx="4361793" cy="253916"/>
            </a:xfrm>
            <a:prstGeom prst="rect">
              <a:avLst/>
            </a:prstGeom>
            <a:noFill/>
          </p:spPr>
          <p:txBody>
            <a:bodyPr wrap="square" rtlCol="0">
              <a:spAutoFit/>
            </a:bodyPr>
            <a:lstStyle/>
            <a:p>
              <a:pPr algn="ctr"/>
              <a:r>
                <a:rPr lang="en-US" sz="1050" b="1" dirty="0">
                  <a:solidFill>
                    <a:schemeClr val="accent5"/>
                  </a:solidFill>
                  <a:latin typeface="Calibri" panose="020F0502020204030204" pitchFamily="34" charset="0"/>
                </a:rPr>
                <a:t>Source: </a:t>
              </a:r>
              <a:r>
                <a:rPr lang="en-US" sz="1050" b="1" dirty="0" err="1">
                  <a:solidFill>
                    <a:schemeClr val="accent5"/>
                  </a:solidFill>
                  <a:latin typeface="Calibri" panose="020F0502020204030204" pitchFamily="34" charset="0"/>
                </a:rPr>
                <a:t>https://kinsta.com/blog/google-cloud-vs-aws</a:t>
              </a:r>
              <a:r>
                <a:rPr lang="en-US" sz="1050" b="1" dirty="0">
                  <a:solidFill>
                    <a:schemeClr val="accent5"/>
                  </a:solidFill>
                  <a:latin typeface="Calibri" panose="020F0502020204030204" pitchFamily="34" charset="0"/>
                </a:rPr>
                <a:t>/</a:t>
              </a:r>
            </a:p>
          </p:txBody>
        </p:sp>
      </p:grpSp>
    </p:spTree>
    <p:custDataLst>
      <p:tags r:id="rId1"/>
    </p:custDataLst>
    <p:extLst>
      <p:ext uri="{BB962C8B-B14F-4D97-AF65-F5344CB8AC3E}">
        <p14:creationId xmlns:p14="http://schemas.microsoft.com/office/powerpoint/2010/main" val="193724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3000" y="251638"/>
            <a:ext cx="10515600" cy="889289"/>
          </a:xfrm>
        </p:spPr>
        <p:txBody>
          <a:bodyPr>
            <a:normAutofit/>
          </a:bodyPr>
          <a:lstStyle/>
          <a:p>
            <a:r>
              <a:rPr lang="en-US" altLang="zh-CN" sz="3200" b="1" dirty="0"/>
              <a:t>Graph Walk/Sampling: Observations and Lessons </a:t>
            </a:r>
            <a:endParaRPr lang="zh-CN" altLang="en-US" sz="3200" b="1" dirty="0"/>
          </a:p>
        </p:txBody>
      </p:sp>
      <p:sp>
        <p:nvSpPr>
          <p:cNvPr id="4" name="Slide Number Placeholder 3"/>
          <p:cNvSpPr>
            <a:spLocks noGrp="1"/>
          </p:cNvSpPr>
          <p:nvPr>
            <p:ph type="sldNum" sz="quarter" idx="4294967295"/>
          </p:nvPr>
        </p:nvSpPr>
        <p:spPr>
          <a:xfrm>
            <a:off x="9079728" y="6356350"/>
            <a:ext cx="2743200" cy="365125"/>
          </a:xfrm>
          <a:prstGeom prst="rect">
            <a:avLst/>
          </a:prstGeom>
        </p:spPr>
        <p:txBody>
          <a:bodyPr/>
          <a:lstStyle/>
          <a:p>
            <a:fld id="{C0242EEA-1274-4EC0-B3F7-59D9DD50226F}" type="slidenum">
              <a:rPr lang="zh-CN" altLang="en-US" smtClean="0"/>
              <a:pPr/>
              <a:t>20</a:t>
            </a:fld>
            <a:endParaRPr lang="zh-CN" altLang="en-US" dirty="0"/>
          </a:p>
        </p:txBody>
      </p:sp>
      <p:sp>
        <p:nvSpPr>
          <p:cNvPr id="5" name="矩形 27">
            <a:extLst>
              <a:ext uri="{FF2B5EF4-FFF2-40B4-BE49-F238E27FC236}">
                <a16:creationId xmlns:a16="http://schemas.microsoft.com/office/drawing/2014/main" id="{214239AE-9A30-A942-B66A-71B3C38CAB13}"/>
              </a:ext>
            </a:extLst>
          </p:cNvPr>
          <p:cNvSpPr/>
          <p:nvPr/>
        </p:nvSpPr>
        <p:spPr>
          <a:xfrm>
            <a:off x="723000" y="861751"/>
            <a:ext cx="10550930" cy="3662541"/>
          </a:xfrm>
          <a:prstGeom prst="rect">
            <a:avLst/>
          </a:prstGeom>
          <a:noFill/>
        </p:spPr>
        <p:txBody>
          <a:bodyPr wrap="square" rtlCol="0">
            <a:spAutoFit/>
          </a:bodyPr>
          <a:lstStyle/>
          <a:p>
            <a:pPr lvl="1"/>
            <a:endParaRPr lang="en-US" sz="2400" dirty="0">
              <a:solidFill>
                <a:schemeClr val="bg2">
                  <a:lumMod val="75000"/>
                </a:schemeClr>
              </a:solidFill>
              <a:latin typeface="Calibri" panose="020F0502020204030204" pitchFamily="34" charset="0"/>
              <a:cs typeface="Calibri" panose="020F0502020204030204" pitchFamily="34" charset="0"/>
            </a:endParaRPr>
          </a:p>
          <a:p>
            <a:pPr marL="342900" indent="-342900">
              <a:buFont typeface="Wingdings" pitchFamily="2" charset="2"/>
              <a:buChar char="q"/>
            </a:pPr>
            <a:r>
              <a:rPr lang="en-US" sz="2400" dirty="0">
                <a:latin typeface="Calibri" panose="020F0502020204030204" pitchFamily="34" charset="0"/>
                <a:cs typeface="Calibri" panose="020F0502020204030204" pitchFamily="34" charset="0"/>
              </a:rPr>
              <a:t>Prior work assumed DRAM target scratch space</a:t>
            </a:r>
          </a:p>
          <a:p>
            <a:pPr marL="800100" lvl="1" indent="-342900">
              <a:buFont typeface="Wingdings" panose="05000000000000000000" pitchFamily="2" charset="2"/>
              <a:buChar char="Ø"/>
            </a:pPr>
            <a:r>
              <a:rPr lang="en-US" sz="2000" dirty="0">
                <a:latin typeface="Calibri" panose="020F0502020204030204" pitchFamily="34" charset="0"/>
                <a:cs typeface="Calibri" panose="020F0502020204030204" pitchFamily="34" charset="0"/>
              </a:rPr>
              <a:t>Memory fast enough, cache not large enough</a:t>
            </a:r>
          </a:p>
          <a:p>
            <a:pPr marL="800100" lvl="1" indent="-342900">
              <a:buFont typeface="Wingdings" panose="05000000000000000000" pitchFamily="2" charset="2"/>
              <a:buChar char="Ø"/>
            </a:pPr>
            <a:r>
              <a:rPr lang="en-US" sz="2000" dirty="0">
                <a:latin typeface="Calibri" panose="020F0502020204030204" pitchFamily="34" charset="0"/>
                <a:cs typeface="Calibri" panose="020F0502020204030204" pitchFamily="34" charset="0"/>
              </a:rPr>
              <a:t>Random accesses bring poor locality</a:t>
            </a:r>
          </a:p>
          <a:p>
            <a:pPr marL="800100" lvl="1" indent="-342900">
              <a:buFont typeface="Wingdings" panose="05000000000000000000" pitchFamily="2" charset="2"/>
              <a:buChar char="Ø"/>
            </a:pPr>
            <a:r>
              <a:rPr lang="en-US" sz="2000" dirty="0">
                <a:latin typeface="Calibri" panose="020F0502020204030204" pitchFamily="34" charset="0"/>
                <a:cs typeface="Calibri" panose="020F0502020204030204" pitchFamily="34" charset="0"/>
              </a:rPr>
              <a:t>All proved wrong!</a:t>
            </a:r>
          </a:p>
          <a:p>
            <a:pPr marL="800100" lvl="1" indent="-342900">
              <a:buFont typeface="Wingdings" panose="05000000000000000000" pitchFamily="2" charset="2"/>
              <a:buChar char="Ø"/>
            </a:pPr>
            <a:endParaRPr lang="en-US" sz="2000" dirty="0">
              <a:latin typeface="Calibri" panose="020F0502020204030204" pitchFamily="34" charset="0"/>
              <a:cs typeface="Calibri" panose="020F0502020204030204" pitchFamily="34" charset="0"/>
            </a:endParaRPr>
          </a:p>
          <a:p>
            <a:pPr marL="342900" indent="-342900">
              <a:buFont typeface="Wingdings" pitchFamily="2" charset="2"/>
              <a:buChar char="q"/>
            </a:pPr>
            <a:r>
              <a:rPr lang="en-US" sz="2400" dirty="0">
                <a:latin typeface="Calibri" panose="020F0502020204030204" pitchFamily="34" charset="0"/>
                <a:cs typeface="Calibri" panose="020F0502020204030204" pitchFamily="34" charset="0"/>
              </a:rPr>
              <a:t>Optimization best as part of walk/sampling engine</a:t>
            </a:r>
          </a:p>
          <a:p>
            <a:pPr marL="800100" lvl="1" indent="-342900">
              <a:buFont typeface="Wingdings" panose="05000000000000000000" pitchFamily="2" charset="2"/>
              <a:buChar char="Ø"/>
            </a:pPr>
            <a:r>
              <a:rPr lang="en-US" sz="2000" dirty="0">
                <a:latin typeface="Calibri" panose="020F0502020204030204" pitchFamily="34" charset="0"/>
                <a:cs typeface="Calibri" panose="020F0502020204030204" pitchFamily="34" charset="0"/>
              </a:rPr>
              <a:t>Reused by diverse applications</a:t>
            </a:r>
          </a:p>
          <a:p>
            <a:pPr marL="800100" lvl="1" indent="-342900">
              <a:buFont typeface="Wingdings" panose="05000000000000000000" pitchFamily="2" charset="2"/>
              <a:buChar char="Ø"/>
            </a:pPr>
            <a:r>
              <a:rPr lang="en-US" sz="2000" dirty="0">
                <a:latin typeface="Calibri" panose="020F0502020204030204" pitchFamily="34" charset="0"/>
                <a:cs typeface="Calibri" panose="020F0502020204030204" pitchFamily="34" charset="0"/>
              </a:rPr>
              <a:t>Automatically adaptive to storage hierarchy partitions</a:t>
            </a:r>
          </a:p>
          <a:p>
            <a:endParaRPr lang="en-US" sz="2000" dirty="0">
              <a:latin typeface="Calibri" panose="020F0502020204030204" pitchFamily="34" charset="0"/>
              <a:cs typeface="Calibri" panose="020F0502020204030204" pitchFamily="34" charset="0"/>
            </a:endParaRPr>
          </a:p>
          <a:p>
            <a:endParaRPr lang="en-US" altLang="zh-CN" sz="2000" dirty="0">
              <a:latin typeface="Calibri" panose="020F0502020204030204" pitchFamily="34" charset="0"/>
              <a:cs typeface="Calibri" panose="020F0502020204030204" pitchFamily="34" charset="0"/>
            </a:endParaRPr>
          </a:p>
        </p:txBody>
      </p:sp>
      <p:grpSp>
        <p:nvGrpSpPr>
          <p:cNvPr id="12" name="Group 11"/>
          <p:cNvGrpSpPr/>
          <p:nvPr/>
        </p:nvGrpSpPr>
        <p:grpSpPr>
          <a:xfrm>
            <a:off x="7865706" y="1476355"/>
            <a:ext cx="3408224" cy="3249774"/>
            <a:chOff x="293064" y="1378655"/>
            <a:chExt cx="3408224" cy="3249774"/>
          </a:xfrm>
        </p:grpSpPr>
        <p:grpSp>
          <p:nvGrpSpPr>
            <p:cNvPr id="13" name="Group 3">
              <a:extLst>
                <a:ext uri="{FF2B5EF4-FFF2-40B4-BE49-F238E27FC236}">
                  <a16:creationId xmlns:a16="http://schemas.microsoft.com/office/drawing/2014/main" id="{550CAD4D-A4EE-C144-AC68-F20B34227857}"/>
                </a:ext>
              </a:extLst>
            </p:cNvPr>
            <p:cNvGrpSpPr/>
            <p:nvPr/>
          </p:nvGrpSpPr>
          <p:grpSpPr>
            <a:xfrm>
              <a:off x="1816238" y="1435100"/>
              <a:ext cx="1885050" cy="3190887"/>
              <a:chOff x="5294122" y="2590800"/>
              <a:chExt cx="1885050" cy="3190887"/>
            </a:xfrm>
          </p:grpSpPr>
          <p:sp>
            <p:nvSpPr>
              <p:cNvPr id="19" name="Rectangle 18">
                <a:extLst>
                  <a:ext uri="{FF2B5EF4-FFF2-40B4-BE49-F238E27FC236}">
                    <a16:creationId xmlns:a16="http://schemas.microsoft.com/office/drawing/2014/main" id="{93C0E0B4-5A17-954B-BB7B-E327F33CBC4B}"/>
                  </a:ext>
                </a:extLst>
              </p:cNvPr>
              <p:cNvSpPr/>
              <p:nvPr/>
            </p:nvSpPr>
            <p:spPr>
              <a:xfrm>
                <a:off x="5295900" y="2590800"/>
                <a:ext cx="800100" cy="330200"/>
              </a:xfrm>
              <a:prstGeom prst="rect">
                <a:avLst/>
              </a:prstGeom>
              <a:solidFill>
                <a:schemeClr val="bg1">
                  <a:alpha val="60648"/>
                </a:schemeClr>
              </a:solidFill>
              <a:ln w="222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4 ways</a:t>
                </a:r>
              </a:p>
            </p:txBody>
          </p:sp>
          <p:sp>
            <p:nvSpPr>
              <p:cNvPr id="20" name="Rectangle 19">
                <a:extLst>
                  <a:ext uri="{FF2B5EF4-FFF2-40B4-BE49-F238E27FC236}">
                    <a16:creationId xmlns:a16="http://schemas.microsoft.com/office/drawing/2014/main" id="{9CBD5489-EA8E-484A-8EEA-00CB036D24D5}"/>
                  </a:ext>
                </a:extLst>
              </p:cNvPr>
              <p:cNvSpPr/>
              <p:nvPr/>
            </p:nvSpPr>
            <p:spPr>
              <a:xfrm>
                <a:off x="5295900" y="2937160"/>
                <a:ext cx="1079500" cy="685800"/>
              </a:xfrm>
              <a:prstGeom prst="rect">
                <a:avLst/>
              </a:prstGeom>
              <a:solidFill>
                <a:schemeClr val="bg1">
                  <a:alpha val="71602"/>
                </a:schemeClr>
              </a:solidFill>
              <a:ln w="2222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a:solidFill>
                      <a:schemeClr val="tx1"/>
                    </a:solidFill>
                  </a:rPr>
                  <a:t>256GB,</a:t>
                </a:r>
              </a:p>
              <a:p>
                <a:pPr algn="ctr"/>
                <a:r>
                  <a:rPr lang="en-US" sz="1400" dirty="0">
                    <a:solidFill>
                      <a:schemeClr val="tx1"/>
                    </a:solidFill>
                  </a:rPr>
                  <a:t>2GB/s BW</a:t>
                </a:r>
              </a:p>
            </p:txBody>
          </p:sp>
          <p:sp>
            <p:nvSpPr>
              <p:cNvPr id="21" name="Rectangle 20">
                <a:extLst>
                  <a:ext uri="{FF2B5EF4-FFF2-40B4-BE49-F238E27FC236}">
                    <a16:creationId xmlns:a16="http://schemas.microsoft.com/office/drawing/2014/main" id="{B77E5789-F684-7F4B-8F6F-C90B6758799D}"/>
                  </a:ext>
                </a:extLst>
              </p:cNvPr>
              <p:cNvSpPr/>
              <p:nvPr/>
            </p:nvSpPr>
            <p:spPr>
              <a:xfrm>
                <a:off x="5295900" y="3639122"/>
                <a:ext cx="1883272" cy="731520"/>
              </a:xfrm>
              <a:prstGeom prst="rect">
                <a:avLst/>
              </a:prstGeom>
              <a:solidFill>
                <a:schemeClr val="bg1">
                  <a:alpha val="72000"/>
                </a:schemeClr>
              </a:solidFill>
              <a:ln w="254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000000"/>
                    </a:solidFill>
                  </a:rPr>
                  <a:t>2TB, 500k IOPS</a:t>
                </a:r>
              </a:p>
            </p:txBody>
          </p:sp>
          <p:sp>
            <p:nvSpPr>
              <p:cNvPr id="22" name="Rectangle 21">
                <a:extLst>
                  <a:ext uri="{FF2B5EF4-FFF2-40B4-BE49-F238E27FC236}">
                    <a16:creationId xmlns:a16="http://schemas.microsoft.com/office/drawing/2014/main" id="{1A01534B-0BC6-1344-81D9-7929AC8C5371}"/>
                  </a:ext>
                </a:extLst>
              </p:cNvPr>
              <p:cNvSpPr/>
              <p:nvPr/>
            </p:nvSpPr>
            <p:spPr>
              <a:xfrm>
                <a:off x="5294122" y="4373511"/>
                <a:ext cx="973296" cy="713232"/>
              </a:xfrm>
              <a:prstGeom prst="rect">
                <a:avLst/>
              </a:prstGeom>
              <a:solidFill>
                <a:schemeClr val="bg1">
                  <a:alpha val="72000"/>
                </a:schemeClr>
              </a:solidFill>
              <a:ln w="254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rgbClr val="000000"/>
                    </a:solidFill>
                  </a:rPr>
                  <a:t>1TB, </a:t>
                </a:r>
              </a:p>
              <a:p>
                <a:pPr algn="ctr"/>
                <a:r>
                  <a:rPr lang="en-US" sz="1300" dirty="0">
                    <a:solidFill>
                      <a:srgbClr val="000000"/>
                    </a:solidFill>
                  </a:rPr>
                  <a:t>1GB/s BW</a:t>
                </a:r>
              </a:p>
            </p:txBody>
          </p:sp>
          <p:sp>
            <p:nvSpPr>
              <p:cNvPr id="23" name="Rectangle 22">
                <a:extLst>
                  <a:ext uri="{FF2B5EF4-FFF2-40B4-BE49-F238E27FC236}">
                    <a16:creationId xmlns:a16="http://schemas.microsoft.com/office/drawing/2014/main" id="{46F0C3FC-1195-F141-A0AD-A8DFEC0D0114}"/>
                  </a:ext>
                </a:extLst>
              </p:cNvPr>
              <p:cNvSpPr/>
              <p:nvPr/>
            </p:nvSpPr>
            <p:spPr>
              <a:xfrm>
                <a:off x="5295900" y="5086743"/>
                <a:ext cx="1872418" cy="694944"/>
              </a:xfrm>
              <a:prstGeom prst="rect">
                <a:avLst/>
              </a:prstGeom>
              <a:solidFill>
                <a:schemeClr val="bg1">
                  <a:alpha val="72000"/>
                </a:schemeClr>
              </a:solid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000000"/>
                    </a:solidFill>
                  </a:rPr>
                  <a:t>2TB</a:t>
                </a:r>
              </a:p>
            </p:txBody>
          </p:sp>
        </p:grpSp>
        <p:sp>
          <p:nvSpPr>
            <p:cNvPr id="14" name="TextBox 13"/>
            <p:cNvSpPr txBox="1"/>
            <p:nvPr/>
          </p:nvSpPr>
          <p:spPr>
            <a:xfrm>
              <a:off x="445023" y="1378655"/>
              <a:ext cx="1454466" cy="400110"/>
            </a:xfrm>
            <a:prstGeom prst="rect">
              <a:avLst/>
            </a:prstGeom>
            <a:noFill/>
          </p:spPr>
          <p:txBody>
            <a:bodyPr wrap="square" rtlCol="0">
              <a:spAutoFit/>
            </a:bodyPr>
            <a:lstStyle/>
            <a:p>
              <a:pPr algn="ctr"/>
              <a:r>
                <a:rPr lang="en-US" sz="2000" dirty="0">
                  <a:latin typeface="Calibri" panose="020F0502020204030204" pitchFamily="34" charset="0"/>
                </a:rPr>
                <a:t>L3 Cache </a:t>
              </a:r>
            </a:p>
          </p:txBody>
        </p:sp>
        <p:sp>
          <p:nvSpPr>
            <p:cNvPr id="15" name="TextBox 14"/>
            <p:cNvSpPr txBox="1"/>
            <p:nvPr/>
          </p:nvSpPr>
          <p:spPr>
            <a:xfrm>
              <a:off x="694669" y="1911000"/>
              <a:ext cx="1150989" cy="400110"/>
            </a:xfrm>
            <a:prstGeom prst="rect">
              <a:avLst/>
            </a:prstGeom>
            <a:noFill/>
          </p:spPr>
          <p:txBody>
            <a:bodyPr wrap="square" rtlCol="0">
              <a:spAutoFit/>
            </a:bodyPr>
            <a:lstStyle/>
            <a:p>
              <a:pPr algn="ctr"/>
              <a:r>
                <a:rPr lang="en-US" sz="2000" dirty="0">
                  <a:latin typeface="Calibri" panose="020F0502020204030204" pitchFamily="34" charset="0"/>
                </a:rPr>
                <a:t>DRAM </a:t>
              </a:r>
            </a:p>
          </p:txBody>
        </p:sp>
        <p:sp>
          <p:nvSpPr>
            <p:cNvPr id="16" name="TextBox 15"/>
            <p:cNvSpPr txBox="1"/>
            <p:nvPr/>
          </p:nvSpPr>
          <p:spPr>
            <a:xfrm>
              <a:off x="293064" y="2595322"/>
              <a:ext cx="1487909" cy="400110"/>
            </a:xfrm>
            <a:prstGeom prst="rect">
              <a:avLst/>
            </a:prstGeom>
            <a:noFill/>
          </p:spPr>
          <p:txBody>
            <a:bodyPr wrap="square" rtlCol="0">
              <a:spAutoFit/>
            </a:bodyPr>
            <a:lstStyle/>
            <a:p>
              <a:pPr algn="ctr"/>
              <a:r>
                <a:rPr lang="en-US" sz="2000" dirty="0" err="1">
                  <a:latin typeface="Calibri" panose="020F0502020204030204" pitchFamily="34" charset="0"/>
                </a:rPr>
                <a:t>NVMe</a:t>
              </a:r>
              <a:r>
                <a:rPr lang="en-US" sz="2000" dirty="0">
                  <a:latin typeface="Calibri" panose="020F0502020204030204" pitchFamily="34" charset="0"/>
                </a:rPr>
                <a:t> SSD </a:t>
              </a:r>
            </a:p>
          </p:txBody>
        </p:sp>
        <p:sp>
          <p:nvSpPr>
            <p:cNvPr id="17" name="TextBox 16"/>
            <p:cNvSpPr txBox="1"/>
            <p:nvPr/>
          </p:nvSpPr>
          <p:spPr>
            <a:xfrm>
              <a:off x="293506" y="3225365"/>
              <a:ext cx="1487909" cy="707886"/>
            </a:xfrm>
            <a:prstGeom prst="rect">
              <a:avLst/>
            </a:prstGeom>
            <a:noFill/>
          </p:spPr>
          <p:txBody>
            <a:bodyPr wrap="square" rtlCol="0">
              <a:spAutoFit/>
            </a:bodyPr>
            <a:lstStyle/>
            <a:p>
              <a:pPr algn="ctr"/>
              <a:r>
                <a:rPr lang="en-US" sz="2000" dirty="0">
                  <a:latin typeface="Calibri" panose="020F0502020204030204" pitchFamily="34" charset="0"/>
                </a:rPr>
                <a:t>SATA SSD/HDD </a:t>
              </a:r>
            </a:p>
          </p:txBody>
        </p:sp>
        <p:sp>
          <p:nvSpPr>
            <p:cNvPr id="18" name="TextBox 17"/>
            <p:cNvSpPr txBox="1"/>
            <p:nvPr/>
          </p:nvSpPr>
          <p:spPr>
            <a:xfrm>
              <a:off x="326509" y="3920543"/>
              <a:ext cx="1487909" cy="707886"/>
            </a:xfrm>
            <a:prstGeom prst="rect">
              <a:avLst/>
            </a:prstGeom>
            <a:noFill/>
          </p:spPr>
          <p:txBody>
            <a:bodyPr wrap="square" rtlCol="0">
              <a:spAutoFit/>
            </a:bodyPr>
            <a:lstStyle/>
            <a:p>
              <a:pPr algn="ctr"/>
              <a:r>
                <a:rPr lang="en-US" sz="2000" dirty="0">
                  <a:latin typeface="Calibri" panose="020F0502020204030204" pitchFamily="34" charset="0"/>
                </a:rPr>
                <a:t>Network storage</a:t>
              </a:r>
            </a:p>
          </p:txBody>
        </p:sp>
      </p:grpSp>
    </p:spTree>
    <p:custDataLst>
      <p:tags r:id="rId1"/>
    </p:custDataLst>
    <p:extLst>
      <p:ext uri="{BB962C8B-B14F-4D97-AF65-F5344CB8AC3E}">
        <p14:creationId xmlns:p14="http://schemas.microsoft.com/office/powerpoint/2010/main" val="3532875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xEl>
                                              <p:pRg st="6" end="6"/>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xEl>
                                              <p:pRg st="7" end="7"/>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8346" y="217112"/>
            <a:ext cx="10515600" cy="889289"/>
          </a:xfrm>
        </p:spPr>
        <p:txBody>
          <a:bodyPr>
            <a:normAutofit/>
          </a:bodyPr>
          <a:lstStyle/>
          <a:p>
            <a:r>
              <a:rPr lang="en-US" altLang="zh-CN" dirty="0"/>
              <a:t>Case Study 2: Caching and Tiering</a:t>
            </a:r>
            <a:endParaRPr lang="zh-CN" altLang="en-US" sz="3200" b="1" dirty="0"/>
          </a:p>
        </p:txBody>
      </p:sp>
      <p:sp>
        <p:nvSpPr>
          <p:cNvPr id="4" name="Slide Number Placeholder 3"/>
          <p:cNvSpPr>
            <a:spLocks noGrp="1"/>
          </p:cNvSpPr>
          <p:nvPr>
            <p:ph type="sldNum" sz="quarter" idx="4294967295"/>
          </p:nvPr>
        </p:nvSpPr>
        <p:spPr>
          <a:xfrm>
            <a:off x="9079728" y="6356350"/>
            <a:ext cx="2743200" cy="365125"/>
          </a:xfrm>
          <a:prstGeom prst="rect">
            <a:avLst/>
          </a:prstGeom>
        </p:spPr>
        <p:txBody>
          <a:bodyPr/>
          <a:lstStyle/>
          <a:p>
            <a:fld id="{C0242EEA-1274-4EC0-B3F7-59D9DD50226F}" type="slidenum">
              <a:rPr lang="zh-CN" altLang="en-US" smtClean="0"/>
              <a:pPr/>
              <a:t>21</a:t>
            </a:fld>
            <a:endParaRPr lang="zh-CN" altLang="en-US" dirty="0"/>
          </a:p>
        </p:txBody>
      </p:sp>
      <p:sp>
        <p:nvSpPr>
          <p:cNvPr id="5" name="矩形 27">
            <a:extLst>
              <a:ext uri="{FF2B5EF4-FFF2-40B4-BE49-F238E27FC236}">
                <a16:creationId xmlns:a16="http://schemas.microsoft.com/office/drawing/2014/main" id="{214239AE-9A30-A942-B66A-71B3C38CAB13}"/>
              </a:ext>
            </a:extLst>
          </p:cNvPr>
          <p:cNvSpPr/>
          <p:nvPr/>
        </p:nvSpPr>
        <p:spPr>
          <a:xfrm>
            <a:off x="612370" y="893590"/>
            <a:ext cx="10550930" cy="4216539"/>
          </a:xfrm>
          <a:prstGeom prst="rect">
            <a:avLst/>
          </a:prstGeom>
          <a:noFill/>
        </p:spPr>
        <p:txBody>
          <a:bodyPr wrap="square" rtlCol="0">
            <a:spAutoFit/>
          </a:bodyPr>
          <a:lstStyle/>
          <a:p>
            <a:pPr marL="1257300" lvl="2" indent="-342900"/>
            <a:endParaRPr lang="en-US" sz="2000" dirty="0">
              <a:latin typeface="Calibri" panose="020F0502020204030204" pitchFamily="34" charset="0"/>
              <a:cs typeface="Calibri" panose="020F0502020204030204" pitchFamily="34" charset="0"/>
            </a:endParaRPr>
          </a:p>
          <a:p>
            <a:pPr marL="342900" indent="-342900">
              <a:buFont typeface="Wingdings" pitchFamily="2" charset="2"/>
              <a:buChar char="q"/>
            </a:pPr>
            <a:r>
              <a:rPr lang="en-US" sz="2400" dirty="0">
                <a:latin typeface="Calibri" panose="020F0502020204030204" pitchFamily="34" charset="0"/>
              </a:rPr>
              <a:t>Useful in hierarchies </a:t>
            </a:r>
          </a:p>
          <a:p>
            <a:pPr marL="800100" lvl="1" indent="-342900">
              <a:buFont typeface="Wingdings" panose="05000000000000000000" pitchFamily="2" charset="2"/>
              <a:buChar char="Ø"/>
            </a:pPr>
            <a:r>
              <a:rPr lang="en-US" sz="2000" b="1" dirty="0">
                <a:latin typeface="Calibri" panose="020F0502020204030204" pitchFamily="34" charset="0"/>
                <a:cs typeface="Calibri" panose="020F0502020204030204" pitchFamily="34" charset="0"/>
              </a:rPr>
              <a:t>Caching</a:t>
            </a:r>
            <a:r>
              <a:rPr lang="en-US" sz="2000" dirty="0">
                <a:latin typeface="Calibri" panose="020F0502020204030204" pitchFamily="34" charset="0"/>
                <a:cs typeface="Calibri" panose="020F0502020204030204" pitchFamily="34" charset="0"/>
              </a:rPr>
              <a:t>: storing (smaller) hot datasets in faster storage</a:t>
            </a:r>
          </a:p>
          <a:p>
            <a:pPr marL="800100" lvl="1" indent="-342900">
              <a:buFont typeface="Wingdings" panose="05000000000000000000" pitchFamily="2" charset="2"/>
              <a:buChar char="Ø"/>
            </a:pPr>
            <a:r>
              <a:rPr lang="en-US" sz="2000" b="1" dirty="0" err="1">
                <a:latin typeface="Calibri" panose="020F0502020204030204" pitchFamily="34" charset="0"/>
                <a:cs typeface="Calibri" panose="020F0502020204030204" pitchFamily="34" charset="0"/>
              </a:rPr>
              <a:t>Tiering</a:t>
            </a:r>
            <a:r>
              <a:rPr lang="en-US" sz="2000" dirty="0">
                <a:latin typeface="Calibri" panose="020F0502020204030204" pitchFamily="34" charset="0"/>
                <a:cs typeface="Calibri" panose="020F0502020204030204" pitchFamily="34" charset="0"/>
              </a:rPr>
              <a:t>: placing datasets across storage layers</a:t>
            </a:r>
          </a:p>
          <a:p>
            <a:pPr marL="800100" lvl="1" indent="-342900">
              <a:buFont typeface="Wingdings" panose="05000000000000000000" pitchFamily="2" charset="2"/>
              <a:buChar char="Ø"/>
            </a:pPr>
            <a:endParaRPr lang="en-US" sz="2000" dirty="0">
              <a:latin typeface="Calibri" panose="020F0502020204030204" pitchFamily="34" charset="0"/>
              <a:cs typeface="Calibri" panose="020F0502020204030204" pitchFamily="34" charset="0"/>
            </a:endParaRPr>
          </a:p>
          <a:p>
            <a:pPr marL="342900" indent="-342900">
              <a:buFont typeface="Wingdings" pitchFamily="2" charset="2"/>
              <a:buChar char="q"/>
            </a:pPr>
            <a:r>
              <a:rPr lang="en-US" sz="2400" dirty="0">
                <a:latin typeface="Calibri" panose="020F0502020204030204" pitchFamily="34" charset="0"/>
              </a:rPr>
              <a:t>Good candidates for building shared software components</a:t>
            </a:r>
          </a:p>
          <a:p>
            <a:pPr marL="800100" lvl="1" indent="-342900">
              <a:buFont typeface="Wingdings" panose="05000000000000000000" pitchFamily="2" charset="2"/>
              <a:buChar char="Ø"/>
            </a:pPr>
            <a:r>
              <a:rPr lang="en-US" altLang="zh-CN" sz="2000" dirty="0">
                <a:latin typeface="Calibri" panose="020F0502020204030204" pitchFamily="34" charset="0"/>
                <a:cs typeface="Calibri" panose="020F0502020204030204" pitchFamily="34" charset="0"/>
              </a:rPr>
              <a:t>Common functionality and goals across data-intensive applications</a:t>
            </a:r>
          </a:p>
          <a:p>
            <a:pPr marL="800100" lvl="1" indent="-342900">
              <a:buFont typeface="Wingdings" panose="05000000000000000000" pitchFamily="2" charset="2"/>
              <a:buChar char="Ø"/>
            </a:pPr>
            <a:r>
              <a:rPr lang="en-US" altLang="zh-CN" sz="2000" dirty="0">
                <a:latin typeface="Calibri" panose="020F0502020204030204" pitchFamily="34" charset="0"/>
                <a:cs typeface="Calibri" panose="020F0502020204030204" pitchFamily="34" charset="0"/>
              </a:rPr>
              <a:t>Limited types of access patterns and popularity distributions</a:t>
            </a:r>
            <a:r>
              <a:rPr lang="zh-CN" altLang="en-US" sz="2000" dirty="0">
                <a:latin typeface="Calibri" panose="020F0502020204030204" pitchFamily="34" charset="0"/>
                <a:cs typeface="Calibri" panose="020F0502020204030204" pitchFamily="34" charset="0"/>
              </a:rPr>
              <a:t> </a:t>
            </a:r>
            <a:endParaRPr lang="en-US" altLang="zh-CN" sz="2000" dirty="0">
              <a:latin typeface="Calibri" panose="020F0502020204030204" pitchFamily="34" charset="0"/>
              <a:cs typeface="Calibri" panose="020F0502020204030204" pitchFamily="34" charset="0"/>
            </a:endParaRPr>
          </a:p>
          <a:p>
            <a:pPr marL="800100" lvl="1" indent="-342900">
              <a:buFont typeface="Wingdings" panose="05000000000000000000" pitchFamily="2" charset="2"/>
              <a:buChar char="Ø"/>
            </a:pPr>
            <a:r>
              <a:rPr lang="en-US" sz="2000" dirty="0">
                <a:latin typeface="Calibri" panose="020F0502020204030204" pitchFamily="34" charset="0"/>
                <a:cs typeface="Calibri" panose="020F0502020204030204" pitchFamily="34" charset="0"/>
              </a:rPr>
              <a:t>Crucial to performance, sensitive to resource configurations</a:t>
            </a:r>
          </a:p>
          <a:p>
            <a:pPr marL="800100" lvl="1" indent="-342900">
              <a:buFont typeface="Wingdings" panose="05000000000000000000" pitchFamily="2" charset="2"/>
              <a:buChar char="Ø"/>
            </a:pPr>
            <a:r>
              <a:rPr lang="en-US" sz="2000" b="1" dirty="0">
                <a:latin typeface="Calibri" panose="020F0502020204030204" pitchFamily="34" charset="0"/>
                <a:cs typeface="Calibri" panose="020F0502020204030204" pitchFamily="34" charset="0"/>
              </a:rPr>
              <a:t>Easy to show improvement, hard to know where to stop</a:t>
            </a:r>
          </a:p>
          <a:p>
            <a:pPr marL="800100" lvl="1" indent="-342900">
              <a:buFont typeface="Wingdings" panose="05000000000000000000" pitchFamily="2" charset="2"/>
              <a:buChar char="Ø"/>
            </a:pPr>
            <a:endParaRPr lang="en-US" sz="2000" dirty="0">
              <a:latin typeface="Calibri" panose="020F0502020204030204" pitchFamily="34" charset="0"/>
              <a:cs typeface="Calibri" panose="020F0502020204030204" pitchFamily="34" charset="0"/>
            </a:endParaRPr>
          </a:p>
          <a:p>
            <a:pPr marL="800100" lvl="1" indent="-342900">
              <a:buFont typeface="Wingdings" panose="05000000000000000000" pitchFamily="2" charset="2"/>
              <a:buChar char="Ø"/>
            </a:pPr>
            <a:endParaRPr lang="en-US" sz="2000" dirty="0">
              <a:latin typeface="Calibri" panose="020F0502020204030204" pitchFamily="34" charset="0"/>
              <a:cs typeface="Calibri" panose="020F0502020204030204" pitchFamily="34" charset="0"/>
            </a:endParaRPr>
          </a:p>
          <a:p>
            <a:endParaRPr lang="en-US" altLang="zh-CN" sz="2000" dirty="0">
              <a:latin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2185463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xEl>
                                              <p:pRg st="6" end="6"/>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xEl>
                                              <p:pRg st="7" end="7"/>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xEl>
                                              <p:pRg st="8" end="8"/>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5F2B702-EC6F-8140-A465-E97527A0284C}"/>
              </a:ext>
            </a:extLst>
          </p:cNvPr>
          <p:cNvSpPr>
            <a:spLocks noGrp="1"/>
          </p:cNvSpPr>
          <p:nvPr>
            <p:ph type="sldNum" sz="quarter" idx="4"/>
          </p:nvPr>
        </p:nvSpPr>
        <p:spPr/>
        <p:txBody>
          <a:bodyPr/>
          <a:lstStyle/>
          <a:p>
            <a:fld id="{AC2C8A33-795F-4E62-8281-E58A249A7F38}" type="slidenum">
              <a:rPr lang="uk-UA" smtClean="0"/>
              <a:pPr/>
              <a:t>22</a:t>
            </a:fld>
            <a:endParaRPr lang="uk-UA" dirty="0"/>
          </a:p>
        </p:txBody>
      </p:sp>
      <p:sp>
        <p:nvSpPr>
          <p:cNvPr id="3" name="Title 2">
            <a:extLst>
              <a:ext uri="{FF2B5EF4-FFF2-40B4-BE49-F238E27FC236}">
                <a16:creationId xmlns:a16="http://schemas.microsoft.com/office/drawing/2014/main" id="{93ED2DCA-AB21-914C-9E1A-1371B5B4084C}"/>
              </a:ext>
            </a:extLst>
          </p:cNvPr>
          <p:cNvSpPr>
            <a:spLocks noGrp="1"/>
          </p:cNvSpPr>
          <p:nvPr>
            <p:ph type="title"/>
          </p:nvPr>
        </p:nvSpPr>
        <p:spPr>
          <a:xfrm>
            <a:off x="720000" y="363820"/>
            <a:ext cx="10515600" cy="616506"/>
          </a:xfrm>
        </p:spPr>
        <p:txBody>
          <a:bodyPr>
            <a:normAutofit/>
          </a:bodyPr>
          <a:lstStyle/>
          <a:p>
            <a:r>
              <a:rPr lang="en-US" dirty="0">
                <a:latin typeface="Calibri" panose="020F0502020204030204" pitchFamily="34" charset="0"/>
                <a:cs typeface="Calibri" panose="020F0502020204030204" pitchFamily="34" charset="0"/>
              </a:rPr>
              <a:t>Related Study 3: New Challenges for Memory Caching</a:t>
            </a:r>
            <a:endParaRPr lang="x-none" dirty="0">
              <a:latin typeface="Calibri" panose="020F0502020204030204" pitchFamily="34" charset="0"/>
              <a:cs typeface="Calibri" panose="020F0502020204030204" pitchFamily="34" charset="0"/>
            </a:endParaRPr>
          </a:p>
        </p:txBody>
      </p:sp>
      <p:sp>
        <p:nvSpPr>
          <p:cNvPr id="83" name="Text Placeholder 3">
            <a:extLst>
              <a:ext uri="{FF2B5EF4-FFF2-40B4-BE49-F238E27FC236}">
                <a16:creationId xmlns:a16="http://schemas.microsoft.com/office/drawing/2014/main" id="{BB47B9DC-15CA-1B4D-9927-C48EDF4CA5E0}"/>
              </a:ext>
            </a:extLst>
          </p:cNvPr>
          <p:cNvSpPr>
            <a:spLocks noGrp="1"/>
          </p:cNvSpPr>
          <p:nvPr>
            <p:ph type="body" sz="quarter" idx="10"/>
          </p:nvPr>
        </p:nvSpPr>
        <p:spPr>
          <a:xfrm>
            <a:off x="581346" y="1132726"/>
            <a:ext cx="6651210" cy="4908382"/>
          </a:xfrm>
        </p:spPr>
        <p:txBody>
          <a:bodyPr>
            <a:normAutofit/>
          </a:bodyPr>
          <a:lstStyle/>
          <a:p>
            <a:pPr>
              <a:lnSpc>
                <a:spcPct val="120000"/>
              </a:lnSpc>
              <a:buSzPct val="80000"/>
              <a:buFont typeface="Wingdings" pitchFamily="2" charset="2"/>
              <a:buChar char="q"/>
            </a:pPr>
            <a:r>
              <a:rPr lang="en-US" altLang="zh-CN" sz="2400" dirty="0"/>
              <a:t> </a:t>
            </a:r>
            <a:r>
              <a:rPr lang="en-US" altLang="zh-CN" sz="2400" dirty="0">
                <a:latin typeface="Calibri" panose="020F0502020204030204" pitchFamily="34" charset="0"/>
                <a:cs typeface="Calibri" panose="020F0502020204030204" pitchFamily="34" charset="0"/>
              </a:rPr>
              <a:t>Faster storage devices</a:t>
            </a:r>
          </a:p>
          <a:p>
            <a:pPr lvl="1">
              <a:lnSpc>
                <a:spcPct val="120000"/>
              </a:lnSpc>
              <a:buSzPct val="80000"/>
            </a:pPr>
            <a:r>
              <a:rPr lang="en-US" altLang="zh-CN" sz="2000" dirty="0">
                <a:latin typeface="Calibri" panose="020F0502020204030204" pitchFamily="34" charset="0"/>
                <a:cs typeface="Calibri" panose="020F0502020204030204" pitchFamily="34" charset="0"/>
              </a:rPr>
              <a:t> Previous: significant performance gap between memory and block storage devices (1000x)</a:t>
            </a:r>
          </a:p>
          <a:p>
            <a:pPr lvl="1">
              <a:lnSpc>
                <a:spcPct val="120000"/>
              </a:lnSpc>
              <a:buSzPct val="80000"/>
            </a:pPr>
            <a:r>
              <a:rPr lang="en-US" altLang="zh-CN" sz="2000" dirty="0">
                <a:latin typeface="Calibri" panose="020F0502020204030204" pitchFamily="34" charset="0"/>
                <a:cs typeface="Calibri" panose="020F0502020204030204" pitchFamily="34" charset="0"/>
              </a:rPr>
              <a:t> </a:t>
            </a:r>
            <a:r>
              <a:rPr lang="en-US" altLang="zh-CN" dirty="0">
                <a:latin typeface="Calibri" panose="020F0502020204030204" pitchFamily="34" charset="0"/>
                <a:cs typeface="Calibri" panose="020F0502020204030204" pitchFamily="34" charset="0"/>
              </a:rPr>
              <a:t>U</a:t>
            </a:r>
            <a:r>
              <a:rPr lang="en-US" altLang="zh-CN" sz="2000" dirty="0">
                <a:latin typeface="Calibri" panose="020F0502020204030204" pitchFamily="34" charset="0"/>
                <a:cs typeface="Calibri" panose="020F0502020204030204" pitchFamily="34" charset="0"/>
              </a:rPr>
              <a:t>ltra-low latency </a:t>
            </a:r>
            <a:r>
              <a:rPr lang="en-US" altLang="zh-CN" sz="2000" dirty="0" err="1">
                <a:latin typeface="Calibri" panose="020F0502020204030204" pitchFamily="34" charset="0"/>
                <a:cs typeface="Calibri" panose="020F0502020204030204" pitchFamily="34" charset="0"/>
              </a:rPr>
              <a:t>NVMe</a:t>
            </a:r>
            <a:r>
              <a:rPr lang="en-US" altLang="zh-CN" sz="2000" dirty="0">
                <a:latin typeface="Calibri" panose="020F0502020204030204" pitchFamily="34" charset="0"/>
                <a:cs typeface="Calibri" panose="020F0502020204030204" pitchFamily="34" charset="0"/>
              </a:rPr>
              <a:t> SSDs reduce latency gap to 10x</a:t>
            </a:r>
          </a:p>
          <a:p>
            <a:pPr>
              <a:lnSpc>
                <a:spcPct val="120000"/>
              </a:lnSpc>
              <a:buSzPct val="80000"/>
              <a:buFont typeface="Wingdings" pitchFamily="2" charset="2"/>
              <a:buChar char="q"/>
            </a:pPr>
            <a:r>
              <a:rPr lang="en-US" altLang="zh-CN" sz="2400" dirty="0">
                <a:latin typeface="Calibri" panose="020F0502020204030204" pitchFamily="34" charset="0"/>
                <a:cs typeface="Calibri" panose="020F0502020204030204" pitchFamily="34" charset="0"/>
              </a:rPr>
              <a:t> Higher concurrency</a:t>
            </a:r>
          </a:p>
          <a:p>
            <a:pPr lvl="1">
              <a:lnSpc>
                <a:spcPct val="120000"/>
              </a:lnSpc>
              <a:buSzPct val="80000"/>
            </a:pPr>
            <a:r>
              <a:rPr lang="en-US" altLang="zh-CN" sz="2000" dirty="0">
                <a:latin typeface="Calibri" panose="020F0502020204030204" pitchFamily="34" charset="0"/>
                <a:cs typeface="Calibri" panose="020F0502020204030204" pitchFamily="34" charset="0"/>
              </a:rPr>
              <a:t> </a:t>
            </a:r>
            <a:r>
              <a:rPr lang="en-US" altLang="zh-CN" dirty="0">
                <a:latin typeface="Calibri" panose="020F0502020204030204" pitchFamily="34" charset="0"/>
                <a:cs typeface="Calibri" panose="020F0502020204030204" pitchFamily="34" charset="0"/>
              </a:rPr>
              <a:t>Contentious accesses to shared data structures due to cache management</a:t>
            </a:r>
          </a:p>
          <a:p>
            <a:pPr lvl="1">
              <a:lnSpc>
                <a:spcPct val="120000"/>
              </a:lnSpc>
              <a:buSzPct val="80000"/>
            </a:pPr>
            <a:r>
              <a:rPr lang="en-US" altLang="zh-CN" dirty="0">
                <a:latin typeface="Calibri" panose="020F0502020204030204" pitchFamily="34" charset="0"/>
                <a:cs typeface="Calibri" panose="020F0502020204030204" pitchFamily="34" charset="0"/>
              </a:rPr>
              <a:t> Originally read-heavy user accesses become write-intensive due to cache metadata update</a:t>
            </a:r>
          </a:p>
        </p:txBody>
      </p:sp>
      <p:grpSp>
        <p:nvGrpSpPr>
          <p:cNvPr id="5" name="Group 4">
            <a:extLst>
              <a:ext uri="{FF2B5EF4-FFF2-40B4-BE49-F238E27FC236}">
                <a16:creationId xmlns:a16="http://schemas.microsoft.com/office/drawing/2014/main" id="{427718AC-9978-124A-9B7B-767FD4EECF54}"/>
              </a:ext>
            </a:extLst>
          </p:cNvPr>
          <p:cNvGrpSpPr/>
          <p:nvPr/>
        </p:nvGrpSpPr>
        <p:grpSpPr>
          <a:xfrm>
            <a:off x="7481454" y="2452255"/>
            <a:ext cx="4419600" cy="3079494"/>
            <a:chOff x="7398327" y="2050473"/>
            <a:chExt cx="4419600" cy="3079494"/>
          </a:xfrm>
        </p:grpSpPr>
        <mc:AlternateContent xmlns:mc="http://schemas.openxmlformats.org/markup-compatibility/2006" xmlns:a14="http://schemas.microsoft.com/office/drawing/2010/main">
          <mc:Choice Requires="a14">
            <p:graphicFrame>
              <p:nvGraphicFramePr>
                <p:cNvPr id="7" name="Chart 6">
                  <a:extLst>
                    <a:ext uri="{FF2B5EF4-FFF2-40B4-BE49-F238E27FC236}">
                      <a16:creationId xmlns:a16="http://schemas.microsoft.com/office/drawing/2014/main" id="{E63F3632-F60F-2E46-873B-1429A5F361AC}"/>
                    </a:ext>
                  </a:extLst>
                </p:cNvPr>
                <p:cNvGraphicFramePr>
                  <a:graphicFrameLocks/>
                </p:cNvGraphicFramePr>
                <p:nvPr>
                  <p:extLst>
                    <p:ext uri="{D42A27DB-BD31-4B8C-83A1-F6EECF244321}">
                      <p14:modId xmlns:p14="http://schemas.microsoft.com/office/powerpoint/2010/main" val="1860985793"/>
                    </p:ext>
                  </p:extLst>
                </p:nvPr>
              </p:nvGraphicFramePr>
              <p:xfrm>
                <a:off x="7398327" y="2050473"/>
                <a:ext cx="4419600" cy="2927094"/>
              </p:xfrm>
              <a:graphic>
                <a:graphicData uri="http://schemas.openxmlformats.org/drawingml/2006/chart">
                  <c:chart xmlns:c="http://schemas.openxmlformats.org/drawingml/2006/chart" xmlns:r="http://schemas.openxmlformats.org/officeDocument/2006/relationships" r:id="rId4"/>
                </a:graphicData>
              </a:graphic>
            </p:graphicFrame>
          </mc:Choice>
          <mc:Fallback xmlns="">
            <p:graphicFrame>
              <p:nvGraphicFramePr>
                <p:cNvPr id="7" name="Chart 6">
                  <a:extLst>
                    <a:ext uri="{FF2B5EF4-FFF2-40B4-BE49-F238E27FC236}">
                      <a16:creationId xmlns:a16="http://schemas.microsoft.com/office/drawing/2014/main" id="{E63F3632-F60F-2E46-873B-1429A5F361AC}"/>
                    </a:ext>
                  </a:extLst>
                </p:cNvPr>
                <p:cNvGraphicFramePr>
                  <a:graphicFrameLocks/>
                </p:cNvGraphicFramePr>
                <p:nvPr>
                  <p:extLst>
                    <p:ext uri="{D42A27DB-BD31-4B8C-83A1-F6EECF244321}">
                      <p14:modId xmlns:p14="http://schemas.microsoft.com/office/powerpoint/2010/main" val="1860985793"/>
                    </p:ext>
                  </p:extLst>
                </p:nvPr>
              </p:nvGraphicFramePr>
              <p:xfrm>
                <a:off x="7398327" y="2050473"/>
                <a:ext cx="4419600" cy="2927094"/>
              </p:xfrm>
              <a:graphic>
                <a:graphicData uri="http://schemas.openxmlformats.org/drawingml/2006/chart">
                  <c:chart xmlns:c="http://schemas.openxmlformats.org/drawingml/2006/chart" xmlns:r="http://schemas.openxmlformats.org/officeDocument/2006/relationships" r:id="rId7"/>
                </a:graphicData>
              </a:graphic>
            </p:graphicFrame>
          </mc:Fallback>
        </mc:AlternateContent>
        <p:sp>
          <p:nvSpPr>
            <p:cNvPr id="8" name="TextBox 3">
              <a:extLst>
                <a:ext uri="{FF2B5EF4-FFF2-40B4-BE49-F238E27FC236}">
                  <a16:creationId xmlns:a16="http://schemas.microsoft.com/office/drawing/2014/main" id="{C0DD136A-5A2E-A445-91BC-ABD4393A053F}"/>
                </a:ext>
              </a:extLst>
            </p:cNvPr>
            <p:cNvSpPr txBox="1"/>
            <p:nvPr/>
          </p:nvSpPr>
          <p:spPr>
            <a:xfrm>
              <a:off x="8740454" y="4825167"/>
              <a:ext cx="2870200" cy="304800"/>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400" b="1" i="0">
                  <a:solidFill>
                    <a:srgbClr val="0070C0"/>
                  </a:solidFill>
                  <a:latin typeface="Arial" panose="020B0604020202020204" pitchFamily="34" charset="0"/>
                  <a:cs typeface="Arial" panose="020B0604020202020204" pitchFamily="34" charset="0"/>
                </a:rPr>
                <a:t>Number of threads</a:t>
              </a:r>
            </a:p>
          </p:txBody>
        </p:sp>
        <mc:AlternateContent xmlns:mc="http://schemas.openxmlformats.org/markup-compatibility/2006" xmlns:a14="http://schemas.microsoft.com/office/drawing/2010/main">
          <mc:Choice Requires="a14">
            <p:sp>
              <p:nvSpPr>
                <p:cNvPr id="9" name="TextBox 3">
                  <a:extLst>
                    <a:ext uri="{FF2B5EF4-FFF2-40B4-BE49-F238E27FC236}">
                      <a16:creationId xmlns:a16="http://schemas.microsoft.com/office/drawing/2014/main" id="{C0DD136A-5A2E-A445-91BC-ABD4393A053F}"/>
                    </a:ext>
                  </a:extLst>
                </p:cNvPr>
                <p:cNvSpPr txBox="1"/>
                <p:nvPr/>
              </p:nvSpPr>
              <p:spPr>
                <a:xfrm rot="16200000">
                  <a:off x="6732976" y="3353619"/>
                  <a:ext cx="1663701" cy="304316"/>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400" b="1" dirty="0">
                      <a:solidFill>
                        <a:srgbClr val="0070C0"/>
                      </a:solidFill>
                      <a:latin typeface="Arial" panose="020B0604020202020204" pitchFamily="34" charset="0"/>
                      <a:cs typeface="Arial" panose="020B0604020202020204" pitchFamily="34" charset="0"/>
                    </a:rPr>
                    <a:t>Hit latency </a:t>
                  </a:r>
                  <a14:m>
                    <m:oMath xmlns:m="http://schemas.openxmlformats.org/officeDocument/2006/math">
                      <m:r>
                        <a:rPr lang="en-US" sz="1400" b="1" i="0" smtClean="0">
                          <a:solidFill>
                            <a:srgbClr val="0070C0"/>
                          </a:solidFill>
                          <a:latin typeface="Cambria Math" panose="02040503050406030204" pitchFamily="18" charset="0"/>
                          <a:ea typeface="Cambria Math" panose="02040503050406030204" pitchFamily="18" charset="0"/>
                          <a:cs typeface="Arial" panose="020B0604020202020204" pitchFamily="34" charset="0"/>
                        </a:rPr>
                        <m:t>(</m:t>
                      </m:r>
                      <m:r>
                        <a:rPr lang="en-US" sz="1400" b="1" i="1" smtClean="0">
                          <a:solidFill>
                            <a:srgbClr val="0070C0"/>
                          </a:solidFill>
                          <a:latin typeface="Cambria Math" panose="02040503050406030204" pitchFamily="18" charset="0"/>
                          <a:ea typeface="Cambria Math" panose="02040503050406030204" pitchFamily="18" charset="0"/>
                          <a:cs typeface="Arial" panose="020B0604020202020204" pitchFamily="34" charset="0"/>
                        </a:rPr>
                        <m:t>𝝁</m:t>
                      </m:r>
                      <m:r>
                        <a:rPr lang="en-US" sz="1400" b="1" i="1" smtClean="0">
                          <a:solidFill>
                            <a:srgbClr val="0070C0"/>
                          </a:solidFill>
                          <a:latin typeface="Cambria Math" panose="02040503050406030204" pitchFamily="18" charset="0"/>
                          <a:ea typeface="Cambria Math" panose="02040503050406030204" pitchFamily="18" charset="0"/>
                          <a:cs typeface="Arial" panose="020B0604020202020204" pitchFamily="34" charset="0"/>
                        </a:rPr>
                        <m:t>𝒔</m:t>
                      </m:r>
                      <m:r>
                        <a:rPr lang="en-US" sz="1400" b="1" i="1" smtClean="0">
                          <a:solidFill>
                            <a:srgbClr val="0070C0"/>
                          </a:solidFill>
                          <a:latin typeface="Cambria Math" panose="02040503050406030204" pitchFamily="18" charset="0"/>
                          <a:ea typeface="Cambria Math" panose="02040503050406030204" pitchFamily="18" charset="0"/>
                          <a:cs typeface="Arial" panose="020B0604020202020204" pitchFamily="34" charset="0"/>
                        </a:rPr>
                        <m:t>)</m:t>
                      </m:r>
                    </m:oMath>
                  </a14:m>
                  <a:endParaRPr lang="en-US" sz="1400" b="1" i="0" dirty="0">
                    <a:solidFill>
                      <a:srgbClr val="0070C0"/>
                    </a:solidFill>
                    <a:latin typeface="Arial" panose="020B0604020202020204" pitchFamily="34" charset="0"/>
                    <a:cs typeface="Arial" panose="020B0604020202020204" pitchFamily="34" charset="0"/>
                  </a:endParaRPr>
                </a:p>
              </p:txBody>
            </p:sp>
          </mc:Choice>
          <mc:Fallback xmlns="">
            <p:sp>
              <p:nvSpPr>
                <p:cNvPr id="9" name="TextBox 3">
                  <a:extLst>
                    <a:ext uri="{FF2B5EF4-FFF2-40B4-BE49-F238E27FC236}">
                      <a16:creationId xmlns:a16="http://schemas.microsoft.com/office/drawing/2014/main" id="{C0DD136A-5A2E-A445-91BC-ABD4393A053F}"/>
                    </a:ext>
                  </a:extLst>
                </p:cNvPr>
                <p:cNvSpPr txBox="1">
                  <a:spLocks noRot="1" noChangeAspect="1" noMove="1" noResize="1" noEditPoints="1" noAdjustHandles="1" noChangeArrowheads="1" noChangeShapeType="1" noTextEdit="1"/>
                </p:cNvSpPr>
                <p:nvPr/>
              </p:nvSpPr>
              <p:spPr>
                <a:xfrm rot="16200000">
                  <a:off x="6732976" y="3353619"/>
                  <a:ext cx="1663701" cy="304316"/>
                </a:xfrm>
                <a:prstGeom prst="rect">
                  <a:avLst/>
                </a:prstGeom>
                <a:blipFill>
                  <a:blip r:embed="rId8"/>
                  <a:stretch>
                    <a:fillRect l="-4000" r="-20000" b="-1527"/>
                  </a:stretch>
                </a:blipFill>
                <a:ln w="9525" cmpd="sng">
                  <a:noFill/>
                </a:ln>
              </p:spPr>
              <p:txBody>
                <a:bodyPr/>
                <a:lstStyle/>
                <a:p>
                  <a:r>
                    <a:rPr lang="en-US">
                      <a:noFill/>
                    </a:rPr>
                    <a:t> </a:t>
                  </a:r>
                </a:p>
              </p:txBody>
            </p:sp>
          </mc:Fallback>
        </mc:AlternateContent>
      </p:grpSp>
    </p:spTree>
    <p:custDataLst>
      <p:tags r:id="rId1"/>
    </p:custDataLst>
    <p:extLst>
      <p:ext uri="{BB962C8B-B14F-4D97-AF65-F5344CB8AC3E}">
        <p14:creationId xmlns:p14="http://schemas.microsoft.com/office/powerpoint/2010/main" val="4064574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Diagram&#10;&#10;Description automatically generated">
            <a:extLst>
              <a:ext uri="{FF2B5EF4-FFF2-40B4-BE49-F238E27FC236}">
                <a16:creationId xmlns:a16="http://schemas.microsoft.com/office/drawing/2014/main" id="{F101A5FA-F76B-BE41-B1DB-AAE598EC89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38793" y="889289"/>
            <a:ext cx="5884257" cy="3645329"/>
          </a:xfrm>
          <a:prstGeom prst="rect">
            <a:avLst/>
          </a:prstGeom>
        </p:spPr>
      </p:pic>
      <p:sp>
        <p:nvSpPr>
          <p:cNvPr id="2" name="Title 1"/>
          <p:cNvSpPr>
            <a:spLocks noGrp="1"/>
          </p:cNvSpPr>
          <p:nvPr>
            <p:ph type="title"/>
          </p:nvPr>
        </p:nvSpPr>
        <p:spPr>
          <a:xfrm>
            <a:off x="227939" y="0"/>
            <a:ext cx="11581449" cy="889289"/>
          </a:xfrm>
        </p:spPr>
        <p:txBody>
          <a:bodyPr>
            <a:normAutofit fontScale="90000"/>
          </a:bodyPr>
          <a:lstStyle/>
          <a:p>
            <a:r>
              <a:rPr lang="en-US" altLang="zh-CN" dirty="0"/>
              <a:t>Related study 4: Data Placement Across Heterogeneous SSDs </a:t>
            </a:r>
            <a:endParaRPr lang="zh-CN" altLang="en-US" sz="3200" b="1" dirty="0"/>
          </a:p>
        </p:txBody>
      </p:sp>
      <p:sp>
        <p:nvSpPr>
          <p:cNvPr id="4" name="Slide Number Placeholder 3"/>
          <p:cNvSpPr>
            <a:spLocks noGrp="1"/>
          </p:cNvSpPr>
          <p:nvPr>
            <p:ph type="sldNum" sz="quarter" idx="4294967295"/>
          </p:nvPr>
        </p:nvSpPr>
        <p:spPr>
          <a:xfrm>
            <a:off x="9079728" y="6356350"/>
            <a:ext cx="2743200" cy="365125"/>
          </a:xfrm>
          <a:prstGeom prst="rect">
            <a:avLst/>
          </a:prstGeom>
        </p:spPr>
        <p:txBody>
          <a:bodyPr/>
          <a:lstStyle/>
          <a:p>
            <a:fld id="{C0242EEA-1274-4EC0-B3F7-59D9DD50226F}" type="slidenum">
              <a:rPr lang="zh-CN" altLang="en-US" smtClean="0"/>
              <a:pPr/>
              <a:t>23</a:t>
            </a:fld>
            <a:endParaRPr lang="zh-CN" altLang="en-US" dirty="0"/>
          </a:p>
        </p:txBody>
      </p:sp>
      <p:sp>
        <p:nvSpPr>
          <p:cNvPr id="5" name="矩形 27">
            <a:extLst>
              <a:ext uri="{FF2B5EF4-FFF2-40B4-BE49-F238E27FC236}">
                <a16:creationId xmlns:a16="http://schemas.microsoft.com/office/drawing/2014/main" id="{214239AE-9A30-A942-B66A-71B3C38CAB13}"/>
              </a:ext>
            </a:extLst>
          </p:cNvPr>
          <p:cNvSpPr/>
          <p:nvPr/>
        </p:nvSpPr>
        <p:spPr>
          <a:xfrm>
            <a:off x="382612" y="769257"/>
            <a:ext cx="5480581" cy="5509200"/>
          </a:xfrm>
          <a:prstGeom prst="rect">
            <a:avLst/>
          </a:prstGeom>
          <a:noFill/>
        </p:spPr>
        <p:txBody>
          <a:bodyPr wrap="square" rtlCol="0">
            <a:spAutoFit/>
          </a:bodyPr>
          <a:lstStyle/>
          <a:p>
            <a:pPr lvl="1"/>
            <a:endParaRPr lang="en-US" sz="2400" dirty="0">
              <a:solidFill>
                <a:schemeClr val="bg2">
                  <a:lumMod val="75000"/>
                </a:schemeClr>
              </a:solidFill>
              <a:latin typeface="Calibri" panose="020F0502020204030204" pitchFamily="34" charset="0"/>
              <a:cs typeface="Calibri" panose="020F0502020204030204" pitchFamily="34" charset="0"/>
            </a:endParaRPr>
          </a:p>
          <a:p>
            <a:pPr marL="342900" indent="-342900">
              <a:buFont typeface="Wingdings" pitchFamily="2" charset="2"/>
              <a:buChar char="q"/>
            </a:pPr>
            <a:r>
              <a:rPr lang="en-US" sz="2400" dirty="0" err="1">
                <a:latin typeface="Calibri" panose="020F0502020204030204" pitchFamily="34" charset="0"/>
              </a:rPr>
              <a:t>SpanDB</a:t>
            </a:r>
            <a:r>
              <a:rPr lang="en-US" sz="2400" dirty="0">
                <a:latin typeface="Calibri" panose="020F0502020204030204" pitchFamily="34" charset="0"/>
              </a:rPr>
              <a:t> </a:t>
            </a:r>
            <a:r>
              <a:rPr lang="en-US" sz="2400" dirty="0">
                <a:latin typeface="Calibri" panose="020F0502020204030204" pitchFamily="34" charset="0"/>
                <a:cs typeface="Calibri" panose="020F0502020204030204" pitchFamily="34" charset="0"/>
              </a:rPr>
              <a:t>[FAST 2021], w. USTC</a:t>
            </a:r>
          </a:p>
          <a:p>
            <a:pPr marL="800100" lvl="1" indent="-342900">
              <a:buFont typeface="Wingdings" panose="05000000000000000000" pitchFamily="2" charset="2"/>
              <a:buChar char="Ø"/>
            </a:pPr>
            <a:r>
              <a:rPr lang="en-US" sz="2000" dirty="0">
                <a:latin typeface="Calibri" panose="020F0502020204030204" pitchFamily="34" charset="0"/>
                <a:cs typeface="Calibri" panose="020F0502020204030204" pitchFamily="34" charset="0"/>
              </a:rPr>
              <a:t>Implemented within </a:t>
            </a:r>
            <a:r>
              <a:rPr lang="en-US" sz="2000" dirty="0" err="1">
                <a:latin typeface="Calibri" panose="020F0502020204030204" pitchFamily="34" charset="0"/>
                <a:cs typeface="Calibri" panose="020F0502020204030204" pitchFamily="34" charset="0"/>
              </a:rPr>
              <a:t>RocksDB</a:t>
            </a:r>
            <a:r>
              <a:rPr lang="en-US" sz="2000" dirty="0">
                <a:latin typeface="Calibri" panose="020F0502020204030204" pitchFamily="34" charset="0"/>
                <a:cs typeface="Calibri" panose="020F0502020204030204" pitchFamily="34" charset="0"/>
              </a:rPr>
              <a:t> </a:t>
            </a:r>
          </a:p>
          <a:p>
            <a:pPr marL="342900" indent="-342900">
              <a:buFont typeface="Wingdings" pitchFamily="2" charset="2"/>
              <a:buChar char="q"/>
            </a:pPr>
            <a:endParaRPr lang="en-US" sz="2400" dirty="0">
              <a:latin typeface="Calibri" panose="020F0502020204030204" pitchFamily="34" charset="0"/>
              <a:cs typeface="Calibri" panose="020F0502020204030204" pitchFamily="34" charset="0"/>
            </a:endParaRPr>
          </a:p>
          <a:p>
            <a:pPr marL="342900" indent="-342900">
              <a:buFont typeface="Wingdings" pitchFamily="2" charset="2"/>
              <a:buChar char="q"/>
            </a:pPr>
            <a:r>
              <a:rPr lang="en-US" sz="2400" dirty="0">
                <a:latin typeface="Calibri" panose="020F0502020204030204" pitchFamily="34" charset="0"/>
              </a:rPr>
              <a:t>Distributing LSM-tree based KV data </a:t>
            </a:r>
          </a:p>
          <a:p>
            <a:pPr marL="800100" lvl="1" indent="-342900">
              <a:buFont typeface="Wingdings" panose="05000000000000000000" pitchFamily="2" charset="2"/>
              <a:buChar char="Ø"/>
            </a:pPr>
            <a:r>
              <a:rPr lang="en-US" sz="2000" dirty="0">
                <a:latin typeface="Calibri" panose="020F0502020204030204" pitchFamily="34" charset="0"/>
                <a:cs typeface="Calibri" panose="020F0502020204030204" pitchFamily="34" charset="0"/>
              </a:rPr>
              <a:t>Large and slow disk for capacity </a:t>
            </a:r>
          </a:p>
          <a:p>
            <a:pPr marL="800100" lvl="1" indent="-342900">
              <a:buFont typeface="Wingdings" panose="05000000000000000000" pitchFamily="2" charset="2"/>
              <a:buChar char="Ø"/>
            </a:pPr>
            <a:r>
              <a:rPr lang="en-US" sz="2000" dirty="0">
                <a:latin typeface="Calibri" panose="020F0502020204030204" pitchFamily="34" charset="0"/>
                <a:cs typeface="Calibri" panose="020F0502020204030204" pitchFamily="34" charset="0"/>
              </a:rPr>
              <a:t>Small and fast disk for speed</a:t>
            </a:r>
          </a:p>
          <a:p>
            <a:pPr lvl="1"/>
            <a:endParaRPr lang="en-US" sz="2000" b="1" dirty="0">
              <a:latin typeface="Calibri" panose="020F0502020204030204" pitchFamily="34" charset="0"/>
              <a:cs typeface="Calibri" panose="020F0502020204030204" pitchFamily="34" charset="0"/>
            </a:endParaRPr>
          </a:p>
          <a:p>
            <a:pPr lvl="1"/>
            <a:endParaRPr lang="en-US" sz="2000" b="1" dirty="0">
              <a:latin typeface="Calibri" panose="020F0502020204030204" pitchFamily="34" charset="0"/>
              <a:cs typeface="Calibri" panose="020F0502020204030204" pitchFamily="34" charset="0"/>
            </a:endParaRPr>
          </a:p>
          <a:p>
            <a:pPr marL="342900" indent="-342900">
              <a:buFont typeface="Wingdings" pitchFamily="2" charset="2"/>
              <a:buChar char="q"/>
            </a:pPr>
            <a:r>
              <a:rPr lang="en-US" sz="2400" dirty="0">
                <a:latin typeface="Calibri" panose="020F0502020204030204" pitchFamily="34" charset="0"/>
              </a:rPr>
              <a:t>Automatic tree layer placement</a:t>
            </a:r>
          </a:p>
          <a:p>
            <a:pPr marL="800100" lvl="1" indent="-342900">
              <a:buFont typeface="Wingdings" panose="05000000000000000000" pitchFamily="2" charset="2"/>
              <a:buChar char="Ø"/>
            </a:pPr>
            <a:r>
              <a:rPr lang="en-US" sz="2000" dirty="0">
                <a:latin typeface="Calibri" panose="020F0502020204030204" pitchFamily="34" charset="0"/>
                <a:cs typeface="Calibri" panose="020F0502020204030204" pitchFamily="34" charset="0"/>
              </a:rPr>
              <a:t>Adaptive to partition sizes and workloads</a:t>
            </a:r>
          </a:p>
          <a:p>
            <a:pPr marL="800100" lvl="1" indent="-342900">
              <a:buFont typeface="Wingdings" panose="05000000000000000000" pitchFamily="2" charset="2"/>
              <a:buChar char="Ø"/>
            </a:pPr>
            <a:r>
              <a:rPr lang="en-US" sz="2000" dirty="0">
                <a:latin typeface="Calibri" panose="020F0502020204030204" pitchFamily="34" charset="0"/>
                <a:cs typeface="Calibri" panose="020F0502020204030204" pitchFamily="34" charset="0"/>
              </a:rPr>
              <a:t>Allow hybrid storage for cost-effectiveness</a:t>
            </a:r>
          </a:p>
          <a:p>
            <a:endParaRPr lang="en-US" sz="2000" dirty="0">
              <a:latin typeface="Calibri" panose="020F0502020204030204" pitchFamily="34" charset="0"/>
              <a:cs typeface="Calibri" panose="020F0502020204030204" pitchFamily="34" charset="0"/>
            </a:endParaRPr>
          </a:p>
          <a:p>
            <a:pPr marL="342900" indent="-342900">
              <a:buFont typeface="Wingdings" pitchFamily="2" charset="2"/>
              <a:buChar char="q"/>
            </a:pPr>
            <a:endParaRPr lang="en-US" sz="2400" dirty="0">
              <a:latin typeface="Calibri" panose="020F0502020204030204" pitchFamily="34" charset="0"/>
            </a:endParaRPr>
          </a:p>
          <a:p>
            <a:pPr marL="342900" indent="-342900">
              <a:buFont typeface="Wingdings" pitchFamily="2" charset="2"/>
              <a:buChar char="q"/>
            </a:pPr>
            <a:endParaRPr lang="en-US" sz="2400" dirty="0">
              <a:latin typeface="Calibri" panose="020F0502020204030204" pitchFamily="34" charset="0"/>
            </a:endParaRPr>
          </a:p>
          <a:p>
            <a:pPr marL="342900" indent="-342900">
              <a:buFont typeface="Wingdings" pitchFamily="2" charset="2"/>
              <a:buChar char="q"/>
            </a:pPr>
            <a:endParaRPr lang="en-US" sz="2400" dirty="0">
              <a:latin typeface="Calibri" panose="020F0502020204030204" pitchFamily="34" charset="0"/>
            </a:endParaRPr>
          </a:p>
        </p:txBody>
      </p:sp>
      <p:sp>
        <p:nvSpPr>
          <p:cNvPr id="70" name="Rectangle 69">
            <a:extLst>
              <a:ext uri="{FF2B5EF4-FFF2-40B4-BE49-F238E27FC236}">
                <a16:creationId xmlns:a16="http://schemas.microsoft.com/office/drawing/2014/main" id="{44EEC4BF-8258-2898-E99E-2B9304A1609A}"/>
              </a:ext>
            </a:extLst>
          </p:cNvPr>
          <p:cNvSpPr/>
          <p:nvPr/>
        </p:nvSpPr>
        <p:spPr>
          <a:xfrm>
            <a:off x="5715000" y="2622059"/>
            <a:ext cx="5658704" cy="2070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D8A82CD9-6BBA-B452-B859-82525B5CCF3D}"/>
              </a:ext>
            </a:extLst>
          </p:cNvPr>
          <p:cNvGrpSpPr/>
          <p:nvPr/>
        </p:nvGrpSpPr>
        <p:grpSpPr>
          <a:xfrm>
            <a:off x="612556" y="5274015"/>
            <a:ext cx="3408224" cy="731520"/>
            <a:chOff x="293064" y="2483422"/>
            <a:chExt cx="3408224" cy="731520"/>
          </a:xfrm>
        </p:grpSpPr>
        <p:sp>
          <p:nvSpPr>
            <p:cNvPr id="80" name="Rectangle 79">
              <a:extLst>
                <a:ext uri="{FF2B5EF4-FFF2-40B4-BE49-F238E27FC236}">
                  <a16:creationId xmlns:a16="http://schemas.microsoft.com/office/drawing/2014/main" id="{E649B5AB-74AA-FBCD-248B-EF33B36162DA}"/>
                </a:ext>
              </a:extLst>
            </p:cNvPr>
            <p:cNvSpPr/>
            <p:nvPr/>
          </p:nvSpPr>
          <p:spPr>
            <a:xfrm>
              <a:off x="1818016" y="2483422"/>
              <a:ext cx="1883272" cy="731520"/>
            </a:xfrm>
            <a:prstGeom prst="rect">
              <a:avLst/>
            </a:prstGeom>
            <a:solidFill>
              <a:schemeClr val="bg1">
                <a:alpha val="72000"/>
              </a:schemeClr>
            </a:solidFill>
            <a:ln w="254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accent6">
                      <a:lumMod val="75000"/>
                    </a:schemeClr>
                  </a:solidFill>
                </a:rPr>
                <a:t>2TB, 500k IOPS</a:t>
              </a:r>
            </a:p>
          </p:txBody>
        </p:sp>
        <p:sp>
          <p:nvSpPr>
            <p:cNvPr id="75" name="TextBox 74">
              <a:extLst>
                <a:ext uri="{FF2B5EF4-FFF2-40B4-BE49-F238E27FC236}">
                  <a16:creationId xmlns:a16="http://schemas.microsoft.com/office/drawing/2014/main" id="{4CBBE825-0BFC-6CD7-5B29-339EC57F5E5D}"/>
                </a:ext>
              </a:extLst>
            </p:cNvPr>
            <p:cNvSpPr txBox="1"/>
            <p:nvPr/>
          </p:nvSpPr>
          <p:spPr>
            <a:xfrm>
              <a:off x="293064" y="2663902"/>
              <a:ext cx="1487909" cy="400110"/>
            </a:xfrm>
            <a:prstGeom prst="rect">
              <a:avLst/>
            </a:prstGeom>
            <a:noFill/>
          </p:spPr>
          <p:txBody>
            <a:bodyPr wrap="square" rtlCol="0">
              <a:spAutoFit/>
            </a:bodyPr>
            <a:lstStyle/>
            <a:p>
              <a:pPr algn="ctr"/>
              <a:r>
                <a:rPr lang="en-US" sz="2000" dirty="0" err="1">
                  <a:solidFill>
                    <a:schemeClr val="accent6">
                      <a:lumMod val="75000"/>
                    </a:schemeClr>
                  </a:solidFill>
                  <a:latin typeface="Calibri" panose="020F0502020204030204" pitchFamily="34" charset="0"/>
                </a:rPr>
                <a:t>NVMe</a:t>
              </a:r>
              <a:r>
                <a:rPr lang="en-US" sz="2000" dirty="0">
                  <a:solidFill>
                    <a:schemeClr val="accent6">
                      <a:lumMod val="75000"/>
                    </a:schemeClr>
                  </a:solidFill>
                  <a:latin typeface="Calibri" panose="020F0502020204030204" pitchFamily="34" charset="0"/>
                </a:rPr>
                <a:t> SSD </a:t>
              </a:r>
            </a:p>
          </p:txBody>
        </p:sp>
      </p:grpSp>
      <p:grpSp>
        <p:nvGrpSpPr>
          <p:cNvPr id="91" name="Group 90">
            <a:extLst>
              <a:ext uri="{FF2B5EF4-FFF2-40B4-BE49-F238E27FC236}">
                <a16:creationId xmlns:a16="http://schemas.microsoft.com/office/drawing/2014/main" id="{53CEF1EC-DC2C-CB0E-D3A1-977991518370}"/>
              </a:ext>
            </a:extLst>
          </p:cNvPr>
          <p:cNvGrpSpPr/>
          <p:nvPr/>
        </p:nvGrpSpPr>
        <p:grpSpPr>
          <a:xfrm>
            <a:off x="4592082" y="4865856"/>
            <a:ext cx="4730889" cy="1466554"/>
            <a:chOff x="4786392" y="4614396"/>
            <a:chExt cx="4730889" cy="1466554"/>
          </a:xfrm>
        </p:grpSpPr>
        <p:grpSp>
          <p:nvGrpSpPr>
            <p:cNvPr id="83" name="Group 82">
              <a:extLst>
                <a:ext uri="{FF2B5EF4-FFF2-40B4-BE49-F238E27FC236}">
                  <a16:creationId xmlns:a16="http://schemas.microsoft.com/office/drawing/2014/main" id="{A2B23970-69E1-A7D3-49E5-E62880033604}"/>
                </a:ext>
              </a:extLst>
            </p:cNvPr>
            <p:cNvGrpSpPr/>
            <p:nvPr/>
          </p:nvGrpSpPr>
          <p:grpSpPr>
            <a:xfrm>
              <a:off x="5520293" y="4614396"/>
              <a:ext cx="2549287" cy="731520"/>
              <a:chOff x="293064" y="2483422"/>
              <a:chExt cx="2549287" cy="731520"/>
            </a:xfrm>
          </p:grpSpPr>
          <p:sp>
            <p:nvSpPr>
              <p:cNvPr id="84" name="Rectangle 83">
                <a:extLst>
                  <a:ext uri="{FF2B5EF4-FFF2-40B4-BE49-F238E27FC236}">
                    <a16:creationId xmlns:a16="http://schemas.microsoft.com/office/drawing/2014/main" id="{3E1BC0CE-9A41-8D62-9647-2B1A630DC455}"/>
                  </a:ext>
                </a:extLst>
              </p:cNvPr>
              <p:cNvSpPr/>
              <p:nvPr/>
            </p:nvSpPr>
            <p:spPr>
              <a:xfrm>
                <a:off x="1818016" y="2483422"/>
                <a:ext cx="1024335" cy="731520"/>
              </a:xfrm>
              <a:prstGeom prst="rect">
                <a:avLst/>
              </a:prstGeom>
              <a:solidFill>
                <a:schemeClr val="bg1">
                  <a:alpha val="72000"/>
                </a:schemeClr>
              </a:solidFill>
              <a:ln w="254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accent6">
                        <a:lumMod val="75000"/>
                      </a:schemeClr>
                    </a:solidFill>
                  </a:rPr>
                  <a:t>500GB, 1M IOPS, 2GB/s BW</a:t>
                </a:r>
              </a:p>
            </p:txBody>
          </p:sp>
          <p:sp>
            <p:nvSpPr>
              <p:cNvPr id="85" name="TextBox 84">
                <a:extLst>
                  <a:ext uri="{FF2B5EF4-FFF2-40B4-BE49-F238E27FC236}">
                    <a16:creationId xmlns:a16="http://schemas.microsoft.com/office/drawing/2014/main" id="{F7C1E010-1747-F6D3-1990-6C2340A83CBE}"/>
                  </a:ext>
                </a:extLst>
              </p:cNvPr>
              <p:cNvSpPr txBox="1"/>
              <p:nvPr/>
            </p:nvSpPr>
            <p:spPr>
              <a:xfrm>
                <a:off x="293064" y="2595322"/>
                <a:ext cx="1487909" cy="400110"/>
              </a:xfrm>
              <a:prstGeom prst="rect">
                <a:avLst/>
              </a:prstGeom>
              <a:noFill/>
            </p:spPr>
            <p:txBody>
              <a:bodyPr wrap="square" rtlCol="0">
                <a:spAutoFit/>
              </a:bodyPr>
              <a:lstStyle/>
              <a:p>
                <a:pPr algn="ctr"/>
                <a:r>
                  <a:rPr lang="en-US" sz="2000" b="1" dirty="0" err="1">
                    <a:solidFill>
                      <a:schemeClr val="accent6">
                        <a:lumMod val="75000"/>
                      </a:schemeClr>
                    </a:solidFill>
                    <a:latin typeface="Calibri" panose="020F0502020204030204" pitchFamily="34" charset="0"/>
                  </a:rPr>
                  <a:t>NVMe</a:t>
                </a:r>
                <a:r>
                  <a:rPr lang="en-US" sz="2000" b="1" dirty="0">
                    <a:solidFill>
                      <a:schemeClr val="accent6">
                        <a:lumMod val="75000"/>
                      </a:schemeClr>
                    </a:solidFill>
                    <a:latin typeface="Calibri" panose="020F0502020204030204" pitchFamily="34" charset="0"/>
                  </a:rPr>
                  <a:t> SSD </a:t>
                </a:r>
              </a:p>
            </p:txBody>
          </p:sp>
        </p:grpSp>
        <p:grpSp>
          <p:nvGrpSpPr>
            <p:cNvPr id="86" name="Group 85">
              <a:extLst>
                <a:ext uri="{FF2B5EF4-FFF2-40B4-BE49-F238E27FC236}">
                  <a16:creationId xmlns:a16="http://schemas.microsoft.com/office/drawing/2014/main" id="{78AB4086-3534-0811-E7E5-D9513CB72CF7}"/>
                </a:ext>
              </a:extLst>
            </p:cNvPr>
            <p:cNvGrpSpPr/>
            <p:nvPr/>
          </p:nvGrpSpPr>
          <p:grpSpPr>
            <a:xfrm>
              <a:off x="5611733" y="5349430"/>
              <a:ext cx="3905548" cy="731520"/>
              <a:chOff x="384504" y="2483422"/>
              <a:chExt cx="3905548" cy="731520"/>
            </a:xfrm>
          </p:grpSpPr>
          <p:sp>
            <p:nvSpPr>
              <p:cNvPr id="87" name="Rectangle 86">
                <a:extLst>
                  <a:ext uri="{FF2B5EF4-FFF2-40B4-BE49-F238E27FC236}">
                    <a16:creationId xmlns:a16="http://schemas.microsoft.com/office/drawing/2014/main" id="{AA9BF94E-062A-AF3B-3904-0D5ECD412551}"/>
                  </a:ext>
                </a:extLst>
              </p:cNvPr>
              <p:cNvSpPr/>
              <p:nvPr/>
            </p:nvSpPr>
            <p:spPr>
              <a:xfrm>
                <a:off x="1818015" y="2483422"/>
                <a:ext cx="2472037" cy="731520"/>
              </a:xfrm>
              <a:prstGeom prst="rect">
                <a:avLst/>
              </a:prstGeom>
              <a:solidFill>
                <a:schemeClr val="bg1">
                  <a:alpha val="72000"/>
                </a:schemeClr>
              </a:solidFill>
              <a:ln w="254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accent3">
                        <a:lumMod val="75000"/>
                      </a:schemeClr>
                    </a:solidFill>
                  </a:rPr>
                  <a:t>5TB, 3GB/s BW              </a:t>
                </a:r>
              </a:p>
            </p:txBody>
          </p:sp>
          <p:sp>
            <p:nvSpPr>
              <p:cNvPr id="88" name="TextBox 87">
                <a:extLst>
                  <a:ext uri="{FF2B5EF4-FFF2-40B4-BE49-F238E27FC236}">
                    <a16:creationId xmlns:a16="http://schemas.microsoft.com/office/drawing/2014/main" id="{2D56D7A6-38A0-0570-50E6-C68AC4E4B730}"/>
                  </a:ext>
                </a:extLst>
              </p:cNvPr>
              <p:cNvSpPr txBox="1"/>
              <p:nvPr/>
            </p:nvSpPr>
            <p:spPr>
              <a:xfrm>
                <a:off x="384504" y="2641042"/>
                <a:ext cx="1487909" cy="400110"/>
              </a:xfrm>
              <a:prstGeom prst="rect">
                <a:avLst/>
              </a:prstGeom>
              <a:noFill/>
            </p:spPr>
            <p:txBody>
              <a:bodyPr wrap="square" rtlCol="0">
                <a:spAutoFit/>
              </a:bodyPr>
              <a:lstStyle/>
              <a:p>
                <a:pPr algn="ctr"/>
                <a:r>
                  <a:rPr lang="en-US" sz="2000" b="1" dirty="0">
                    <a:solidFill>
                      <a:schemeClr val="accent3">
                        <a:lumMod val="75000"/>
                      </a:schemeClr>
                    </a:solidFill>
                    <a:latin typeface="Calibri" panose="020F0502020204030204" pitchFamily="34" charset="0"/>
                  </a:rPr>
                  <a:t>SATA SSD</a:t>
                </a:r>
              </a:p>
            </p:txBody>
          </p:sp>
        </p:grpSp>
        <p:sp>
          <p:nvSpPr>
            <p:cNvPr id="90" name="Right Arrow 89">
              <a:extLst>
                <a:ext uri="{FF2B5EF4-FFF2-40B4-BE49-F238E27FC236}">
                  <a16:creationId xmlns:a16="http://schemas.microsoft.com/office/drawing/2014/main" id="{B3064B32-7D49-EE22-0546-EF663D47B02C}"/>
                </a:ext>
              </a:extLst>
            </p:cNvPr>
            <p:cNvSpPr/>
            <p:nvPr/>
          </p:nvSpPr>
          <p:spPr>
            <a:xfrm>
              <a:off x="4786392" y="5184235"/>
              <a:ext cx="468630" cy="40815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2" name="Rounded Rectangle 91">
            <a:extLst>
              <a:ext uri="{FF2B5EF4-FFF2-40B4-BE49-F238E27FC236}">
                <a16:creationId xmlns:a16="http://schemas.microsoft.com/office/drawing/2014/main" id="{69ABF3BD-EAC6-FF71-872C-1FECFBE0274D}"/>
              </a:ext>
            </a:extLst>
          </p:cNvPr>
          <p:cNvSpPr/>
          <p:nvPr/>
        </p:nvSpPr>
        <p:spPr>
          <a:xfrm>
            <a:off x="8526780" y="1943100"/>
            <a:ext cx="1965960" cy="676093"/>
          </a:xfrm>
          <a:prstGeom prst="roundRect">
            <a:avLst>
              <a:gd name="adj" fmla="val 8667"/>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780681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childTnLst>
                                </p:cTn>
                              </p:par>
                              <p:par>
                                <p:cTn id="25" presetID="22" presetClass="exit" presetSubtype="1" fill="hold" grpId="1" nodeType="withEffect">
                                  <p:stCondLst>
                                    <p:cond delay="0"/>
                                  </p:stCondLst>
                                  <p:childTnLst>
                                    <p:animEffect transition="out" filter="wipe(up)">
                                      <p:cBhvr>
                                        <p:cTn id="26" dur="1000"/>
                                        <p:tgtEl>
                                          <p:spTgt spid="70"/>
                                        </p:tgtEl>
                                      </p:cBhvr>
                                    </p:animEffect>
                                    <p:set>
                                      <p:cBhvr>
                                        <p:cTn id="27" dur="1" fill="hold">
                                          <p:stCondLst>
                                            <p:cond delay="999"/>
                                          </p:stCondLst>
                                        </p:cTn>
                                        <p:tgtEl>
                                          <p:spTgt spid="70"/>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5">
                                            <p:txEl>
                                              <p:pRg st="9" end="9"/>
                                            </p:txEl>
                                          </p:spTgt>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5">
                                            <p:txEl>
                                              <p:pRg st="10" end="10"/>
                                            </p:txEl>
                                          </p:spTgt>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71"/>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91"/>
                                        </p:tgtEl>
                                        <p:attrNameLst>
                                          <p:attrName>style.visibility</p:attrName>
                                        </p:attrNameLst>
                                      </p:cBhvr>
                                      <p:to>
                                        <p:strVal val="visible"/>
                                      </p:to>
                                    </p:set>
                                    <p:animEffect transition="in" filter="wipe(left)">
                                      <p:cBhvr>
                                        <p:cTn id="44"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70" grpId="0" animBg="1"/>
      <p:bldP spid="70" grpId="1" animBg="1"/>
      <p:bldP spid="9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Chart, line chart&#10;&#10;Description automatically generated">
            <a:extLst>
              <a:ext uri="{FF2B5EF4-FFF2-40B4-BE49-F238E27FC236}">
                <a16:creationId xmlns:a16="http://schemas.microsoft.com/office/drawing/2014/main" id="{92890974-75D8-7E43-81F3-397B086FEA01}"/>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6329313" y="3145906"/>
            <a:ext cx="5096251" cy="2835508"/>
          </a:xfrm>
        </p:spPr>
      </p:pic>
      <p:sp>
        <p:nvSpPr>
          <p:cNvPr id="3" name="Slide Number Placeholder 2">
            <a:extLst>
              <a:ext uri="{FF2B5EF4-FFF2-40B4-BE49-F238E27FC236}">
                <a16:creationId xmlns:a16="http://schemas.microsoft.com/office/drawing/2014/main" id="{35095CC1-ACE5-E448-86FB-36E536C2C5B9}"/>
              </a:ext>
            </a:extLst>
          </p:cNvPr>
          <p:cNvSpPr>
            <a:spLocks noGrp="1"/>
          </p:cNvSpPr>
          <p:nvPr>
            <p:ph type="sldNum" sz="quarter" idx="12"/>
          </p:nvPr>
        </p:nvSpPr>
        <p:spPr/>
        <p:txBody>
          <a:bodyPr/>
          <a:lstStyle/>
          <a:p>
            <a:fld id="{C0242EEA-1274-4EC0-B3F7-59D9DD50226F}" type="slidenum">
              <a:rPr lang="zh-CN" altLang="en-US" smtClean="0"/>
              <a:pPr/>
              <a:t>24</a:t>
            </a:fld>
            <a:endParaRPr lang="zh-CN" altLang="en-US" dirty="0"/>
          </a:p>
        </p:txBody>
      </p:sp>
      <p:sp>
        <p:nvSpPr>
          <p:cNvPr id="4" name="Title 3">
            <a:extLst>
              <a:ext uri="{FF2B5EF4-FFF2-40B4-BE49-F238E27FC236}">
                <a16:creationId xmlns:a16="http://schemas.microsoft.com/office/drawing/2014/main" id="{331E4DD8-D714-1749-BA71-48E781E663C8}"/>
              </a:ext>
            </a:extLst>
          </p:cNvPr>
          <p:cNvSpPr>
            <a:spLocks noGrp="1"/>
          </p:cNvSpPr>
          <p:nvPr>
            <p:ph type="title"/>
          </p:nvPr>
        </p:nvSpPr>
        <p:spPr/>
        <p:txBody>
          <a:bodyPr/>
          <a:lstStyle/>
          <a:p>
            <a:r>
              <a:rPr lang="en-US" dirty="0"/>
              <a:t>Effort Toward Shared Caching Component</a:t>
            </a:r>
          </a:p>
        </p:txBody>
      </p:sp>
      <p:sp>
        <p:nvSpPr>
          <p:cNvPr id="5" name="Text Placeholder 3">
            <a:extLst>
              <a:ext uri="{FF2B5EF4-FFF2-40B4-BE49-F238E27FC236}">
                <a16:creationId xmlns:a16="http://schemas.microsoft.com/office/drawing/2014/main" id="{BB47B9DC-15CA-1B4D-9927-C48EDF4CA5E0}"/>
              </a:ext>
            </a:extLst>
          </p:cNvPr>
          <p:cNvSpPr txBox="1">
            <a:spLocks/>
          </p:cNvSpPr>
          <p:nvPr/>
        </p:nvSpPr>
        <p:spPr>
          <a:xfrm>
            <a:off x="425740" y="806477"/>
            <a:ext cx="5652623" cy="5457180"/>
          </a:xfrm>
          <a:prstGeom prst="rect">
            <a:avLst/>
          </a:prstGeom>
        </p:spPr>
        <p:txBody>
          <a:bodyPr vert="horz" lIns="91440" tIns="45720" rIns="91440" bIns="45720" rtlCol="0">
            <a:normAutofit/>
          </a:bodyPr>
          <a:lstStyle/>
          <a:p>
            <a:pPr marL="228600" marR="0" lvl="0" indent="-228600" algn="l" defTabSz="914400" rtl="0" eaLnBrk="1" fontAlgn="auto" latinLnBrk="0" hangingPunct="1">
              <a:lnSpc>
                <a:spcPct val="120000"/>
              </a:lnSpc>
              <a:spcBef>
                <a:spcPts val="1000"/>
              </a:spcBef>
              <a:spcAft>
                <a:spcPts val="0"/>
              </a:spcAft>
              <a:buClrTx/>
              <a:buSzPct val="80000"/>
              <a:buFont typeface="Wingdings" pitchFamily="2" charset="2"/>
              <a:buChar char="q"/>
              <a:tabLst/>
              <a:defRPr/>
            </a:pPr>
            <a:r>
              <a:rPr kumimoji="0" lang="en-US" altLang="zh-CN" sz="2400" b="0" i="0" u="none" strike="noStrike" kern="1200" cap="none" spc="0" normalizeH="0" baseline="0" noProof="0" dirty="0">
                <a:ln>
                  <a:noFill/>
                </a:ln>
                <a:solidFill>
                  <a:schemeClr val="tx1"/>
                </a:solidFill>
                <a:effectLst/>
                <a:uLnTx/>
                <a:uFillTx/>
                <a:latin typeface="+mn-lt"/>
                <a:ea typeface="+mn-ea"/>
                <a:cs typeface="+mn-cs"/>
              </a:rPr>
              <a:t> </a:t>
            </a:r>
            <a:r>
              <a:rPr kumimoji="0" lang="en-US" altLang="zh-CN" sz="2400" u="none" strike="noStrike" kern="1200" cap="none" spc="0" normalizeH="0" baseline="0" noProof="0" dirty="0" err="1">
                <a:ln>
                  <a:noFill/>
                </a:ln>
                <a:solidFill>
                  <a:schemeClr val="tx1"/>
                </a:solidFill>
                <a:effectLst/>
                <a:uLnTx/>
                <a:uFillTx/>
                <a:latin typeface="Calibri" panose="020F0502020204030204" pitchFamily="34" charset="0"/>
                <a:cs typeface="Calibri" panose="020F0502020204030204" pitchFamily="34" charset="0"/>
              </a:rPr>
              <a:t>CacheLib</a:t>
            </a:r>
            <a:r>
              <a:rPr kumimoji="0" lang="en-US" altLang="zh-CN" sz="2400" u="none" strike="noStrike" kern="1200" cap="none" spc="0" normalizeH="0" noProof="0" dirty="0">
                <a:ln>
                  <a:noFill/>
                </a:ln>
                <a:solidFill>
                  <a:schemeClr val="tx1"/>
                </a:solidFill>
                <a:effectLst/>
                <a:uLnTx/>
                <a:uFillTx/>
                <a:latin typeface="Calibri" panose="020F0502020204030204" pitchFamily="34" charset="0"/>
                <a:cs typeface="Calibri" panose="020F0502020204030204" pitchFamily="34" charset="0"/>
              </a:rPr>
              <a:t> (CMU, Meta, MSR) [OSDI ’20] </a:t>
            </a:r>
            <a:endParaRPr kumimoji="0" lang="en-US" altLang="zh-CN" sz="2400" u="none" strike="noStrike" kern="120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endParaRPr>
          </a:p>
          <a:p>
            <a:pPr marL="685800" marR="0" lvl="1" indent="-228600" algn="l" defTabSz="914400" rtl="0" eaLnBrk="1" fontAlgn="auto" latinLnBrk="0" hangingPunct="1">
              <a:lnSpc>
                <a:spcPct val="120000"/>
              </a:lnSpc>
              <a:spcBef>
                <a:spcPts val="500"/>
              </a:spcBef>
              <a:spcAft>
                <a:spcPts val="0"/>
              </a:spcAft>
              <a:buClrTx/>
              <a:buSzPct val="80000"/>
              <a:buFont typeface="Wingdings" charset="2"/>
              <a:buChar char="Ø"/>
              <a:tabLst/>
              <a:defRPr/>
            </a:pPr>
            <a:r>
              <a:rPr kumimoji="0" lang="en-US" altLang="zh-CN" sz="2000" u="none" strike="noStrike" kern="120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 Caching</a:t>
            </a:r>
            <a:r>
              <a:rPr kumimoji="0" lang="en-US" altLang="zh-CN" sz="2000" u="none" strike="noStrike" kern="1200" cap="none" spc="0" normalizeH="0" noProof="0" dirty="0">
                <a:ln>
                  <a:noFill/>
                </a:ln>
                <a:solidFill>
                  <a:schemeClr val="tx1"/>
                </a:solidFill>
                <a:effectLst/>
                <a:uLnTx/>
                <a:uFillTx/>
                <a:latin typeface="Calibri" panose="020F0502020204030204" pitchFamily="34" charset="0"/>
                <a:cs typeface="Calibri" panose="020F0502020204030204" pitchFamily="34" charset="0"/>
              </a:rPr>
              <a:t> plays similar roles across </a:t>
            </a:r>
            <a:r>
              <a:rPr lang="en-US" altLang="zh-CN" sz="2000" noProof="0" dirty="0">
                <a:latin typeface="Calibri" panose="020F0502020204030204" pitchFamily="34" charset="0"/>
                <a:cs typeface="Calibri" panose="020F0502020204030204" pitchFamily="34" charset="0"/>
              </a:rPr>
              <a:t>companies: Amazon, Twitter, </a:t>
            </a:r>
            <a:r>
              <a:rPr lang="en-US" altLang="zh-CN" sz="2000" noProof="0" dirty="0" err="1">
                <a:latin typeface="Calibri" panose="020F0502020204030204" pitchFamily="34" charset="0"/>
                <a:cs typeface="Calibri" panose="020F0502020204030204" pitchFamily="34" charset="0"/>
              </a:rPr>
              <a:t>Reddit</a:t>
            </a:r>
            <a:r>
              <a:rPr lang="en-US" altLang="zh-CN" sz="2000" noProof="0" dirty="0">
                <a:latin typeface="Calibri" panose="020F0502020204030204" pitchFamily="34" charset="0"/>
                <a:cs typeface="Calibri" panose="020F0502020204030204" pitchFamily="34" charset="0"/>
              </a:rPr>
              <a:t>, …</a:t>
            </a:r>
            <a:endParaRPr kumimoji="0" lang="en-US" altLang="zh-CN" sz="2000" u="none" strike="noStrike" kern="120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endParaRPr>
          </a:p>
          <a:p>
            <a:pPr marL="685800" marR="0" lvl="1" indent="-228600" algn="l" defTabSz="914400" rtl="0" eaLnBrk="1" fontAlgn="auto" latinLnBrk="0" hangingPunct="1">
              <a:lnSpc>
                <a:spcPct val="120000"/>
              </a:lnSpc>
              <a:spcBef>
                <a:spcPts val="500"/>
              </a:spcBef>
              <a:spcAft>
                <a:spcPts val="0"/>
              </a:spcAft>
              <a:buClrTx/>
              <a:buSzPct val="80000"/>
              <a:buFont typeface="Wingdings" charset="2"/>
              <a:buChar char="Ø"/>
              <a:tabLst/>
              <a:defRPr/>
            </a:pPr>
            <a:r>
              <a:rPr kumimoji="0" lang="en-US" altLang="zh-CN" sz="2000" u="none" strike="noStrike" kern="120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 Different</a:t>
            </a:r>
            <a:r>
              <a:rPr kumimoji="0" lang="en-US" altLang="zh-CN" sz="2000" u="none" strike="noStrike" kern="1200" cap="none" spc="0" normalizeH="0" noProof="0" dirty="0">
                <a:ln>
                  <a:noFill/>
                </a:ln>
                <a:solidFill>
                  <a:schemeClr val="tx1"/>
                </a:solidFill>
                <a:effectLst/>
                <a:uLnTx/>
                <a:uFillTx/>
                <a:latin typeface="Calibri" panose="020F0502020204030204" pitchFamily="34" charset="0"/>
                <a:cs typeface="Calibri" panose="020F0502020204030204" pitchFamily="34" charset="0"/>
              </a:rPr>
              <a:t> types of caches, able to use </a:t>
            </a:r>
            <a:r>
              <a:rPr kumimoji="0" lang="en-US" altLang="zh-CN" sz="2000" b="1" u="none" strike="noStrike" kern="1200" cap="none" spc="0" normalizeH="0" noProof="0" dirty="0">
                <a:ln>
                  <a:noFill/>
                </a:ln>
                <a:solidFill>
                  <a:schemeClr val="tx1"/>
                </a:solidFill>
                <a:effectLst/>
                <a:uLnTx/>
                <a:uFillTx/>
                <a:latin typeface="Calibri" panose="020F0502020204030204" pitchFamily="34" charset="0"/>
                <a:cs typeface="Calibri" panose="020F0502020204030204" pitchFamily="34" charset="0"/>
              </a:rPr>
              <a:t>“common core of features”</a:t>
            </a:r>
            <a:r>
              <a:rPr kumimoji="0" lang="en-US" altLang="zh-CN" sz="2000" u="none" strike="noStrike" kern="1200" cap="none" spc="0" normalizeH="0" noProof="0" dirty="0">
                <a:ln>
                  <a:noFill/>
                </a:ln>
                <a:solidFill>
                  <a:schemeClr val="tx1"/>
                </a:solidFill>
                <a:effectLst/>
                <a:uLnTx/>
                <a:uFillTx/>
                <a:latin typeface="Calibri" panose="020F0502020204030204" pitchFamily="34" charset="0"/>
                <a:cs typeface="Calibri" panose="020F0502020204030204" pitchFamily="34" charset="0"/>
              </a:rPr>
              <a:t> and </a:t>
            </a:r>
            <a:r>
              <a:rPr kumimoji="0" lang="en-US" altLang="zh-CN" sz="2000" b="1" u="none" strike="noStrike" kern="1200" cap="none" spc="0" normalizeH="0" noProof="0" dirty="0">
                <a:ln>
                  <a:noFill/>
                </a:ln>
                <a:solidFill>
                  <a:schemeClr val="tx1"/>
                </a:solidFill>
                <a:effectLst/>
                <a:uLnTx/>
                <a:uFillTx/>
                <a:latin typeface="Calibri" panose="020F0502020204030204" pitchFamily="34" charset="0"/>
                <a:cs typeface="Calibri" panose="020F0502020204030204" pitchFamily="34" charset="0"/>
              </a:rPr>
              <a:t>share</a:t>
            </a:r>
            <a:r>
              <a:rPr kumimoji="0" lang="en-US" altLang="zh-CN" sz="2000" u="none" strike="noStrike" kern="1200" cap="none" spc="0" normalizeH="0" noProof="0" dirty="0">
                <a:ln>
                  <a:noFill/>
                </a:ln>
                <a:solidFill>
                  <a:schemeClr val="tx1"/>
                </a:solidFill>
                <a:effectLst/>
                <a:uLnTx/>
                <a:uFillTx/>
                <a:latin typeface="Calibri" panose="020F0502020204030204" pitchFamily="34" charset="0"/>
                <a:cs typeface="Calibri" panose="020F0502020204030204" pitchFamily="34" charset="0"/>
              </a:rPr>
              <a:t> </a:t>
            </a:r>
            <a:r>
              <a:rPr lang="en-US" altLang="zh-CN" sz="2000" b="1" dirty="0">
                <a:latin typeface="Calibri" panose="020F0502020204030204" pitchFamily="34" charset="0"/>
                <a:cs typeface="Calibri" panose="020F0502020204030204" pitchFamily="34" charset="0"/>
              </a:rPr>
              <a:t>performance optimizations</a:t>
            </a:r>
            <a:endParaRPr kumimoji="0" lang="en-US" altLang="zh-CN" sz="2000" b="1" u="none" strike="noStrike" kern="1200" cap="none" spc="0" normalizeH="0" noProof="0" dirty="0">
              <a:ln>
                <a:noFill/>
              </a:ln>
              <a:solidFill>
                <a:schemeClr val="tx1"/>
              </a:solidFill>
              <a:effectLst/>
              <a:uLnTx/>
              <a:uFillTx/>
              <a:latin typeface="Calibri" panose="020F0502020204030204" pitchFamily="34" charset="0"/>
              <a:cs typeface="Calibri" panose="020F0502020204030204" pitchFamily="34" charset="0"/>
            </a:endParaRPr>
          </a:p>
          <a:p>
            <a:pPr marL="685800" marR="0" lvl="1" indent="-228600" algn="l" defTabSz="914400" rtl="0" eaLnBrk="1" fontAlgn="auto" latinLnBrk="0" hangingPunct="1">
              <a:lnSpc>
                <a:spcPct val="120000"/>
              </a:lnSpc>
              <a:spcBef>
                <a:spcPts val="500"/>
              </a:spcBef>
              <a:spcAft>
                <a:spcPts val="0"/>
              </a:spcAft>
              <a:buClrTx/>
              <a:buSzPct val="80000"/>
              <a:buFont typeface="Wingdings" charset="2"/>
              <a:buChar char="Ø"/>
              <a:tabLst/>
              <a:defRPr/>
            </a:pPr>
            <a:endParaRPr kumimoji="0" lang="en-US" altLang="zh-CN" sz="2000" u="none" strike="noStrike" kern="120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endParaRPr>
          </a:p>
          <a:p>
            <a:pPr marL="228600" marR="0" lvl="0" indent="-228600" algn="l" defTabSz="914400" rtl="0" eaLnBrk="1" fontAlgn="auto" latinLnBrk="0" hangingPunct="1">
              <a:lnSpc>
                <a:spcPct val="120000"/>
              </a:lnSpc>
              <a:spcBef>
                <a:spcPts val="1000"/>
              </a:spcBef>
              <a:spcAft>
                <a:spcPts val="0"/>
              </a:spcAft>
              <a:buClrTx/>
              <a:buSzPct val="80000"/>
              <a:buFont typeface="Wingdings" pitchFamily="2" charset="2"/>
              <a:buChar char="q"/>
              <a:tabLst/>
              <a:defRPr/>
            </a:pPr>
            <a:r>
              <a:rPr kumimoji="0" lang="en-US" altLang="zh-CN" sz="2400" u="none" strike="noStrike" kern="120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 Getting</a:t>
            </a:r>
            <a:r>
              <a:rPr kumimoji="0" lang="en-US" altLang="zh-CN" sz="2400" u="none" strike="noStrike" kern="1200" cap="none" spc="0" normalizeH="0" noProof="0" dirty="0">
                <a:ln>
                  <a:noFill/>
                </a:ln>
                <a:solidFill>
                  <a:schemeClr val="tx1"/>
                </a:solidFill>
                <a:effectLst/>
                <a:uLnTx/>
                <a:uFillTx/>
                <a:latin typeface="Calibri" panose="020F0502020204030204" pitchFamily="34" charset="0"/>
                <a:cs typeface="Calibri" panose="020F0502020204030204" pitchFamily="34" charset="0"/>
              </a:rPr>
              <a:t> adopted </a:t>
            </a:r>
            <a:endParaRPr kumimoji="0" lang="en-US" altLang="zh-CN" sz="2400" u="none" strike="noStrike" kern="120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endParaRPr>
          </a:p>
          <a:p>
            <a:pPr marL="685800" marR="0" lvl="1" indent="-228600" algn="l" defTabSz="914400" rtl="0" eaLnBrk="1" fontAlgn="auto" latinLnBrk="0" hangingPunct="1">
              <a:lnSpc>
                <a:spcPct val="120000"/>
              </a:lnSpc>
              <a:spcBef>
                <a:spcPts val="500"/>
              </a:spcBef>
              <a:spcAft>
                <a:spcPts val="0"/>
              </a:spcAft>
              <a:buClrTx/>
              <a:buSzPct val="80000"/>
              <a:buFont typeface="Wingdings" charset="2"/>
              <a:buChar char="Ø"/>
              <a:tabLst/>
              <a:defRPr/>
            </a:pPr>
            <a:r>
              <a:rPr kumimoji="0" lang="en-US" altLang="zh-CN" sz="2000" u="none" strike="noStrike" kern="120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 By</a:t>
            </a:r>
            <a:r>
              <a:rPr kumimoji="0" lang="en-US" altLang="zh-CN" sz="2000" u="none" strike="noStrike" kern="1200" cap="none" spc="0" normalizeH="0" noProof="0" dirty="0">
                <a:ln>
                  <a:noFill/>
                </a:ln>
                <a:solidFill>
                  <a:schemeClr val="tx1"/>
                </a:solidFill>
                <a:effectLst/>
                <a:uLnTx/>
                <a:uFillTx/>
                <a:latin typeface="Calibri" panose="020F0502020204030204" pitchFamily="34" charset="0"/>
                <a:cs typeface="Calibri" panose="020F0502020204030204" pitchFamily="34" charset="0"/>
              </a:rPr>
              <a:t> increasing number of </a:t>
            </a:r>
            <a:r>
              <a:rPr kumimoji="0" lang="en-US" altLang="zh-CN" sz="2000" u="none" strike="noStrike" kern="1200" cap="none" spc="0" normalizeH="0" noProof="0" dirty="0" err="1">
                <a:ln>
                  <a:noFill/>
                </a:ln>
                <a:solidFill>
                  <a:schemeClr val="tx1"/>
                </a:solidFill>
                <a:effectLst/>
                <a:uLnTx/>
                <a:uFillTx/>
                <a:latin typeface="Calibri" panose="020F0502020204030204" pitchFamily="34" charset="0"/>
                <a:cs typeface="Calibri" panose="020F0502020204030204" pitchFamily="34" charset="0"/>
              </a:rPr>
              <a:t>Facebook</a:t>
            </a:r>
            <a:r>
              <a:rPr kumimoji="0" lang="en-US" altLang="zh-CN" sz="2000" u="none" strike="noStrike" kern="1200" cap="none" spc="0" normalizeH="0" noProof="0" dirty="0">
                <a:ln>
                  <a:noFill/>
                </a:ln>
                <a:solidFill>
                  <a:schemeClr val="tx1"/>
                </a:solidFill>
                <a:effectLst/>
                <a:uLnTx/>
                <a:uFillTx/>
                <a:latin typeface="Calibri" panose="020F0502020204030204" pitchFamily="34" charset="0"/>
                <a:cs typeface="Calibri" panose="020F0502020204030204" pitchFamily="34" charset="0"/>
              </a:rPr>
              <a:t> services</a:t>
            </a:r>
            <a:endParaRPr kumimoji="0" lang="en-US" altLang="zh-CN" sz="2000" u="none" strike="noStrike" kern="120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endParaRPr>
          </a:p>
          <a:p>
            <a:pPr marL="685800" lvl="1" indent="-228600">
              <a:lnSpc>
                <a:spcPct val="120000"/>
              </a:lnSpc>
              <a:spcBef>
                <a:spcPts val="500"/>
              </a:spcBef>
              <a:buSzPct val="80000"/>
              <a:buFont typeface="Wingdings" charset="2"/>
              <a:buChar char="Ø"/>
            </a:pPr>
            <a:r>
              <a:rPr kumimoji="0" lang="en-US" altLang="zh-CN" sz="2000" u="none" strike="noStrike" kern="120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 Partially</a:t>
            </a:r>
            <a:r>
              <a:rPr kumimoji="0" lang="en-US" altLang="zh-CN" sz="2000" u="none" strike="noStrike" kern="1200" cap="none" spc="0" normalizeH="0" noProof="0" dirty="0">
                <a:ln>
                  <a:noFill/>
                </a:ln>
                <a:solidFill>
                  <a:schemeClr val="tx1"/>
                </a:solidFill>
                <a:effectLst/>
                <a:uLnTx/>
                <a:uFillTx/>
                <a:latin typeface="Calibri" panose="020F0502020204030204" pitchFamily="34" charset="0"/>
                <a:cs typeface="Calibri" panose="020F0502020204030204" pitchFamily="34" charset="0"/>
              </a:rPr>
              <a:t> open-sourced, as pluggable, in-process caching engine in C++  </a:t>
            </a:r>
            <a:endParaRPr kumimoji="0" lang="en-US" altLang="zh-CN" sz="2000" u="none" strike="noStrike" kern="120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endParaRPr>
          </a:p>
        </p:txBody>
      </p:sp>
      <p:pic>
        <p:nvPicPr>
          <p:cNvPr id="67586" name="Picture 2"/>
          <p:cNvPicPr>
            <a:picLocks noChangeAspect="1" noChangeArrowheads="1"/>
          </p:cNvPicPr>
          <p:nvPr/>
        </p:nvPicPr>
        <p:blipFill>
          <a:blip r:embed="rId5"/>
          <a:srcRect/>
          <a:stretch>
            <a:fillRect/>
          </a:stretch>
        </p:blipFill>
        <p:spPr bwMode="auto">
          <a:xfrm>
            <a:off x="6349717" y="825908"/>
            <a:ext cx="5099836" cy="2409048"/>
          </a:xfrm>
          <a:prstGeom prst="rect">
            <a:avLst/>
          </a:prstGeom>
          <a:noFill/>
          <a:ln w="9525">
            <a:noFill/>
            <a:miter lim="800000"/>
            <a:headEnd/>
            <a:tailEnd/>
          </a:ln>
          <a:effectLst/>
        </p:spPr>
      </p:pic>
      <p:sp>
        <p:nvSpPr>
          <p:cNvPr id="7" name="TextBox 6">
            <a:extLst>
              <a:ext uri="{FF2B5EF4-FFF2-40B4-BE49-F238E27FC236}">
                <a16:creationId xmlns:a16="http://schemas.microsoft.com/office/drawing/2014/main" id="{69BBFFC4-8885-5CFD-67CE-EECA82A679BD}"/>
              </a:ext>
            </a:extLst>
          </p:cNvPr>
          <p:cNvSpPr txBox="1"/>
          <p:nvPr/>
        </p:nvSpPr>
        <p:spPr>
          <a:xfrm>
            <a:off x="6329313" y="5889974"/>
            <a:ext cx="5303520" cy="253916"/>
          </a:xfrm>
          <a:prstGeom prst="rect">
            <a:avLst/>
          </a:prstGeom>
          <a:noFill/>
        </p:spPr>
        <p:txBody>
          <a:bodyPr wrap="square" rtlCol="0">
            <a:spAutoFit/>
          </a:bodyPr>
          <a:lstStyle/>
          <a:p>
            <a:pPr algn="ctr"/>
            <a:r>
              <a:rPr lang="en-US" sz="1050" b="1" dirty="0">
                <a:solidFill>
                  <a:schemeClr val="accent5"/>
                </a:solidFill>
                <a:latin typeface="Calibri" panose="020F0502020204030204" pitchFamily="34" charset="0"/>
              </a:rPr>
              <a:t>(Source: </a:t>
            </a:r>
            <a:r>
              <a:rPr lang="en-US" sz="1050" b="1" dirty="0" err="1">
                <a:solidFill>
                  <a:schemeClr val="accent5"/>
                </a:solidFill>
                <a:latin typeface="Calibri" panose="020F0502020204030204" pitchFamily="34" charset="0"/>
              </a:rPr>
              <a:t>CacheLib</a:t>
            </a:r>
            <a:r>
              <a:rPr lang="en-US" sz="1050" b="1" dirty="0">
                <a:solidFill>
                  <a:schemeClr val="accent5"/>
                </a:solidFill>
                <a:latin typeface="Calibri" panose="020F0502020204030204" pitchFamily="34" charset="0"/>
              </a:rPr>
              <a:t> paper [OSDI ’20])</a:t>
            </a:r>
          </a:p>
        </p:txBody>
      </p:sp>
    </p:spTree>
    <p:custDataLst>
      <p:tags r:id="rId1"/>
    </p:custDataLst>
    <p:extLst>
      <p:ext uri="{BB962C8B-B14F-4D97-AF65-F5344CB8AC3E}">
        <p14:creationId xmlns:p14="http://schemas.microsoft.com/office/powerpoint/2010/main" val="670984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758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8346" y="217112"/>
            <a:ext cx="10515600" cy="889289"/>
          </a:xfrm>
        </p:spPr>
        <p:txBody>
          <a:bodyPr>
            <a:normAutofit/>
          </a:bodyPr>
          <a:lstStyle/>
          <a:p>
            <a:r>
              <a:rPr lang="en-US" altLang="zh-CN" dirty="0"/>
              <a:t>Closing Remarks</a:t>
            </a:r>
            <a:endParaRPr lang="zh-CN" altLang="en-US" sz="3200" b="1" dirty="0"/>
          </a:p>
        </p:txBody>
      </p:sp>
      <p:sp>
        <p:nvSpPr>
          <p:cNvPr id="4" name="Slide Number Placeholder 3"/>
          <p:cNvSpPr>
            <a:spLocks noGrp="1"/>
          </p:cNvSpPr>
          <p:nvPr>
            <p:ph type="sldNum" sz="quarter" idx="4294967295"/>
          </p:nvPr>
        </p:nvSpPr>
        <p:spPr>
          <a:xfrm>
            <a:off x="9079728" y="6356350"/>
            <a:ext cx="2743200" cy="365125"/>
          </a:xfrm>
          <a:prstGeom prst="rect">
            <a:avLst/>
          </a:prstGeom>
        </p:spPr>
        <p:txBody>
          <a:bodyPr/>
          <a:lstStyle/>
          <a:p>
            <a:fld id="{C0242EEA-1274-4EC0-B3F7-59D9DD50226F}" type="slidenum">
              <a:rPr lang="zh-CN" altLang="en-US" smtClean="0"/>
              <a:pPr/>
              <a:t>25</a:t>
            </a:fld>
            <a:endParaRPr lang="zh-CN" altLang="en-US" dirty="0"/>
          </a:p>
        </p:txBody>
      </p:sp>
      <p:sp>
        <p:nvSpPr>
          <p:cNvPr id="5" name="矩形 27">
            <a:extLst>
              <a:ext uri="{FF2B5EF4-FFF2-40B4-BE49-F238E27FC236}">
                <a16:creationId xmlns:a16="http://schemas.microsoft.com/office/drawing/2014/main" id="{214239AE-9A30-A942-B66A-71B3C38CAB13}"/>
              </a:ext>
            </a:extLst>
          </p:cNvPr>
          <p:cNvSpPr/>
          <p:nvPr/>
        </p:nvSpPr>
        <p:spPr>
          <a:xfrm>
            <a:off x="516265" y="954550"/>
            <a:ext cx="10550930" cy="3970318"/>
          </a:xfrm>
          <a:prstGeom prst="rect">
            <a:avLst/>
          </a:prstGeom>
          <a:noFill/>
        </p:spPr>
        <p:txBody>
          <a:bodyPr wrap="square" rtlCol="0">
            <a:spAutoFit/>
          </a:bodyPr>
          <a:lstStyle/>
          <a:p>
            <a:pPr marL="1257300" lvl="2" indent="-342900"/>
            <a:endParaRPr lang="en-US" sz="2000" dirty="0">
              <a:latin typeface="Calibri" panose="020F0502020204030204" pitchFamily="34" charset="0"/>
              <a:cs typeface="Calibri" panose="020F0502020204030204" pitchFamily="34" charset="0"/>
            </a:endParaRPr>
          </a:p>
          <a:p>
            <a:pPr marL="342900" indent="-342900">
              <a:buFont typeface="Wingdings" pitchFamily="2" charset="2"/>
              <a:buChar char="q"/>
            </a:pPr>
            <a:r>
              <a:rPr lang="en-US" sz="2400" dirty="0">
                <a:latin typeface="Calibri" panose="020F0502020204030204" pitchFamily="34" charset="0"/>
              </a:rPr>
              <a:t>Applications run on shared hardware resources  </a:t>
            </a:r>
          </a:p>
          <a:p>
            <a:pPr marL="800100" lvl="1" indent="-342900">
              <a:buFont typeface="Wingdings" panose="05000000000000000000" pitchFamily="2" charset="2"/>
              <a:buChar char="Ø"/>
            </a:pPr>
            <a:r>
              <a:rPr lang="en-US" sz="2000" dirty="0">
                <a:latin typeface="Calibri" panose="020F0502020204030204" pitchFamily="34" charset="0"/>
                <a:cs typeface="Calibri" panose="020F0502020204030204" pitchFamily="34" charset="0"/>
              </a:rPr>
              <a:t>Hardware designed for multi-tenancy</a:t>
            </a:r>
          </a:p>
          <a:p>
            <a:pPr marL="800100" lvl="1" indent="-342900">
              <a:buFont typeface="Wingdings" panose="05000000000000000000" pitchFamily="2" charset="2"/>
              <a:buChar char="Ø"/>
            </a:pPr>
            <a:r>
              <a:rPr lang="en-US" sz="2000" dirty="0">
                <a:latin typeface="Calibri" panose="020F0502020204030204" pitchFamily="34" charset="0"/>
                <a:cs typeface="Calibri" panose="020F0502020204030204" pitchFamily="34" charset="0"/>
              </a:rPr>
              <a:t>Low-level system software too</a:t>
            </a:r>
          </a:p>
          <a:p>
            <a:pPr marL="800100" lvl="1" indent="-342900">
              <a:buFont typeface="Wingdings" panose="05000000000000000000" pitchFamily="2" charset="2"/>
              <a:buChar char="Ø"/>
            </a:pPr>
            <a:r>
              <a:rPr lang="en-US" sz="2000" dirty="0">
                <a:latin typeface="Calibri" panose="020F0502020204030204" pitchFamily="34" charset="0"/>
                <a:cs typeface="Calibri" panose="020F0502020204030204" pitchFamily="34" charset="0"/>
              </a:rPr>
              <a:t>End-to-end resource partitioning across storage hierarchy enabled</a:t>
            </a:r>
          </a:p>
          <a:p>
            <a:pPr marL="800100" lvl="1" indent="-342900">
              <a:buFont typeface="Wingdings" panose="05000000000000000000" pitchFamily="2" charset="2"/>
              <a:buChar char="Ø"/>
            </a:pPr>
            <a:endParaRPr lang="en-US" sz="2000" dirty="0">
              <a:latin typeface="Calibri" panose="020F0502020204030204" pitchFamily="34" charset="0"/>
              <a:cs typeface="Calibri" panose="020F0502020204030204" pitchFamily="34" charset="0"/>
            </a:endParaRPr>
          </a:p>
          <a:p>
            <a:pPr marL="342900" indent="-342900">
              <a:buFont typeface="Wingdings" pitchFamily="2" charset="2"/>
              <a:buChar char="q"/>
            </a:pPr>
            <a:r>
              <a:rPr lang="en-US" sz="2400" dirty="0">
                <a:latin typeface="Calibri" panose="020F0502020204030204" pitchFamily="34" charset="0"/>
              </a:rPr>
              <a:t>We need </a:t>
            </a:r>
            <a:r>
              <a:rPr lang="en-US" sz="2400" b="1" dirty="0">
                <a:solidFill>
                  <a:srgbClr val="800000"/>
                </a:solidFill>
                <a:latin typeface="Calibri" panose="020F0502020204030204" pitchFamily="34" charset="0"/>
              </a:rPr>
              <a:t>high-performance shared software components </a:t>
            </a:r>
          </a:p>
          <a:p>
            <a:pPr marL="800100" lvl="1" indent="-342900">
              <a:buFont typeface="Wingdings" panose="05000000000000000000" pitchFamily="2" charset="2"/>
              <a:buChar char="Ø"/>
            </a:pPr>
            <a:r>
              <a:rPr lang="en-US" altLang="zh-CN" sz="2000" dirty="0">
                <a:latin typeface="Calibri" panose="020F0502020204030204" pitchFamily="34" charset="0"/>
                <a:cs typeface="Calibri" panose="020F0502020204030204" pitchFamily="34" charset="0"/>
              </a:rPr>
              <a:t>Avoid repetitive development/tuning cost</a:t>
            </a:r>
          </a:p>
          <a:p>
            <a:pPr marL="800100" lvl="1" indent="-342900">
              <a:buFont typeface="Wingdings" panose="05000000000000000000" pitchFamily="2" charset="2"/>
              <a:buChar char="Ø"/>
            </a:pPr>
            <a:r>
              <a:rPr lang="en-US" altLang="zh-CN" sz="2000" dirty="0">
                <a:latin typeface="Calibri" panose="020F0502020204030204" pitchFamily="34" charset="0"/>
                <a:cs typeface="Calibri" panose="020F0502020204030204" pitchFamily="34" charset="0"/>
              </a:rPr>
              <a:t>Consolidate advanced, reusable optimizations</a:t>
            </a:r>
          </a:p>
          <a:p>
            <a:pPr marL="800100" lvl="1" indent="-342900">
              <a:buFont typeface="Wingdings" panose="05000000000000000000" pitchFamily="2" charset="2"/>
              <a:buChar char="Ø"/>
            </a:pPr>
            <a:r>
              <a:rPr lang="en-US" sz="2000" dirty="0">
                <a:latin typeface="Calibri" panose="020F0502020204030204" pitchFamily="34" charset="0"/>
                <a:cs typeface="Calibri" panose="020F0502020204030204" pitchFamily="34" charset="0"/>
              </a:rPr>
              <a:t>Encourage resource-adaptive design</a:t>
            </a:r>
          </a:p>
          <a:p>
            <a:pPr lvl="1"/>
            <a:endParaRPr lang="en-US" sz="2000" dirty="0">
              <a:latin typeface="Calibri" panose="020F0502020204030204" pitchFamily="34" charset="0"/>
              <a:cs typeface="Calibri" panose="020F0502020204030204" pitchFamily="34" charset="0"/>
            </a:endParaRPr>
          </a:p>
          <a:p>
            <a:pPr marL="342900" indent="-342900">
              <a:buFont typeface="Wingdings" pitchFamily="2" charset="2"/>
              <a:buChar char="q"/>
            </a:pPr>
            <a:r>
              <a:rPr lang="en-US" sz="2400" dirty="0">
                <a:latin typeface="Calibri" panose="020F0502020204030204" pitchFamily="34" charset="0"/>
              </a:rPr>
              <a:t>Thank you! </a:t>
            </a:r>
          </a:p>
        </p:txBody>
      </p:sp>
      <p:grpSp>
        <p:nvGrpSpPr>
          <p:cNvPr id="7" name="Group 3">
            <a:extLst>
              <a:ext uri="{FF2B5EF4-FFF2-40B4-BE49-F238E27FC236}">
                <a16:creationId xmlns:a16="http://schemas.microsoft.com/office/drawing/2014/main" id="{550CAD4D-A4EE-C144-AC68-F20B34227857}"/>
              </a:ext>
            </a:extLst>
          </p:cNvPr>
          <p:cNvGrpSpPr/>
          <p:nvPr/>
        </p:nvGrpSpPr>
        <p:grpSpPr>
          <a:xfrm>
            <a:off x="8915567" y="848392"/>
            <a:ext cx="845653" cy="2060539"/>
            <a:chOff x="5292580" y="2590800"/>
            <a:chExt cx="1886592" cy="3190887"/>
          </a:xfrm>
        </p:grpSpPr>
        <p:sp>
          <p:nvSpPr>
            <p:cNvPr id="13" name="Rectangle 12">
              <a:extLst>
                <a:ext uri="{FF2B5EF4-FFF2-40B4-BE49-F238E27FC236}">
                  <a16:creationId xmlns:a16="http://schemas.microsoft.com/office/drawing/2014/main" id="{93C0E0B4-5A17-954B-BB7B-E327F33CBC4B}"/>
                </a:ext>
              </a:extLst>
            </p:cNvPr>
            <p:cNvSpPr/>
            <p:nvPr/>
          </p:nvSpPr>
          <p:spPr>
            <a:xfrm>
              <a:off x="5295900" y="2590800"/>
              <a:ext cx="800100" cy="330200"/>
            </a:xfrm>
            <a:prstGeom prst="rect">
              <a:avLst/>
            </a:prstGeom>
            <a:solidFill>
              <a:srgbClr val="C00000"/>
            </a:solidFill>
            <a:ln w="222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14" name="Rectangle 13">
              <a:extLst>
                <a:ext uri="{FF2B5EF4-FFF2-40B4-BE49-F238E27FC236}">
                  <a16:creationId xmlns:a16="http://schemas.microsoft.com/office/drawing/2014/main" id="{9CBD5489-EA8E-484A-8EEA-00CB036D24D5}"/>
                </a:ext>
              </a:extLst>
            </p:cNvPr>
            <p:cNvSpPr/>
            <p:nvPr/>
          </p:nvSpPr>
          <p:spPr>
            <a:xfrm>
              <a:off x="5295900" y="2937160"/>
              <a:ext cx="1079500" cy="685800"/>
            </a:xfrm>
            <a:prstGeom prst="rect">
              <a:avLst/>
            </a:prstGeom>
            <a:solidFill>
              <a:schemeClr val="accent4">
                <a:lumMod val="75000"/>
              </a:schemeClr>
            </a:solidFill>
            <a:ln w="2222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15" name="Rectangle 14">
              <a:extLst>
                <a:ext uri="{FF2B5EF4-FFF2-40B4-BE49-F238E27FC236}">
                  <a16:creationId xmlns:a16="http://schemas.microsoft.com/office/drawing/2014/main" id="{B77E5789-F684-7F4B-8F6F-C90B6758799D}"/>
                </a:ext>
              </a:extLst>
            </p:cNvPr>
            <p:cNvSpPr/>
            <p:nvPr/>
          </p:nvSpPr>
          <p:spPr>
            <a:xfrm>
              <a:off x="5295900" y="3639122"/>
              <a:ext cx="1883272" cy="731520"/>
            </a:xfrm>
            <a:prstGeom prst="rect">
              <a:avLst/>
            </a:prstGeom>
            <a:solidFill>
              <a:schemeClr val="accent6">
                <a:lumMod val="75000"/>
              </a:schemeClr>
            </a:solidFill>
            <a:ln w="254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rgbClr val="000000"/>
                </a:solidFill>
              </a:endParaRPr>
            </a:p>
          </p:txBody>
        </p:sp>
        <p:sp>
          <p:nvSpPr>
            <p:cNvPr id="16" name="Rectangle 15">
              <a:extLst>
                <a:ext uri="{FF2B5EF4-FFF2-40B4-BE49-F238E27FC236}">
                  <a16:creationId xmlns:a16="http://schemas.microsoft.com/office/drawing/2014/main" id="{1A01534B-0BC6-1344-81D9-7929AC8C5371}"/>
                </a:ext>
              </a:extLst>
            </p:cNvPr>
            <p:cNvSpPr/>
            <p:nvPr/>
          </p:nvSpPr>
          <p:spPr>
            <a:xfrm>
              <a:off x="5292580" y="4373511"/>
              <a:ext cx="973296" cy="713232"/>
            </a:xfrm>
            <a:prstGeom prst="rect">
              <a:avLst/>
            </a:prstGeom>
            <a:solidFill>
              <a:schemeClr val="accent5">
                <a:lumMod val="75000"/>
              </a:schemeClr>
            </a:solidFill>
            <a:ln w="254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rgbClr val="000000"/>
                </a:solidFill>
              </a:endParaRPr>
            </a:p>
          </p:txBody>
        </p:sp>
        <p:sp>
          <p:nvSpPr>
            <p:cNvPr id="17" name="Rectangle 16">
              <a:extLst>
                <a:ext uri="{FF2B5EF4-FFF2-40B4-BE49-F238E27FC236}">
                  <a16:creationId xmlns:a16="http://schemas.microsoft.com/office/drawing/2014/main" id="{46F0C3FC-1195-F141-A0AD-A8DFEC0D0114}"/>
                </a:ext>
              </a:extLst>
            </p:cNvPr>
            <p:cNvSpPr/>
            <p:nvPr/>
          </p:nvSpPr>
          <p:spPr>
            <a:xfrm>
              <a:off x="5292580" y="5086743"/>
              <a:ext cx="1872418" cy="694944"/>
            </a:xfrm>
            <a:prstGeom prst="rect">
              <a:avLst/>
            </a:prstGeom>
            <a:solidFill>
              <a:srgbClr val="7030A0"/>
            </a:solid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rgbClr val="000000"/>
                </a:solidFill>
              </a:endParaRPr>
            </a:p>
          </p:txBody>
        </p:sp>
      </p:grpSp>
    </p:spTree>
    <p:custDataLst>
      <p:tags r:id="rId1"/>
    </p:custDataLst>
    <p:extLst>
      <p:ext uri="{BB962C8B-B14F-4D97-AF65-F5344CB8AC3E}">
        <p14:creationId xmlns:p14="http://schemas.microsoft.com/office/powerpoint/2010/main" val="2185463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738" y="129652"/>
            <a:ext cx="11657320" cy="621434"/>
          </a:xfrm>
        </p:spPr>
        <p:txBody>
          <a:bodyPr>
            <a:normAutofit/>
          </a:bodyPr>
          <a:lstStyle/>
          <a:p>
            <a:r>
              <a:rPr lang="en-US" altLang="zh-CN" dirty="0"/>
              <a:t>Handling High-Degree Vertices</a:t>
            </a:r>
            <a:r>
              <a:rPr lang="en-US" altLang="zh-CN" sz="3200" b="1" dirty="0"/>
              <a:t> </a:t>
            </a:r>
            <a:endParaRPr lang="zh-CN" altLang="en-US" sz="3200" b="1" dirty="0"/>
          </a:p>
        </p:txBody>
      </p:sp>
      <p:sp>
        <p:nvSpPr>
          <p:cNvPr id="3" name="Slide Number Placeholder 2"/>
          <p:cNvSpPr>
            <a:spLocks noGrp="1"/>
          </p:cNvSpPr>
          <p:nvPr>
            <p:ph type="sldNum" sz="quarter" idx="12"/>
          </p:nvPr>
        </p:nvSpPr>
        <p:spPr/>
        <p:txBody>
          <a:bodyPr/>
          <a:lstStyle/>
          <a:p>
            <a:fld id="{C0242EEA-1274-4EC0-B3F7-59D9DD50226F}" type="slidenum">
              <a:rPr lang="zh-CN" altLang="en-US" smtClean="0"/>
              <a:pPr/>
              <a:t>26</a:t>
            </a:fld>
            <a:endParaRPr lang="zh-CN" altLang="en-US"/>
          </a:p>
        </p:txBody>
      </p:sp>
      <p:pic>
        <p:nvPicPr>
          <p:cNvPr id="42" name="Picture 41">
            <a:extLst>
              <a:ext uri="{FF2B5EF4-FFF2-40B4-BE49-F238E27FC236}">
                <a16:creationId xmlns:a16="http://schemas.microsoft.com/office/drawing/2014/main" id="{CC5FC5CC-9C03-5E4F-8DE7-17B55D68EDBF}"/>
              </a:ext>
            </a:extLst>
          </p:cNvPr>
          <p:cNvPicPr>
            <a:picLocks noChangeAspect="1"/>
          </p:cNvPicPr>
          <p:nvPr/>
        </p:nvPicPr>
        <p:blipFill>
          <a:blip r:embed="rId4"/>
          <a:stretch>
            <a:fillRect/>
          </a:stretch>
        </p:blipFill>
        <p:spPr>
          <a:xfrm>
            <a:off x="1664603" y="1169033"/>
            <a:ext cx="2024528" cy="1296476"/>
          </a:xfrm>
          <a:prstGeom prst="rect">
            <a:avLst/>
          </a:prstGeom>
        </p:spPr>
      </p:pic>
      <p:pic>
        <p:nvPicPr>
          <p:cNvPr id="13" name="Picture 12">
            <a:extLst>
              <a:ext uri="{FF2B5EF4-FFF2-40B4-BE49-F238E27FC236}">
                <a16:creationId xmlns:a16="http://schemas.microsoft.com/office/drawing/2014/main" id="{20552F20-4DBA-924D-A161-A4ABB2FAD87E}"/>
              </a:ext>
            </a:extLst>
          </p:cNvPr>
          <p:cNvPicPr>
            <a:picLocks noChangeAspect="1"/>
          </p:cNvPicPr>
          <p:nvPr/>
        </p:nvPicPr>
        <p:blipFill>
          <a:blip r:embed="rId5" cstate="print">
            <a:duotone>
              <a:schemeClr val="bg2">
                <a:shade val="45000"/>
                <a:satMod val="135000"/>
              </a:schemeClr>
              <a:prstClr val="white"/>
            </a:duotone>
            <a:alphaModFix amt="59000"/>
            <a:extLst>
              <a:ext uri="{28A0092B-C50C-407E-A947-70E740481C1C}">
                <a14:useLocalDpi xmlns:a14="http://schemas.microsoft.com/office/drawing/2010/main" val="0"/>
              </a:ext>
            </a:extLst>
          </a:blip>
          <a:stretch>
            <a:fillRect/>
          </a:stretch>
        </p:blipFill>
        <p:spPr>
          <a:xfrm>
            <a:off x="9502642" y="1155886"/>
            <a:ext cx="2511608" cy="2492788"/>
          </a:xfrm>
          <a:prstGeom prst="rect">
            <a:avLst/>
          </a:prstGeom>
        </p:spPr>
      </p:pic>
      <p:grpSp>
        <p:nvGrpSpPr>
          <p:cNvPr id="5" name="Group 13">
            <a:extLst>
              <a:ext uri="{FF2B5EF4-FFF2-40B4-BE49-F238E27FC236}">
                <a16:creationId xmlns:a16="http://schemas.microsoft.com/office/drawing/2014/main" id="{B2AC6927-6538-B445-BDFB-E0CDCCF54A90}"/>
              </a:ext>
            </a:extLst>
          </p:cNvPr>
          <p:cNvGrpSpPr/>
          <p:nvPr/>
        </p:nvGrpSpPr>
        <p:grpSpPr>
          <a:xfrm>
            <a:off x="10534788" y="2218145"/>
            <a:ext cx="1148352" cy="523220"/>
            <a:chOff x="8365525" y="4732639"/>
            <a:chExt cx="1148352" cy="523220"/>
          </a:xfrm>
        </p:grpSpPr>
        <p:sp>
          <p:nvSpPr>
            <p:cNvPr id="15" name="Oval 14">
              <a:extLst>
                <a:ext uri="{FF2B5EF4-FFF2-40B4-BE49-F238E27FC236}">
                  <a16:creationId xmlns:a16="http://schemas.microsoft.com/office/drawing/2014/main" id="{F2DD70FF-A99D-DC4D-9378-E64D205ABBCE}"/>
                </a:ext>
              </a:extLst>
            </p:cNvPr>
            <p:cNvSpPr/>
            <p:nvPr/>
          </p:nvSpPr>
          <p:spPr>
            <a:xfrm>
              <a:off x="8365525" y="4798887"/>
              <a:ext cx="230915" cy="207720"/>
            </a:xfrm>
            <a:prstGeom prst="ellipse">
              <a:avLst/>
            </a:prstGeom>
            <a:solidFill>
              <a:srgbClr val="005B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08D1554A-94B4-DE4E-864B-4BFF52278B11}"/>
                </a:ext>
              </a:extLst>
            </p:cNvPr>
            <p:cNvSpPr txBox="1"/>
            <p:nvPr/>
          </p:nvSpPr>
          <p:spPr>
            <a:xfrm>
              <a:off x="8482623" y="4732639"/>
              <a:ext cx="1031254" cy="523220"/>
            </a:xfrm>
            <a:prstGeom prst="rect">
              <a:avLst/>
            </a:prstGeom>
            <a:noFill/>
          </p:spPr>
          <p:txBody>
            <a:bodyPr wrap="square" rtlCol="0">
              <a:spAutoFit/>
            </a:bodyPr>
            <a:lstStyle/>
            <a:p>
              <a:r>
                <a:rPr lang="en-US" sz="2800" b="1" i="1" dirty="0" err="1">
                  <a:solidFill>
                    <a:srgbClr val="002060"/>
                  </a:solidFill>
                </a:rPr>
                <a:t>v</a:t>
              </a:r>
              <a:r>
                <a:rPr lang="en-US" sz="2800" b="1" i="1" baseline="-25000" dirty="0" err="1">
                  <a:solidFill>
                    <a:srgbClr val="002060"/>
                  </a:solidFill>
                </a:rPr>
                <a:t>H</a:t>
              </a:r>
              <a:endParaRPr lang="en-US" sz="2800" b="1" i="1" baseline="-25000" dirty="0">
                <a:solidFill>
                  <a:srgbClr val="002060"/>
                </a:solidFill>
              </a:endParaRPr>
            </a:p>
          </p:txBody>
        </p:sp>
      </p:grpSp>
      <p:grpSp>
        <p:nvGrpSpPr>
          <p:cNvPr id="8" name="Group 8">
            <a:extLst>
              <a:ext uri="{FF2B5EF4-FFF2-40B4-BE49-F238E27FC236}">
                <a16:creationId xmlns:a16="http://schemas.microsoft.com/office/drawing/2014/main" id="{18DE734B-4F69-CF4C-9691-7A7F22017D97}"/>
              </a:ext>
            </a:extLst>
          </p:cNvPr>
          <p:cNvGrpSpPr/>
          <p:nvPr/>
        </p:nvGrpSpPr>
        <p:grpSpPr>
          <a:xfrm>
            <a:off x="1470531" y="2627747"/>
            <a:ext cx="1629586" cy="3368585"/>
            <a:chOff x="799200" y="2719187"/>
            <a:chExt cx="1629586" cy="3368585"/>
          </a:xfrm>
        </p:grpSpPr>
        <p:sp>
          <p:nvSpPr>
            <p:cNvPr id="17" name="TextBox 16">
              <a:extLst>
                <a:ext uri="{FF2B5EF4-FFF2-40B4-BE49-F238E27FC236}">
                  <a16:creationId xmlns:a16="http://schemas.microsoft.com/office/drawing/2014/main" id="{277F0A21-692A-914A-B954-806366B44C79}"/>
                </a:ext>
              </a:extLst>
            </p:cNvPr>
            <p:cNvSpPr txBox="1"/>
            <p:nvPr/>
          </p:nvSpPr>
          <p:spPr>
            <a:xfrm>
              <a:off x="1397532" y="2719187"/>
              <a:ext cx="1031254" cy="400110"/>
            </a:xfrm>
            <a:prstGeom prst="rect">
              <a:avLst/>
            </a:prstGeom>
            <a:noFill/>
          </p:spPr>
          <p:txBody>
            <a:bodyPr wrap="square" rtlCol="0">
              <a:spAutoFit/>
            </a:bodyPr>
            <a:lstStyle/>
            <a:p>
              <a:r>
                <a:rPr lang="en-US" sz="2000" b="1" i="1" dirty="0" err="1">
                  <a:solidFill>
                    <a:schemeClr val="bg1"/>
                  </a:solidFill>
                </a:rPr>
                <a:t>v</a:t>
              </a:r>
              <a:r>
                <a:rPr lang="en-US" sz="2000" b="1" i="1" baseline="-25000" dirty="0" err="1">
                  <a:solidFill>
                    <a:schemeClr val="bg1"/>
                  </a:solidFill>
                </a:rPr>
                <a:t>H</a:t>
              </a:r>
              <a:endParaRPr lang="en-US" sz="2000" b="1" i="1" baseline="-25000" dirty="0">
                <a:solidFill>
                  <a:schemeClr val="bg1"/>
                </a:solidFill>
              </a:endParaRPr>
            </a:p>
          </p:txBody>
        </p:sp>
        <p:sp>
          <p:nvSpPr>
            <p:cNvPr id="18" name="Oval 17">
              <a:extLst>
                <a:ext uri="{FF2B5EF4-FFF2-40B4-BE49-F238E27FC236}">
                  <a16:creationId xmlns:a16="http://schemas.microsoft.com/office/drawing/2014/main" id="{C486E2ED-536C-B645-9487-96FA3296E80F}"/>
                </a:ext>
              </a:extLst>
            </p:cNvPr>
            <p:cNvSpPr/>
            <p:nvPr/>
          </p:nvSpPr>
          <p:spPr>
            <a:xfrm>
              <a:off x="1239216" y="2834692"/>
              <a:ext cx="230915" cy="207720"/>
            </a:xfrm>
            <a:prstGeom prst="ellipse">
              <a:avLst/>
            </a:prstGeom>
            <a:solidFill>
              <a:srgbClr val="005B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4">
              <a:extLst>
                <a:ext uri="{FF2B5EF4-FFF2-40B4-BE49-F238E27FC236}">
                  <a16:creationId xmlns:a16="http://schemas.microsoft.com/office/drawing/2014/main" id="{1BE7517F-27EF-8144-9441-83C6C37494C7}"/>
                </a:ext>
              </a:extLst>
            </p:cNvPr>
            <p:cNvGrpSpPr/>
            <p:nvPr/>
          </p:nvGrpSpPr>
          <p:grpSpPr>
            <a:xfrm>
              <a:off x="799200" y="3068050"/>
              <a:ext cx="1165273" cy="3019722"/>
              <a:chOff x="4285961" y="2347784"/>
              <a:chExt cx="1165273" cy="3019722"/>
            </a:xfrm>
          </p:grpSpPr>
          <p:sp>
            <p:nvSpPr>
              <p:cNvPr id="19" name="TextBox 18">
                <a:extLst>
                  <a:ext uri="{FF2B5EF4-FFF2-40B4-BE49-F238E27FC236}">
                    <a16:creationId xmlns:a16="http://schemas.microsoft.com/office/drawing/2014/main" id="{E88AE5D7-1131-BD4F-9FA2-0AA025FEE568}"/>
                  </a:ext>
                </a:extLst>
              </p:cNvPr>
              <p:cNvSpPr txBox="1"/>
              <p:nvPr/>
            </p:nvSpPr>
            <p:spPr>
              <a:xfrm>
                <a:off x="4285961" y="4998174"/>
                <a:ext cx="1165273" cy="369332"/>
              </a:xfrm>
              <a:prstGeom prst="rect">
                <a:avLst/>
              </a:prstGeom>
              <a:noFill/>
            </p:spPr>
            <p:txBody>
              <a:bodyPr wrap="square" rtlCol="0">
                <a:spAutoFit/>
              </a:bodyPr>
              <a:lstStyle/>
              <a:p>
                <a:r>
                  <a:rPr lang="en-US" b="1" i="1" dirty="0"/>
                  <a:t>Edge list</a:t>
                </a:r>
                <a:endParaRPr lang="en-US" b="1" i="1" baseline="-25000" dirty="0"/>
              </a:p>
            </p:txBody>
          </p:sp>
          <p:pic>
            <p:nvPicPr>
              <p:cNvPr id="20" name="Picture 19" descr="A picture containing icon&#10;&#10;Description automatically generated">
                <a:extLst>
                  <a:ext uri="{FF2B5EF4-FFF2-40B4-BE49-F238E27FC236}">
                    <a16:creationId xmlns:a16="http://schemas.microsoft.com/office/drawing/2014/main" id="{519C4223-E47E-524C-877D-5B78CA83958B}"/>
                  </a:ext>
                </a:extLst>
              </p:cNvPr>
              <p:cNvPicPr>
                <a:picLocks noChangeAspect="1"/>
              </p:cNvPicPr>
              <p:nvPr/>
            </p:nvPicPr>
            <p:blipFill>
              <a:blip r:embed="rId6"/>
              <a:stretch>
                <a:fillRect/>
              </a:stretch>
            </p:blipFill>
            <p:spPr>
              <a:xfrm rot="5400000">
                <a:off x="3674688" y="3560624"/>
                <a:ext cx="2336800" cy="330200"/>
              </a:xfrm>
              <a:prstGeom prst="rect">
                <a:avLst/>
              </a:prstGeom>
            </p:spPr>
          </p:pic>
          <p:cxnSp>
            <p:nvCxnSpPr>
              <p:cNvPr id="21" name="Straight Arrow Connector 20">
                <a:extLst>
                  <a:ext uri="{FF2B5EF4-FFF2-40B4-BE49-F238E27FC236}">
                    <a16:creationId xmlns:a16="http://schemas.microsoft.com/office/drawing/2014/main" id="{8F5B4132-37E6-3543-97B4-33212611F1A4}"/>
                  </a:ext>
                </a:extLst>
              </p:cNvPr>
              <p:cNvCxnSpPr>
                <a:cxnSpLocks/>
              </p:cNvCxnSpPr>
              <p:nvPr/>
            </p:nvCxnSpPr>
            <p:spPr>
              <a:xfrm>
                <a:off x="4830731" y="2347784"/>
                <a:ext cx="0" cy="21006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grpSp>
        <p:nvGrpSpPr>
          <p:cNvPr id="10" name="Group 22">
            <a:extLst>
              <a:ext uri="{FF2B5EF4-FFF2-40B4-BE49-F238E27FC236}">
                <a16:creationId xmlns:a16="http://schemas.microsoft.com/office/drawing/2014/main" id="{E941D0F6-B86F-6142-995A-4105F2C6A0F3}"/>
              </a:ext>
            </a:extLst>
          </p:cNvPr>
          <p:cNvGrpSpPr/>
          <p:nvPr/>
        </p:nvGrpSpPr>
        <p:grpSpPr>
          <a:xfrm>
            <a:off x="2240042" y="3091838"/>
            <a:ext cx="5712251" cy="1347491"/>
            <a:chOff x="5067090" y="3934817"/>
            <a:chExt cx="5712251" cy="1347491"/>
          </a:xfrm>
        </p:grpSpPr>
        <p:sp>
          <p:nvSpPr>
            <p:cNvPr id="24" name="Rectangle 23">
              <a:extLst>
                <a:ext uri="{FF2B5EF4-FFF2-40B4-BE49-F238E27FC236}">
                  <a16:creationId xmlns:a16="http://schemas.microsoft.com/office/drawing/2014/main" id="{ACD4DB80-8D49-8A47-9FB7-9DDE8AABF45E}"/>
                </a:ext>
              </a:extLst>
            </p:cNvPr>
            <p:cNvSpPr/>
            <p:nvPr/>
          </p:nvSpPr>
          <p:spPr>
            <a:xfrm>
              <a:off x="6614645" y="4532813"/>
              <a:ext cx="4164696" cy="373669"/>
            </a:xfrm>
            <a:prstGeom prst="rect">
              <a:avLst/>
            </a:prstGeom>
            <a:noFill/>
            <a:ln w="254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57E4BF4-40D6-4440-9C26-8F66D91265EB}"/>
                </a:ext>
              </a:extLst>
            </p:cNvPr>
            <p:cNvSpPr/>
            <p:nvPr/>
          </p:nvSpPr>
          <p:spPr>
            <a:xfrm>
              <a:off x="7644719" y="4607806"/>
              <a:ext cx="805887" cy="2121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1AFF451-06F9-054A-BFB1-7450F4BCC241}"/>
                </a:ext>
              </a:extLst>
            </p:cNvPr>
            <p:cNvSpPr/>
            <p:nvPr/>
          </p:nvSpPr>
          <p:spPr>
            <a:xfrm>
              <a:off x="8572433" y="4604835"/>
              <a:ext cx="805887" cy="2121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4059474A-FD82-AB47-9F64-602137B97B7C}"/>
                </a:ext>
              </a:extLst>
            </p:cNvPr>
            <p:cNvSpPr/>
            <p:nvPr/>
          </p:nvSpPr>
          <p:spPr>
            <a:xfrm>
              <a:off x="9917411" y="4613555"/>
              <a:ext cx="805887" cy="2121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8C5802F-4A31-1E43-9FE6-52A45BB566B7}"/>
                </a:ext>
              </a:extLst>
            </p:cNvPr>
            <p:cNvSpPr/>
            <p:nvPr/>
          </p:nvSpPr>
          <p:spPr>
            <a:xfrm>
              <a:off x="6706441" y="4604835"/>
              <a:ext cx="805887" cy="212184"/>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36C1220-5F22-1E4E-8D31-C441A66A97C0}"/>
                </a:ext>
              </a:extLst>
            </p:cNvPr>
            <p:cNvSpPr/>
            <p:nvPr/>
          </p:nvSpPr>
          <p:spPr>
            <a:xfrm>
              <a:off x="7634155" y="4610134"/>
              <a:ext cx="579860" cy="206885"/>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4D519244-012D-A841-AA19-706D044ABB2E}"/>
                </a:ext>
              </a:extLst>
            </p:cNvPr>
            <p:cNvSpPr txBox="1"/>
            <p:nvPr/>
          </p:nvSpPr>
          <p:spPr>
            <a:xfrm>
              <a:off x="9478308" y="4444817"/>
              <a:ext cx="766119" cy="461665"/>
            </a:xfrm>
            <a:prstGeom prst="rect">
              <a:avLst/>
            </a:prstGeom>
            <a:noFill/>
          </p:spPr>
          <p:txBody>
            <a:bodyPr wrap="square" rtlCol="0">
              <a:spAutoFit/>
            </a:bodyPr>
            <a:lstStyle/>
            <a:p>
              <a:r>
                <a:rPr lang="en-US" sz="2400" b="1" dirty="0"/>
                <a:t>…</a:t>
              </a:r>
            </a:p>
          </p:txBody>
        </p:sp>
        <p:sp>
          <p:nvSpPr>
            <p:cNvPr id="31" name="TextBox 30">
              <a:extLst>
                <a:ext uri="{FF2B5EF4-FFF2-40B4-BE49-F238E27FC236}">
                  <a16:creationId xmlns:a16="http://schemas.microsoft.com/office/drawing/2014/main" id="{1F67B716-2101-D640-B0A4-D2C741701F29}"/>
                </a:ext>
              </a:extLst>
            </p:cNvPr>
            <p:cNvSpPr txBox="1"/>
            <p:nvPr/>
          </p:nvSpPr>
          <p:spPr>
            <a:xfrm>
              <a:off x="7211325" y="4882198"/>
              <a:ext cx="3568016" cy="400110"/>
            </a:xfrm>
            <a:prstGeom prst="rect">
              <a:avLst/>
            </a:prstGeom>
            <a:noFill/>
          </p:spPr>
          <p:txBody>
            <a:bodyPr wrap="square" rtlCol="0">
              <a:spAutoFit/>
            </a:bodyPr>
            <a:lstStyle/>
            <a:p>
              <a:r>
                <a:rPr lang="en-US" sz="2000" b="1" i="1" dirty="0"/>
                <a:t>Pre-sampled edge buffer</a:t>
              </a:r>
              <a:endParaRPr lang="en-US" sz="2000" b="1" i="1" baseline="-25000" dirty="0"/>
            </a:p>
          </p:txBody>
        </p:sp>
        <p:cxnSp>
          <p:nvCxnSpPr>
            <p:cNvPr id="32" name="Straight Arrow Connector 31">
              <a:extLst>
                <a:ext uri="{FF2B5EF4-FFF2-40B4-BE49-F238E27FC236}">
                  <a16:creationId xmlns:a16="http://schemas.microsoft.com/office/drawing/2014/main" id="{C6ED90F5-6AB0-2343-8F85-FD217BA4BE5E}"/>
                </a:ext>
              </a:extLst>
            </p:cNvPr>
            <p:cNvCxnSpPr>
              <a:cxnSpLocks/>
            </p:cNvCxnSpPr>
            <p:nvPr/>
          </p:nvCxnSpPr>
          <p:spPr>
            <a:xfrm>
              <a:off x="8214015" y="4275438"/>
              <a:ext cx="0" cy="320219"/>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D68FA528-BD31-E249-B954-291FE7934AEF}"/>
                </a:ext>
              </a:extLst>
            </p:cNvPr>
            <p:cNvSpPr txBox="1"/>
            <p:nvPr/>
          </p:nvSpPr>
          <p:spPr>
            <a:xfrm>
              <a:off x="7371328" y="3934817"/>
              <a:ext cx="2921209" cy="369332"/>
            </a:xfrm>
            <a:prstGeom prst="rect">
              <a:avLst/>
            </a:prstGeom>
            <a:noFill/>
          </p:spPr>
          <p:txBody>
            <a:bodyPr wrap="square" rtlCol="0">
              <a:spAutoFit/>
            </a:bodyPr>
            <a:lstStyle/>
            <a:p>
              <a:r>
                <a:rPr lang="en-US" b="1" i="1" dirty="0"/>
                <a:t>Next sample edge </a:t>
              </a:r>
              <a:endParaRPr lang="en-US" b="1" i="1" baseline="-25000" dirty="0"/>
            </a:p>
          </p:txBody>
        </p:sp>
        <p:cxnSp>
          <p:nvCxnSpPr>
            <p:cNvPr id="34" name="Straight Arrow Connector 33">
              <a:extLst>
                <a:ext uri="{FF2B5EF4-FFF2-40B4-BE49-F238E27FC236}">
                  <a16:creationId xmlns:a16="http://schemas.microsoft.com/office/drawing/2014/main" id="{A92D7DF5-B7AB-3C46-BBD3-7E615A3344D9}"/>
                </a:ext>
              </a:extLst>
            </p:cNvPr>
            <p:cNvCxnSpPr>
              <a:cxnSpLocks/>
            </p:cNvCxnSpPr>
            <p:nvPr/>
          </p:nvCxnSpPr>
          <p:spPr>
            <a:xfrm>
              <a:off x="5203431" y="4745462"/>
              <a:ext cx="1131813" cy="0"/>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422CC115-AE3A-A345-9EDB-054F687CC3EF}"/>
                </a:ext>
              </a:extLst>
            </p:cNvPr>
            <p:cNvSpPr txBox="1"/>
            <p:nvPr/>
          </p:nvSpPr>
          <p:spPr>
            <a:xfrm>
              <a:off x="5067090" y="4772258"/>
              <a:ext cx="2098758" cy="338554"/>
            </a:xfrm>
            <a:prstGeom prst="rect">
              <a:avLst/>
            </a:prstGeom>
            <a:noFill/>
          </p:spPr>
          <p:txBody>
            <a:bodyPr wrap="square" rtlCol="0">
              <a:spAutoFit/>
            </a:bodyPr>
            <a:lstStyle/>
            <a:p>
              <a:r>
                <a:rPr lang="en-US" sz="1600" b="1" dirty="0">
                  <a:solidFill>
                    <a:srgbClr val="9C0202"/>
                  </a:solidFill>
                </a:rPr>
                <a:t>Pre-sampling</a:t>
              </a:r>
              <a:endParaRPr lang="en-US" sz="1600" b="1" baseline="-25000" dirty="0">
                <a:solidFill>
                  <a:srgbClr val="9C0202"/>
                </a:solidFill>
              </a:endParaRPr>
            </a:p>
          </p:txBody>
        </p:sp>
        <p:pic>
          <p:nvPicPr>
            <p:cNvPr id="35" name="Picture 4" descr="TYI 30: Expected number of Dice throws | Combinatorics and more">
              <a:extLst>
                <a:ext uri="{FF2B5EF4-FFF2-40B4-BE49-F238E27FC236}">
                  <a16:creationId xmlns:a16="http://schemas.microsoft.com/office/drawing/2014/main" id="{D0A20C40-CCB9-DB4E-90EC-4D909D983AD0}"/>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flipH="1">
              <a:off x="5925153" y="4399495"/>
              <a:ext cx="322257" cy="31074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1" name="Group 9">
            <a:extLst>
              <a:ext uri="{FF2B5EF4-FFF2-40B4-BE49-F238E27FC236}">
                <a16:creationId xmlns:a16="http://schemas.microsoft.com/office/drawing/2014/main" id="{CCA04ACA-F8FD-9043-AFC0-7119C3F4B81E}"/>
              </a:ext>
            </a:extLst>
          </p:cNvPr>
          <p:cNvGrpSpPr/>
          <p:nvPr/>
        </p:nvGrpSpPr>
        <p:grpSpPr>
          <a:xfrm>
            <a:off x="2439446" y="3488567"/>
            <a:ext cx="687009" cy="461665"/>
            <a:chOff x="1768115" y="3580007"/>
            <a:chExt cx="687009" cy="461665"/>
          </a:xfrm>
        </p:grpSpPr>
        <p:pic>
          <p:nvPicPr>
            <p:cNvPr id="45" name="Picture 4" descr="TYI 30: Expected number of Dice throws | Combinatorics and more">
              <a:extLst>
                <a:ext uri="{FF2B5EF4-FFF2-40B4-BE49-F238E27FC236}">
                  <a16:creationId xmlns:a16="http://schemas.microsoft.com/office/drawing/2014/main" id="{254EC59E-CF5D-2D44-BE5A-FE83368D5254}"/>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flipH="1">
              <a:off x="1768115" y="3646920"/>
              <a:ext cx="322257" cy="310748"/>
            </a:xfrm>
            <a:prstGeom prst="rect">
              <a:avLst/>
            </a:prstGeom>
            <a:noFill/>
            <a:extLst>
              <a:ext uri="{909E8E84-426E-40DD-AFC4-6F175D3DCCD1}">
                <a14:hiddenFill xmlns:a14="http://schemas.microsoft.com/office/drawing/2010/main">
                  <a:solidFill>
                    <a:srgbClr val="FFFFFF"/>
                  </a:solidFill>
                </a14:hiddenFill>
              </a:ext>
            </a:extLst>
          </p:spPr>
        </p:pic>
        <p:sp>
          <p:nvSpPr>
            <p:cNvPr id="46" name="TextBox 45">
              <a:extLst>
                <a:ext uri="{FF2B5EF4-FFF2-40B4-BE49-F238E27FC236}">
                  <a16:creationId xmlns:a16="http://schemas.microsoft.com/office/drawing/2014/main" id="{B8E94D68-6784-994B-A257-37E6DB253332}"/>
                </a:ext>
              </a:extLst>
            </p:cNvPr>
            <p:cNvSpPr txBox="1"/>
            <p:nvPr/>
          </p:nvSpPr>
          <p:spPr>
            <a:xfrm>
              <a:off x="2028796" y="3580007"/>
              <a:ext cx="426328" cy="461665"/>
            </a:xfrm>
            <a:prstGeom prst="rect">
              <a:avLst/>
            </a:prstGeom>
            <a:noFill/>
          </p:spPr>
          <p:txBody>
            <a:bodyPr wrap="square" rtlCol="0">
              <a:spAutoFit/>
            </a:bodyPr>
            <a:lstStyle/>
            <a:p>
              <a:r>
                <a:rPr lang="en-US" sz="2400" b="1" dirty="0"/>
                <a:t>…</a:t>
              </a:r>
            </a:p>
          </p:txBody>
        </p:sp>
      </p:grpSp>
      <p:sp>
        <p:nvSpPr>
          <p:cNvPr id="6" name="Oval 5">
            <a:extLst>
              <a:ext uri="{FF2B5EF4-FFF2-40B4-BE49-F238E27FC236}">
                <a16:creationId xmlns:a16="http://schemas.microsoft.com/office/drawing/2014/main" id="{24834050-0811-C146-A86F-514BC890D3F6}"/>
              </a:ext>
            </a:extLst>
          </p:cNvPr>
          <p:cNvSpPr/>
          <p:nvPr/>
        </p:nvSpPr>
        <p:spPr>
          <a:xfrm>
            <a:off x="1675629" y="2980742"/>
            <a:ext cx="705277" cy="2734685"/>
          </a:xfrm>
          <a:prstGeom prst="ellipse">
            <a:avLst/>
          </a:prstGeom>
          <a:noFill/>
          <a:ln w="254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46">
            <a:extLst>
              <a:ext uri="{FF2B5EF4-FFF2-40B4-BE49-F238E27FC236}">
                <a16:creationId xmlns:a16="http://schemas.microsoft.com/office/drawing/2014/main" id="{ED0FED00-CAD1-1640-BB36-B1379FF1B367}"/>
              </a:ext>
            </a:extLst>
          </p:cNvPr>
          <p:cNvGrpSpPr/>
          <p:nvPr/>
        </p:nvGrpSpPr>
        <p:grpSpPr>
          <a:xfrm>
            <a:off x="5600598" y="3451503"/>
            <a:ext cx="1000668" cy="223665"/>
            <a:chOff x="3346892" y="3763375"/>
            <a:chExt cx="1000668" cy="223665"/>
          </a:xfrm>
        </p:grpSpPr>
        <p:pic>
          <p:nvPicPr>
            <p:cNvPr id="48" name="Picture 8" descr="Free Runner Cliparts, Download Free Clip Art, Free Clip Art on Clipart  Library">
              <a:extLst>
                <a:ext uri="{FF2B5EF4-FFF2-40B4-BE49-F238E27FC236}">
                  <a16:creationId xmlns:a16="http://schemas.microsoft.com/office/drawing/2014/main" id="{99A1AE38-FA80-3A46-92DB-0FA0A59478F0}"/>
                </a:ext>
              </a:extLst>
            </p:cNvPr>
            <p:cNvPicPr>
              <a:picLocks noChangeAspect="1" noChangeArrowheads="1"/>
            </p:cNvPicPr>
            <p:nvPr/>
          </p:nvPicPr>
          <p:blipFill>
            <a:blip r:embed="rId8"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20576259">
              <a:off x="3346892" y="3763375"/>
              <a:ext cx="176432" cy="212391"/>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8" descr="Free Runner Cliparts, Download Free Clip Art, Free Clip Art on Clipart  Library">
              <a:extLst>
                <a:ext uri="{FF2B5EF4-FFF2-40B4-BE49-F238E27FC236}">
                  <a16:creationId xmlns:a16="http://schemas.microsoft.com/office/drawing/2014/main" id="{5F008B64-D2FD-BF4D-ADEE-935FEE9E1EC1}"/>
                </a:ext>
              </a:extLst>
            </p:cNvPr>
            <p:cNvPicPr>
              <a:picLocks noChangeAspect="1" noChangeArrowheads="1"/>
            </p:cNvPicPr>
            <p:nvPr/>
          </p:nvPicPr>
          <p:blipFill>
            <a:blip r:embed="rId8"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20576259">
              <a:off x="3453769" y="3768505"/>
              <a:ext cx="176432" cy="212391"/>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8" descr="Free Runner Cliparts, Download Free Clip Art, Free Clip Art on Clipart  Library">
              <a:extLst>
                <a:ext uri="{FF2B5EF4-FFF2-40B4-BE49-F238E27FC236}">
                  <a16:creationId xmlns:a16="http://schemas.microsoft.com/office/drawing/2014/main" id="{DA790ED2-0A01-D143-80B3-B764DDC1B596}"/>
                </a:ext>
              </a:extLst>
            </p:cNvPr>
            <p:cNvPicPr>
              <a:picLocks noChangeAspect="1" noChangeArrowheads="1"/>
            </p:cNvPicPr>
            <p:nvPr/>
          </p:nvPicPr>
          <p:blipFill>
            <a:blip r:embed="rId8"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20576259">
              <a:off x="3560449" y="3765457"/>
              <a:ext cx="176432" cy="212391"/>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8" descr="Free Runner Cliparts, Download Free Clip Art, Free Clip Art on Clipart  Library">
              <a:extLst>
                <a:ext uri="{FF2B5EF4-FFF2-40B4-BE49-F238E27FC236}">
                  <a16:creationId xmlns:a16="http://schemas.microsoft.com/office/drawing/2014/main" id="{202C148F-1350-6D42-B16A-5CE3CEE24BD9}"/>
                </a:ext>
              </a:extLst>
            </p:cNvPr>
            <p:cNvPicPr>
              <a:picLocks noChangeAspect="1" noChangeArrowheads="1"/>
            </p:cNvPicPr>
            <p:nvPr/>
          </p:nvPicPr>
          <p:blipFill>
            <a:blip r:embed="rId8"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20576259">
              <a:off x="3770632" y="3771552"/>
              <a:ext cx="176432" cy="212391"/>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8" descr="Free Runner Cliparts, Download Free Clip Art, Free Clip Art on Clipart  Library">
              <a:extLst>
                <a:ext uri="{FF2B5EF4-FFF2-40B4-BE49-F238E27FC236}">
                  <a16:creationId xmlns:a16="http://schemas.microsoft.com/office/drawing/2014/main" id="{67370AD7-B1CF-3D4C-A58E-828A4B44C9F7}"/>
                </a:ext>
              </a:extLst>
            </p:cNvPr>
            <p:cNvPicPr>
              <a:picLocks noChangeAspect="1" noChangeArrowheads="1"/>
            </p:cNvPicPr>
            <p:nvPr/>
          </p:nvPicPr>
          <p:blipFill>
            <a:blip r:embed="rId8"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20576259">
              <a:off x="3874406" y="3772386"/>
              <a:ext cx="176432" cy="212391"/>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8" descr="Free Runner Cliparts, Download Free Clip Art, Free Clip Art on Clipart  Library">
              <a:extLst>
                <a:ext uri="{FF2B5EF4-FFF2-40B4-BE49-F238E27FC236}">
                  <a16:creationId xmlns:a16="http://schemas.microsoft.com/office/drawing/2014/main" id="{55DF4745-32F1-A247-ACAB-A09CA723C665}"/>
                </a:ext>
              </a:extLst>
            </p:cNvPr>
            <p:cNvPicPr>
              <a:picLocks noChangeAspect="1" noChangeArrowheads="1"/>
            </p:cNvPicPr>
            <p:nvPr/>
          </p:nvPicPr>
          <p:blipFill>
            <a:blip r:embed="rId8"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20576259">
              <a:off x="3977910" y="3771551"/>
              <a:ext cx="176432" cy="212391"/>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8" descr="Free Runner Cliparts, Download Free Clip Art, Free Clip Art on Clipart  Library">
              <a:extLst>
                <a:ext uri="{FF2B5EF4-FFF2-40B4-BE49-F238E27FC236}">
                  <a16:creationId xmlns:a16="http://schemas.microsoft.com/office/drawing/2014/main" id="{E0133805-C1E9-D446-8B21-AD36528DBCD9}"/>
                </a:ext>
              </a:extLst>
            </p:cNvPr>
            <p:cNvPicPr>
              <a:picLocks noChangeAspect="1" noChangeArrowheads="1"/>
            </p:cNvPicPr>
            <p:nvPr/>
          </p:nvPicPr>
          <p:blipFill>
            <a:blip r:embed="rId8"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20576259">
              <a:off x="3667129" y="3771553"/>
              <a:ext cx="176432" cy="212391"/>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8" descr="Free Runner Cliparts, Download Free Clip Art, Free Clip Art on Clipart  Library">
              <a:extLst>
                <a:ext uri="{FF2B5EF4-FFF2-40B4-BE49-F238E27FC236}">
                  <a16:creationId xmlns:a16="http://schemas.microsoft.com/office/drawing/2014/main" id="{46C9AB8D-D312-FA4A-B357-F42C6BE9D4EF}"/>
                </a:ext>
              </a:extLst>
            </p:cNvPr>
            <p:cNvPicPr>
              <a:picLocks noChangeAspect="1" noChangeArrowheads="1"/>
            </p:cNvPicPr>
            <p:nvPr/>
          </p:nvPicPr>
          <p:blipFill>
            <a:blip r:embed="rId8"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20576259">
              <a:off x="4171128" y="3774649"/>
              <a:ext cx="176432" cy="212391"/>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8" descr="Free Runner Cliparts, Download Free Clip Art, Free Clip Art on Clipart  Library">
              <a:extLst>
                <a:ext uri="{FF2B5EF4-FFF2-40B4-BE49-F238E27FC236}">
                  <a16:creationId xmlns:a16="http://schemas.microsoft.com/office/drawing/2014/main" id="{82F06BA3-F498-DC42-A9D1-4FC73A013713}"/>
                </a:ext>
              </a:extLst>
            </p:cNvPr>
            <p:cNvPicPr>
              <a:picLocks noChangeAspect="1" noChangeArrowheads="1"/>
            </p:cNvPicPr>
            <p:nvPr/>
          </p:nvPicPr>
          <p:blipFill>
            <a:blip r:embed="rId8"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20576259">
              <a:off x="4073202" y="3768506"/>
              <a:ext cx="176432" cy="212391"/>
            </a:xfrm>
            <a:prstGeom prst="rect">
              <a:avLst/>
            </a:prstGeom>
            <a:noFill/>
            <a:extLst>
              <a:ext uri="{909E8E84-426E-40DD-AFC4-6F175D3DCCD1}">
                <a14:hiddenFill xmlns:a14="http://schemas.microsoft.com/office/drawing/2010/main">
                  <a:solidFill>
                    <a:srgbClr val="FFFFFF"/>
                  </a:solidFill>
                </a14:hiddenFill>
              </a:ext>
            </a:extLst>
          </p:spPr>
        </p:pic>
      </p:grpSp>
      <p:sp>
        <p:nvSpPr>
          <p:cNvPr id="7" name="TextBox 6"/>
          <p:cNvSpPr txBox="1"/>
          <p:nvPr/>
        </p:nvSpPr>
        <p:spPr>
          <a:xfrm>
            <a:off x="3718666" y="1077210"/>
            <a:ext cx="6886920" cy="1384995"/>
          </a:xfrm>
          <a:prstGeom prst="rect">
            <a:avLst/>
          </a:prstGeom>
          <a:noFill/>
        </p:spPr>
        <p:txBody>
          <a:bodyPr wrap="square" rtlCol="0">
            <a:spAutoFit/>
          </a:bodyPr>
          <a:lstStyle/>
          <a:p>
            <a:pPr marL="342900" indent="-342900">
              <a:buFont typeface="Wingdings" panose="05000000000000000000" pitchFamily="2" charset="2"/>
              <a:buChar char="p"/>
            </a:pPr>
            <a:r>
              <a:rPr lang="en-US" altLang="zh-CN" sz="2400" dirty="0">
                <a:latin typeface="Calibri" panose="020F0502020204030204" pitchFamily="34" charset="0"/>
              </a:rPr>
              <a:t>high degree vertices: </a:t>
            </a:r>
            <a:r>
              <a:rPr lang="en-US" altLang="zh-CN" sz="2400" b="1" i="1" dirty="0">
                <a:solidFill>
                  <a:srgbClr val="0070C0"/>
                </a:solidFill>
                <a:latin typeface="Calibri" panose="020F0502020204030204" pitchFamily="34" charset="0"/>
              </a:rPr>
              <a:t>pre-sampling (PS) </a:t>
            </a:r>
            <a:endParaRPr lang="en-US" altLang="zh-CN" sz="2400" dirty="0">
              <a:latin typeface="Calibri" panose="020F0502020204030204" pitchFamily="34" charset="0"/>
            </a:endParaRPr>
          </a:p>
          <a:p>
            <a:pPr marL="800100" lvl="1" indent="-342900">
              <a:buFont typeface="Wingdings" panose="05000000000000000000" pitchFamily="2" charset="2"/>
              <a:buChar char="Ø"/>
            </a:pPr>
            <a:r>
              <a:rPr lang="en-US" altLang="zh-CN" sz="2000" dirty="0">
                <a:latin typeface="Calibri" panose="020F0502020204030204" pitchFamily="34" charset="0"/>
              </a:rPr>
              <a:t>Cache-friendly </a:t>
            </a:r>
            <a:r>
              <a:rPr lang="en-US" altLang="zh-CN" sz="2000" b="1" dirty="0">
                <a:latin typeface="Calibri" panose="020F0502020204030204" pitchFamily="34" charset="0"/>
              </a:rPr>
              <a:t>batched edge sampling</a:t>
            </a:r>
          </a:p>
          <a:p>
            <a:pPr marL="800100" lvl="1" indent="-342900">
              <a:buFont typeface="Wingdings" panose="05000000000000000000" pitchFamily="2" charset="2"/>
              <a:buChar char="Ø"/>
            </a:pPr>
            <a:r>
              <a:rPr lang="en-US" altLang="zh-CN" sz="2000" dirty="0">
                <a:latin typeface="Calibri" panose="020F0502020204030204" pitchFamily="34" charset="0"/>
              </a:rPr>
              <a:t>Many walkers consume pre-sampled edges </a:t>
            </a:r>
            <a:r>
              <a:rPr lang="en-US" altLang="zh-CN" sz="2000" b="1" dirty="0">
                <a:latin typeface="Calibri" panose="020F0502020204030204" pitchFamily="34" charset="0"/>
              </a:rPr>
              <a:t>sequentially</a:t>
            </a:r>
          </a:p>
          <a:p>
            <a:pPr marL="800100" lvl="1" indent="-342900">
              <a:buFont typeface="Wingdings" panose="05000000000000000000" pitchFamily="2" charset="2"/>
              <a:buChar char="Ø"/>
            </a:pPr>
            <a:r>
              <a:rPr lang="en-US" altLang="zh-CN" sz="2000" b="1" i="1" dirty="0">
                <a:latin typeface="Calibri" panose="020F0502020204030204" pitchFamily="34" charset="0"/>
              </a:rPr>
              <a:t>Vertex partition </a:t>
            </a:r>
            <a:r>
              <a:rPr lang="en-US" altLang="zh-CN" sz="2000" dirty="0">
                <a:latin typeface="Calibri" panose="020F0502020204030204" pitchFamily="34" charset="0"/>
              </a:rPr>
              <a:t>containing few vertices </a:t>
            </a:r>
          </a:p>
        </p:txBody>
      </p:sp>
      <p:grpSp>
        <p:nvGrpSpPr>
          <p:cNvPr id="14" name="Group 11">
            <a:extLst>
              <a:ext uri="{FF2B5EF4-FFF2-40B4-BE49-F238E27FC236}">
                <a16:creationId xmlns:a16="http://schemas.microsoft.com/office/drawing/2014/main" id="{9A4512C3-2E97-45F5-89C7-292CBA2E2A4D}"/>
              </a:ext>
            </a:extLst>
          </p:cNvPr>
          <p:cNvGrpSpPr/>
          <p:nvPr/>
        </p:nvGrpSpPr>
        <p:grpSpPr>
          <a:xfrm>
            <a:off x="1684174" y="2678729"/>
            <a:ext cx="8389714" cy="722356"/>
            <a:chOff x="1684174" y="2770169"/>
            <a:chExt cx="8389714" cy="722356"/>
          </a:xfrm>
        </p:grpSpPr>
        <p:grpSp>
          <p:nvGrpSpPr>
            <p:cNvPr id="22" name="Group 7">
              <a:extLst>
                <a:ext uri="{FF2B5EF4-FFF2-40B4-BE49-F238E27FC236}">
                  <a16:creationId xmlns:a16="http://schemas.microsoft.com/office/drawing/2014/main" id="{5A0357CD-0087-CC45-8D57-E4572B8E6428}"/>
                </a:ext>
              </a:extLst>
            </p:cNvPr>
            <p:cNvGrpSpPr/>
            <p:nvPr/>
          </p:nvGrpSpPr>
          <p:grpSpPr>
            <a:xfrm>
              <a:off x="1684174" y="2770169"/>
              <a:ext cx="7818469" cy="461665"/>
              <a:chOff x="1012843" y="2770169"/>
              <a:chExt cx="7818469" cy="461665"/>
            </a:xfrm>
          </p:grpSpPr>
          <p:sp>
            <p:nvSpPr>
              <p:cNvPr id="38" name="Rectangle 37">
                <a:extLst>
                  <a:ext uri="{FF2B5EF4-FFF2-40B4-BE49-F238E27FC236}">
                    <a16:creationId xmlns:a16="http://schemas.microsoft.com/office/drawing/2014/main" id="{B0D07973-42A3-3D45-8A6D-6BFBBF38DC72}"/>
                  </a:ext>
                </a:extLst>
              </p:cNvPr>
              <p:cNvSpPr/>
              <p:nvPr/>
            </p:nvSpPr>
            <p:spPr>
              <a:xfrm flipH="1">
                <a:off x="1012843" y="2782309"/>
                <a:ext cx="7099255" cy="354503"/>
              </a:xfrm>
              <a:prstGeom prst="rect">
                <a:avLst/>
              </a:prstGeom>
              <a:gradFill flip="none" rotWithShape="1">
                <a:gsLst>
                  <a:gs pos="15000">
                    <a:schemeClr val="accent1">
                      <a:lumMod val="75000"/>
                    </a:schemeClr>
                  </a:gs>
                  <a:gs pos="0">
                    <a:schemeClr val="accent1">
                      <a:lumMod val="50000"/>
                    </a:schemeClr>
                  </a:gs>
                  <a:gs pos="33000">
                    <a:schemeClr val="accent1">
                      <a:lumMod val="60000"/>
                      <a:lumOff val="40000"/>
                    </a:schemeClr>
                  </a:gs>
                  <a:gs pos="87000">
                    <a:schemeClr val="accent2">
                      <a:lumMod val="70000"/>
                      <a:alpha val="2000"/>
                    </a:schemeClr>
                  </a:gs>
                </a:gsLst>
                <a:path path="circle">
                  <a:fillToRect l="100000" t="100000"/>
                </a:path>
                <a:tileRect r="-100000" b="-100000"/>
              </a:gra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14215A06-D972-D34D-BC07-99F625731D53}"/>
                  </a:ext>
                </a:extLst>
              </p:cNvPr>
              <p:cNvSpPr txBox="1"/>
              <p:nvPr/>
            </p:nvSpPr>
            <p:spPr>
              <a:xfrm>
                <a:off x="8158398" y="2770169"/>
                <a:ext cx="672914" cy="461665"/>
              </a:xfrm>
              <a:prstGeom prst="rect">
                <a:avLst/>
              </a:prstGeom>
              <a:noFill/>
            </p:spPr>
            <p:txBody>
              <a:bodyPr wrap="square" rtlCol="0">
                <a:spAutoFit/>
              </a:bodyPr>
              <a:lstStyle/>
              <a:p>
                <a:r>
                  <a:rPr lang="en-US" sz="2400" b="1" i="1" dirty="0">
                    <a:solidFill>
                      <a:srgbClr val="002060"/>
                    </a:solidFill>
                  </a:rPr>
                  <a:t>V </a:t>
                </a:r>
                <a:r>
                  <a:rPr lang="en-US" b="1" i="1" dirty="0">
                    <a:solidFill>
                      <a:srgbClr val="002060"/>
                    </a:solidFill>
                  </a:rPr>
                  <a:t> </a:t>
                </a:r>
                <a:endParaRPr lang="en-US" sz="2400" b="1" i="1" baseline="-25000" dirty="0">
                  <a:solidFill>
                    <a:srgbClr val="002060"/>
                  </a:solidFill>
                </a:endParaRPr>
              </a:p>
            </p:txBody>
          </p:sp>
        </p:grpSp>
        <p:sp>
          <p:nvSpPr>
            <p:cNvPr id="62" name="TextBox 61">
              <a:extLst>
                <a:ext uri="{FF2B5EF4-FFF2-40B4-BE49-F238E27FC236}">
                  <a16:creationId xmlns:a16="http://schemas.microsoft.com/office/drawing/2014/main" id="{57C095D1-D8AB-4466-897A-4819D6633CD7}"/>
                </a:ext>
              </a:extLst>
            </p:cNvPr>
            <p:cNvSpPr txBox="1"/>
            <p:nvPr/>
          </p:nvSpPr>
          <p:spPr>
            <a:xfrm>
              <a:off x="7568957" y="3030860"/>
              <a:ext cx="2504931" cy="461665"/>
            </a:xfrm>
            <a:prstGeom prst="rect">
              <a:avLst/>
            </a:prstGeom>
            <a:noFill/>
          </p:spPr>
          <p:txBody>
            <a:bodyPr wrap="square" rtlCol="0">
              <a:spAutoFit/>
            </a:bodyPr>
            <a:lstStyle/>
            <a:p>
              <a:r>
                <a:rPr lang="en-US" sz="2400" b="1" i="1" dirty="0">
                  <a:solidFill>
                    <a:srgbClr val="002060"/>
                  </a:solidFill>
                </a:rPr>
                <a:t> </a:t>
              </a:r>
              <a:r>
                <a:rPr lang="en-US" b="1" i="1" dirty="0">
                  <a:solidFill>
                    <a:srgbClr val="002060"/>
                  </a:solidFill>
                </a:rPr>
                <a:t>(sorted by degree) </a:t>
              </a:r>
              <a:endParaRPr lang="en-US" sz="2400" b="1" i="1" baseline="-25000" dirty="0">
                <a:solidFill>
                  <a:srgbClr val="002060"/>
                </a:solidFill>
              </a:endParaRPr>
            </a:p>
          </p:txBody>
        </p:sp>
      </p:grpSp>
      <p:grpSp>
        <p:nvGrpSpPr>
          <p:cNvPr id="23" name="Group 58"/>
          <p:cNvGrpSpPr/>
          <p:nvPr/>
        </p:nvGrpSpPr>
        <p:grpSpPr>
          <a:xfrm>
            <a:off x="1933921" y="2683667"/>
            <a:ext cx="152786" cy="354503"/>
            <a:chOff x="1083626" y="2778408"/>
            <a:chExt cx="115890" cy="323800"/>
          </a:xfrm>
        </p:grpSpPr>
        <p:cxnSp>
          <p:nvCxnSpPr>
            <p:cNvPr id="57" name="Straight Connector 56">
              <a:extLst>
                <a:ext uri="{FF2B5EF4-FFF2-40B4-BE49-F238E27FC236}">
                  <a16:creationId xmlns:a16="http://schemas.microsoft.com/office/drawing/2014/main" id="{FAF7BDEB-6176-7149-863E-9B4E93FB24EA}"/>
                </a:ext>
              </a:extLst>
            </p:cNvPr>
            <p:cNvCxnSpPr>
              <a:cxnSpLocks/>
            </p:cNvCxnSpPr>
            <p:nvPr/>
          </p:nvCxnSpPr>
          <p:spPr>
            <a:xfrm>
              <a:off x="1199516" y="2778408"/>
              <a:ext cx="0" cy="323448"/>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FAF7BDEB-6176-7149-863E-9B4E93FB24EA}"/>
                </a:ext>
              </a:extLst>
            </p:cNvPr>
            <p:cNvCxnSpPr>
              <a:cxnSpLocks/>
            </p:cNvCxnSpPr>
            <p:nvPr/>
          </p:nvCxnSpPr>
          <p:spPr>
            <a:xfrm>
              <a:off x="1083626" y="2778760"/>
              <a:ext cx="0" cy="323448"/>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36" name="Group 10">
            <a:extLst>
              <a:ext uri="{FF2B5EF4-FFF2-40B4-BE49-F238E27FC236}">
                <a16:creationId xmlns:a16="http://schemas.microsoft.com/office/drawing/2014/main" id="{90B79489-CBDC-4FC5-AD36-4F6D81B1B6FA}"/>
              </a:ext>
            </a:extLst>
          </p:cNvPr>
          <p:cNvGrpSpPr/>
          <p:nvPr/>
        </p:nvGrpSpPr>
        <p:grpSpPr>
          <a:xfrm>
            <a:off x="114845" y="1540094"/>
            <a:ext cx="1771527" cy="929547"/>
            <a:chOff x="112041" y="1582029"/>
            <a:chExt cx="1771527" cy="929547"/>
          </a:xfrm>
        </p:grpSpPr>
        <p:sp>
          <p:nvSpPr>
            <p:cNvPr id="60" name="Rounded Rectangular Callout 4">
              <a:extLst>
                <a:ext uri="{FF2B5EF4-FFF2-40B4-BE49-F238E27FC236}">
                  <a16:creationId xmlns:a16="http://schemas.microsoft.com/office/drawing/2014/main" id="{74E0A786-6442-42CB-A30B-DF51D144BF26}"/>
                </a:ext>
              </a:extLst>
            </p:cNvPr>
            <p:cNvSpPr/>
            <p:nvPr/>
          </p:nvSpPr>
          <p:spPr>
            <a:xfrm>
              <a:off x="112041" y="1582029"/>
              <a:ext cx="1771527" cy="929547"/>
            </a:xfrm>
            <a:prstGeom prst="wedgeRoundRectCallout">
              <a:avLst>
                <a:gd name="adj1" fmla="val 52042"/>
                <a:gd name="adj2" fmla="val 82807"/>
                <a:gd name="adj3" fmla="val 16667"/>
              </a:avLst>
            </a:prstGeom>
            <a:solidFill>
              <a:schemeClr val="accent6">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endParaRPr>
            </a:p>
          </p:txBody>
        </p:sp>
        <p:sp>
          <p:nvSpPr>
            <p:cNvPr id="4" name="TextBox 3">
              <a:extLst>
                <a:ext uri="{FF2B5EF4-FFF2-40B4-BE49-F238E27FC236}">
                  <a16:creationId xmlns:a16="http://schemas.microsoft.com/office/drawing/2014/main" id="{2E9AA77B-CD57-4241-A08B-F33FC3F11C93}"/>
                </a:ext>
              </a:extLst>
            </p:cNvPr>
            <p:cNvSpPr txBox="1"/>
            <p:nvPr/>
          </p:nvSpPr>
          <p:spPr>
            <a:xfrm>
              <a:off x="265296" y="1697996"/>
              <a:ext cx="1527682" cy="707886"/>
            </a:xfrm>
            <a:prstGeom prst="rect">
              <a:avLst/>
            </a:prstGeom>
            <a:noFill/>
          </p:spPr>
          <p:txBody>
            <a:bodyPr wrap="none" rtlCol="0">
              <a:spAutoFit/>
            </a:bodyPr>
            <a:lstStyle/>
            <a:p>
              <a:pPr algn="ctr"/>
              <a:r>
                <a:rPr lang="en-US" sz="2000" b="1" dirty="0">
                  <a:latin typeface="Calibri" panose="020F0502020204030204" pitchFamily="34" charset="0"/>
                </a:rPr>
                <a:t>High degree,</a:t>
              </a:r>
            </a:p>
            <a:p>
              <a:pPr algn="ctr"/>
              <a:r>
                <a:rPr lang="en-US" sz="2000" b="1" dirty="0">
                  <a:latin typeface="Calibri" panose="020F0502020204030204" pitchFamily="34" charset="0"/>
                </a:rPr>
                <a:t>few vertices</a:t>
              </a:r>
            </a:p>
          </p:txBody>
        </p:sp>
      </p:grpSp>
      <p:sp>
        <p:nvSpPr>
          <p:cNvPr id="40" name="TextBox 39">
            <a:extLst>
              <a:ext uri="{FF2B5EF4-FFF2-40B4-BE49-F238E27FC236}">
                <a16:creationId xmlns:a16="http://schemas.microsoft.com/office/drawing/2014/main" id="{C3CC258F-DC83-2843-9E4D-B5EA8A2AB135}"/>
              </a:ext>
            </a:extLst>
          </p:cNvPr>
          <p:cNvSpPr txBox="1"/>
          <p:nvPr/>
        </p:nvSpPr>
        <p:spPr>
          <a:xfrm>
            <a:off x="3038416" y="4505639"/>
            <a:ext cx="8103894" cy="1169551"/>
          </a:xfrm>
          <a:prstGeom prst="rect">
            <a:avLst/>
          </a:prstGeom>
          <a:blipFill>
            <a:blip r:embed="rId9"/>
            <a:tile tx="0" ty="0" sx="100000" sy="100000" flip="none" algn="tl"/>
          </a:blipFill>
          <a:effectLst>
            <a:outerShdw blurRad="50800" dist="38100" dir="2700000" algn="tl" rotWithShape="0">
              <a:prstClr val="black">
                <a:alpha val="40000"/>
              </a:prstClr>
            </a:outerShdw>
          </a:effectLst>
        </p:spPr>
        <p:txBody>
          <a:bodyPr wrap="square" lIns="182880" tIns="91440" rIns="182880" bIns="91440" rtlCol="0">
            <a:spAutoFit/>
          </a:bodyPr>
          <a:lstStyle/>
          <a:p>
            <a:pPr marL="342900" indent="-342900">
              <a:buFont typeface="Wingdings" panose="05000000000000000000" pitchFamily="2" charset="2"/>
              <a:buChar char="p"/>
            </a:pPr>
            <a:r>
              <a:rPr lang="en-US" altLang="zh-CN" sz="2400" dirty="0">
                <a:latin typeface="Calibri" panose="020F0502020204030204" pitchFamily="34" charset="0"/>
              </a:rPr>
              <a:t>Extra round of computation, but worthwhile</a:t>
            </a:r>
          </a:p>
          <a:p>
            <a:pPr marL="800100" lvl="1" indent="-342900">
              <a:buFont typeface="Wingdings" panose="05000000000000000000" pitchFamily="2" charset="2"/>
              <a:buChar char="Ø"/>
            </a:pPr>
            <a:r>
              <a:rPr lang="en-US" altLang="zh-CN" sz="2000" b="1" dirty="0">
                <a:latin typeface="Calibri" panose="020F0502020204030204" pitchFamily="34" charset="0"/>
              </a:rPr>
              <a:t>Pre-sampling stage: </a:t>
            </a:r>
            <a:r>
              <a:rPr lang="en-US" altLang="zh-CN" sz="2000" dirty="0">
                <a:latin typeface="Calibri" panose="020F0502020204030204" pitchFamily="34" charset="0"/>
              </a:rPr>
              <a:t>one vertex at a time (edge list fits into cache)</a:t>
            </a:r>
          </a:p>
          <a:p>
            <a:pPr marL="800100" lvl="1" indent="-342900">
              <a:buFont typeface="Wingdings" panose="05000000000000000000" pitchFamily="2" charset="2"/>
              <a:buChar char="Ø"/>
            </a:pPr>
            <a:r>
              <a:rPr lang="en-US" altLang="zh-CN" sz="2000" b="1" dirty="0">
                <a:latin typeface="Calibri" panose="020F0502020204030204" pitchFamily="34" charset="0"/>
              </a:rPr>
              <a:t>Walk stage: </a:t>
            </a:r>
            <a:r>
              <a:rPr lang="en-US" altLang="zh-CN" sz="2000" dirty="0">
                <a:latin typeface="Calibri" panose="020F0502020204030204" pitchFamily="34" charset="0"/>
              </a:rPr>
              <a:t>streaming-only, little wasted </a:t>
            </a:r>
            <a:r>
              <a:rPr lang="en-US" altLang="zh-CN" sz="2000" dirty="0" err="1">
                <a:latin typeface="Calibri" panose="020F0502020204030204" pitchFamily="34" charset="0"/>
              </a:rPr>
              <a:t>cacheline</a:t>
            </a:r>
            <a:r>
              <a:rPr lang="en-US" altLang="zh-CN" sz="2000" dirty="0">
                <a:latin typeface="Calibri" panose="020F0502020204030204" pitchFamily="34" charset="0"/>
              </a:rPr>
              <a:t> content</a:t>
            </a:r>
          </a:p>
        </p:txBody>
      </p:sp>
    </p:spTree>
    <p:custDataLst>
      <p:tags r:id="rId1"/>
    </p:custDataLst>
    <p:extLst>
      <p:ext uri="{BB962C8B-B14F-4D97-AF65-F5344CB8AC3E}">
        <p14:creationId xmlns:p14="http://schemas.microsoft.com/office/powerpoint/2010/main" val="1540509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22" presetClass="entr" presetSubtype="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left)">
                                      <p:cBhvr>
                                        <p:cTn id="25" dur="10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23"/>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40">
                                            <p:bg/>
                                          </p:spTgt>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40">
                                            <p:txEl>
                                              <p:pRg st="0" end="0"/>
                                            </p:txEl>
                                          </p:spTgt>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40">
                                            <p:txEl>
                                              <p:pRg st="1" end="1"/>
                                            </p:txEl>
                                          </p:spTgt>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6"/>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40">
                                            <p:txEl>
                                              <p:pRg st="2" end="2"/>
                                            </p:txEl>
                                          </p:spTgt>
                                        </p:tgtEl>
                                        <p:attrNameLst>
                                          <p:attrName>style.visibility</p:attrName>
                                        </p:attrNameLst>
                                      </p:cBhvr>
                                      <p:to>
                                        <p:strVal val="visible"/>
                                      </p:to>
                                    </p:set>
                                  </p:childTnLst>
                                </p:cTn>
                              </p:par>
                              <p:par>
                                <p:cTn id="48" presetID="1" presetClass="entr" presetSubtype="0" fill="hold" nodeType="withEffect">
                                  <p:stCondLst>
                                    <p:cond delay="0"/>
                                  </p:stCondLst>
                                  <p:childTnLst>
                                    <p:set>
                                      <p:cBhvr>
                                        <p:cTn id="49"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40" grpId="0" build="p" bldLvl="2"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C0242EEA-1274-4EC0-B3F7-59D9DD50226F}" type="slidenum">
              <a:rPr lang="zh-CN" altLang="en-US" smtClean="0"/>
              <a:pPr/>
              <a:t>27</a:t>
            </a:fld>
            <a:endParaRPr lang="zh-CN" altLang="en-US"/>
          </a:p>
        </p:txBody>
      </p:sp>
      <p:sp>
        <p:nvSpPr>
          <p:cNvPr id="7" name="TextBox 6"/>
          <p:cNvSpPr txBox="1"/>
          <p:nvPr/>
        </p:nvSpPr>
        <p:spPr>
          <a:xfrm>
            <a:off x="630005" y="1236824"/>
            <a:ext cx="5819752" cy="1384995"/>
          </a:xfrm>
          <a:prstGeom prst="rect">
            <a:avLst/>
          </a:prstGeom>
          <a:noFill/>
        </p:spPr>
        <p:txBody>
          <a:bodyPr wrap="square" rtlCol="0">
            <a:spAutoFit/>
          </a:bodyPr>
          <a:lstStyle/>
          <a:p>
            <a:pPr marL="342900" indent="-342900">
              <a:buFont typeface="Wingdings" panose="05000000000000000000" pitchFamily="2" charset="2"/>
              <a:buChar char="p"/>
            </a:pPr>
            <a:r>
              <a:rPr lang="en-US" altLang="zh-CN" sz="2400" dirty="0">
                <a:latin typeface="Calibri" panose="020F0502020204030204" pitchFamily="34" charset="0"/>
              </a:rPr>
              <a:t>Low degree vertices: </a:t>
            </a:r>
            <a:r>
              <a:rPr lang="en-US" altLang="zh-CN" sz="2400" b="1" i="1" dirty="0">
                <a:solidFill>
                  <a:srgbClr val="0070C0"/>
                </a:solidFill>
                <a:latin typeface="Calibri" panose="020F0502020204030204" pitchFamily="34" charset="0"/>
              </a:rPr>
              <a:t>direct sampling (DS) </a:t>
            </a:r>
            <a:endParaRPr lang="en-US" altLang="zh-CN" sz="2400" dirty="0">
              <a:latin typeface="Calibri" panose="020F0502020204030204" pitchFamily="34" charset="0"/>
            </a:endParaRPr>
          </a:p>
          <a:p>
            <a:pPr marL="800100" lvl="1" indent="-342900">
              <a:buFont typeface="Wingdings" panose="05000000000000000000" pitchFamily="2" charset="2"/>
              <a:buChar char="Ø"/>
            </a:pPr>
            <a:r>
              <a:rPr lang="en-US" altLang="zh-CN" sz="2000" dirty="0">
                <a:latin typeface="Calibri" panose="020F0502020204030204" pitchFamily="34" charset="0"/>
              </a:rPr>
              <a:t>Many vertices share </a:t>
            </a:r>
            <a:r>
              <a:rPr lang="en-US" altLang="zh-CN" sz="2000" b="1" dirty="0">
                <a:latin typeface="Calibri" panose="020F0502020204030204" pitchFamily="34" charset="0"/>
              </a:rPr>
              <a:t>common</a:t>
            </a:r>
            <a:r>
              <a:rPr lang="en-US" altLang="zh-CN" sz="2000" dirty="0">
                <a:latin typeface="Calibri" panose="020F0502020204030204" pitchFamily="34" charset="0"/>
              </a:rPr>
              <a:t> </a:t>
            </a:r>
            <a:r>
              <a:rPr lang="en-US" altLang="zh-CN" sz="2000" b="1" dirty="0">
                <a:latin typeface="Calibri" panose="020F0502020204030204" pitchFamily="34" charset="0"/>
              </a:rPr>
              <a:t>degree</a:t>
            </a:r>
          </a:p>
          <a:p>
            <a:pPr marL="800100" lvl="1" indent="-342900">
              <a:buFont typeface="Wingdings" panose="05000000000000000000" pitchFamily="2" charset="2"/>
              <a:buChar char="Ø"/>
            </a:pPr>
            <a:r>
              <a:rPr lang="en-US" altLang="zh-CN" sz="2000" b="1" i="1" dirty="0">
                <a:latin typeface="Calibri" panose="020F0502020204030204" pitchFamily="34" charset="0"/>
              </a:rPr>
              <a:t>Vertex partition </a:t>
            </a:r>
            <a:r>
              <a:rPr lang="en-US" altLang="zh-CN" sz="2000" dirty="0">
                <a:latin typeface="Calibri" panose="020F0502020204030204" pitchFamily="34" charset="0"/>
              </a:rPr>
              <a:t>containing many vertices</a:t>
            </a:r>
          </a:p>
          <a:p>
            <a:pPr marL="800100" lvl="1" indent="-342900">
              <a:buFont typeface="Wingdings" panose="05000000000000000000" pitchFamily="2" charset="2"/>
              <a:buChar char="Ø"/>
            </a:pPr>
            <a:r>
              <a:rPr lang="en-US" altLang="zh-CN" sz="2000" b="1" dirty="0">
                <a:latin typeface="Calibri" panose="020F0502020204030204" pitchFamily="34" charset="0"/>
              </a:rPr>
              <a:t>Random accesses</a:t>
            </a:r>
            <a:r>
              <a:rPr lang="en-US" altLang="zh-CN" sz="2000" dirty="0">
                <a:latin typeface="Calibri" panose="020F0502020204030204" pitchFamily="34" charset="0"/>
              </a:rPr>
              <a:t>, but in small partition  </a:t>
            </a:r>
          </a:p>
        </p:txBody>
      </p:sp>
      <p:pic>
        <p:nvPicPr>
          <p:cNvPr id="13" name="Picture 12">
            <a:extLst>
              <a:ext uri="{FF2B5EF4-FFF2-40B4-BE49-F238E27FC236}">
                <a16:creationId xmlns:a16="http://schemas.microsoft.com/office/drawing/2014/main" id="{20552F20-4DBA-924D-A161-A4ABB2FAD87E}"/>
              </a:ext>
            </a:extLst>
          </p:cNvPr>
          <p:cNvPicPr>
            <a:picLocks noChangeAspect="1"/>
          </p:cNvPicPr>
          <p:nvPr/>
        </p:nvPicPr>
        <p:blipFill>
          <a:blip r:embed="rId4" cstate="print">
            <a:duotone>
              <a:schemeClr val="bg2">
                <a:shade val="45000"/>
                <a:satMod val="135000"/>
              </a:schemeClr>
              <a:prstClr val="white"/>
            </a:duotone>
            <a:alphaModFix amt="59000"/>
            <a:extLst>
              <a:ext uri="{28A0092B-C50C-407E-A947-70E740481C1C}">
                <a14:useLocalDpi xmlns:a14="http://schemas.microsoft.com/office/drawing/2010/main" val="0"/>
              </a:ext>
            </a:extLst>
          </a:blip>
          <a:stretch>
            <a:fillRect/>
          </a:stretch>
        </p:blipFill>
        <p:spPr>
          <a:xfrm>
            <a:off x="8785011" y="1247326"/>
            <a:ext cx="2511608" cy="2492788"/>
          </a:xfrm>
          <a:prstGeom prst="rect">
            <a:avLst/>
          </a:prstGeom>
        </p:spPr>
      </p:pic>
      <p:grpSp>
        <p:nvGrpSpPr>
          <p:cNvPr id="4" name="Group 13">
            <a:extLst>
              <a:ext uri="{FF2B5EF4-FFF2-40B4-BE49-F238E27FC236}">
                <a16:creationId xmlns:a16="http://schemas.microsoft.com/office/drawing/2014/main" id="{B2AC6927-6538-B445-BDFB-E0CDCCF54A90}"/>
              </a:ext>
            </a:extLst>
          </p:cNvPr>
          <p:cNvGrpSpPr/>
          <p:nvPr/>
        </p:nvGrpSpPr>
        <p:grpSpPr>
          <a:xfrm>
            <a:off x="10871914" y="2968047"/>
            <a:ext cx="1031254" cy="523220"/>
            <a:chOff x="8328305" y="4763003"/>
            <a:chExt cx="1031254" cy="523220"/>
          </a:xfrm>
        </p:grpSpPr>
        <p:sp>
          <p:nvSpPr>
            <p:cNvPr id="15" name="Oval 14">
              <a:extLst>
                <a:ext uri="{FF2B5EF4-FFF2-40B4-BE49-F238E27FC236}">
                  <a16:creationId xmlns:a16="http://schemas.microsoft.com/office/drawing/2014/main" id="{F2DD70FF-A99D-DC4D-9378-E64D205ABBCE}"/>
                </a:ext>
              </a:extLst>
            </p:cNvPr>
            <p:cNvSpPr/>
            <p:nvPr/>
          </p:nvSpPr>
          <p:spPr>
            <a:xfrm>
              <a:off x="8365525" y="4953441"/>
              <a:ext cx="45719" cy="53165"/>
            </a:xfrm>
            <a:prstGeom prst="ellipse">
              <a:avLst/>
            </a:prstGeom>
            <a:solidFill>
              <a:schemeClr val="accent2">
                <a:lumMod val="7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08D1554A-94B4-DE4E-864B-4BFF52278B11}"/>
                </a:ext>
              </a:extLst>
            </p:cNvPr>
            <p:cNvSpPr txBox="1"/>
            <p:nvPr/>
          </p:nvSpPr>
          <p:spPr>
            <a:xfrm>
              <a:off x="8328305" y="4763003"/>
              <a:ext cx="1031254" cy="523220"/>
            </a:xfrm>
            <a:prstGeom prst="rect">
              <a:avLst/>
            </a:prstGeom>
            <a:noFill/>
          </p:spPr>
          <p:txBody>
            <a:bodyPr wrap="square" rtlCol="0">
              <a:spAutoFit/>
            </a:bodyPr>
            <a:lstStyle/>
            <a:p>
              <a:r>
                <a:rPr lang="en-US" sz="2800" b="1" i="1" dirty="0" err="1">
                  <a:solidFill>
                    <a:schemeClr val="accent2">
                      <a:lumMod val="75000"/>
                    </a:schemeClr>
                  </a:solidFill>
                </a:rPr>
                <a:t>v</a:t>
              </a:r>
              <a:r>
                <a:rPr lang="en-US" sz="2800" b="1" i="1" baseline="-25000" dirty="0" err="1">
                  <a:solidFill>
                    <a:schemeClr val="accent2">
                      <a:lumMod val="75000"/>
                    </a:schemeClr>
                  </a:solidFill>
                </a:rPr>
                <a:t>L</a:t>
              </a:r>
              <a:endParaRPr lang="en-US" sz="2800" b="1" i="1" baseline="-25000" dirty="0">
                <a:solidFill>
                  <a:schemeClr val="accent2">
                    <a:lumMod val="75000"/>
                  </a:schemeClr>
                </a:solidFill>
              </a:endParaRPr>
            </a:p>
          </p:txBody>
        </p:sp>
      </p:grpSp>
      <p:sp>
        <p:nvSpPr>
          <p:cNvPr id="40" name="TextBox 39">
            <a:extLst>
              <a:ext uri="{FF2B5EF4-FFF2-40B4-BE49-F238E27FC236}">
                <a16:creationId xmlns:a16="http://schemas.microsoft.com/office/drawing/2014/main" id="{C3CC258F-DC83-2843-9E4D-B5EA8A2AB135}"/>
              </a:ext>
            </a:extLst>
          </p:cNvPr>
          <p:cNvSpPr txBox="1"/>
          <p:nvPr/>
        </p:nvSpPr>
        <p:spPr>
          <a:xfrm>
            <a:off x="1583148" y="4764346"/>
            <a:ext cx="8103894" cy="1477328"/>
          </a:xfrm>
          <a:prstGeom prst="rect">
            <a:avLst/>
          </a:prstGeom>
          <a:blipFill>
            <a:blip r:embed="rId5"/>
            <a:tile tx="0" ty="0" sx="100000" sy="100000" flip="none" algn="tl"/>
          </a:blipFill>
          <a:effectLst>
            <a:outerShdw blurRad="50800" dist="38100" dir="2700000" algn="tl" rotWithShape="0">
              <a:prstClr val="black">
                <a:alpha val="40000"/>
              </a:prstClr>
            </a:outerShdw>
          </a:effectLst>
        </p:spPr>
        <p:txBody>
          <a:bodyPr wrap="square" lIns="182880" tIns="91440" rIns="182880" bIns="91440" rtlCol="0">
            <a:spAutoFit/>
          </a:bodyPr>
          <a:lstStyle/>
          <a:p>
            <a:pPr marL="342900" indent="-342900">
              <a:buFont typeface="Wingdings" panose="05000000000000000000" pitchFamily="2" charset="2"/>
              <a:buChar char="p"/>
            </a:pPr>
            <a:r>
              <a:rPr lang="en-US" altLang="zh-CN" sz="2400" dirty="0">
                <a:latin typeface="Calibri" panose="020F0502020204030204" pitchFamily="34" charset="0"/>
              </a:rPr>
              <a:t>Slower memory accesses, but </a:t>
            </a:r>
            <a:r>
              <a:rPr lang="en-US" altLang="zh-CN" sz="2400" b="1" dirty="0">
                <a:solidFill>
                  <a:schemeClr val="accent6">
                    <a:lumMod val="75000"/>
                  </a:schemeClr>
                </a:solidFill>
                <a:latin typeface="Calibri" panose="020F0502020204030204" pitchFamily="34" charset="0"/>
              </a:rPr>
              <a:t>fewer</a:t>
            </a:r>
            <a:r>
              <a:rPr lang="en-US" altLang="zh-CN" sz="2400" dirty="0">
                <a:latin typeface="Calibri" panose="020F0502020204030204" pitchFamily="34" charset="0"/>
              </a:rPr>
              <a:t> of them </a:t>
            </a:r>
          </a:p>
          <a:p>
            <a:pPr marL="800100" lvl="1" indent="-342900">
              <a:buFont typeface="Wingdings" panose="05000000000000000000" pitchFamily="2" charset="2"/>
              <a:buChar char="Ø"/>
            </a:pPr>
            <a:r>
              <a:rPr lang="en-US" altLang="zh-CN" sz="2000" b="1" dirty="0">
                <a:latin typeface="Calibri" panose="020F0502020204030204" pitchFamily="34" charset="0"/>
              </a:rPr>
              <a:t>Single-stage process: </a:t>
            </a:r>
            <a:r>
              <a:rPr lang="en-US" altLang="zh-CN" sz="2000" dirty="0">
                <a:latin typeface="Calibri" panose="020F0502020204030204" pitchFamily="34" charset="0"/>
              </a:rPr>
              <a:t>no pre-sampling stage</a:t>
            </a:r>
          </a:p>
          <a:p>
            <a:pPr marL="800100" lvl="1" indent="-342900">
              <a:buFont typeface="Wingdings" panose="05000000000000000000" pitchFamily="2" charset="2"/>
              <a:buChar char="Ø"/>
            </a:pPr>
            <a:r>
              <a:rPr lang="en-US" altLang="zh-CN" sz="2000" b="1" dirty="0">
                <a:latin typeface="Calibri" panose="020F0502020204030204" pitchFamily="34" charset="0"/>
              </a:rPr>
              <a:t>Uniform-degree partitions: </a:t>
            </a:r>
            <a:r>
              <a:rPr lang="en-US" altLang="zh-CN" sz="2000" dirty="0">
                <a:latin typeface="Calibri" panose="020F0502020204030204" pitchFamily="34" charset="0"/>
              </a:rPr>
              <a:t>no degree lookup</a:t>
            </a:r>
          </a:p>
          <a:p>
            <a:pPr marL="800100" lvl="1" indent="-342900">
              <a:buFont typeface="Wingdings" panose="05000000000000000000" pitchFamily="2" charset="2"/>
              <a:buChar char="Ø"/>
            </a:pPr>
            <a:r>
              <a:rPr lang="en-US" altLang="zh-CN" sz="2000" b="1" dirty="0">
                <a:latin typeface="Calibri" panose="020F0502020204030204" pitchFamily="34" charset="0"/>
              </a:rPr>
              <a:t>Compact edge storage: </a:t>
            </a:r>
            <a:r>
              <a:rPr lang="en-US" altLang="zh-CN" sz="2000" dirty="0">
                <a:latin typeface="Calibri" panose="020F0502020204030204" pitchFamily="34" charset="0"/>
              </a:rPr>
              <a:t>more vertices in cache</a:t>
            </a:r>
          </a:p>
        </p:txBody>
      </p:sp>
      <p:pic>
        <p:nvPicPr>
          <p:cNvPr id="57" name="Picture 56">
            <a:extLst>
              <a:ext uri="{FF2B5EF4-FFF2-40B4-BE49-F238E27FC236}">
                <a16:creationId xmlns:a16="http://schemas.microsoft.com/office/drawing/2014/main" id="{D2B3F4D0-42B0-E245-A790-BF2ADAF4F163}"/>
              </a:ext>
            </a:extLst>
          </p:cNvPr>
          <p:cNvPicPr>
            <a:picLocks noChangeAspect="1"/>
          </p:cNvPicPr>
          <p:nvPr/>
        </p:nvPicPr>
        <p:blipFill>
          <a:blip r:embed="rId6"/>
          <a:srcRect t="15485"/>
          <a:stretch>
            <a:fillRect/>
          </a:stretch>
        </p:blipFill>
        <p:spPr>
          <a:xfrm>
            <a:off x="6313631" y="1369122"/>
            <a:ext cx="1864831" cy="1181641"/>
          </a:xfrm>
          <a:prstGeom prst="rect">
            <a:avLst/>
          </a:prstGeom>
        </p:spPr>
      </p:pic>
      <p:sp>
        <p:nvSpPr>
          <p:cNvPr id="59" name="Oval 58">
            <a:extLst>
              <a:ext uri="{FF2B5EF4-FFF2-40B4-BE49-F238E27FC236}">
                <a16:creationId xmlns:a16="http://schemas.microsoft.com/office/drawing/2014/main" id="{FD371B4A-6B35-234A-B03A-C4777EB59ED8}"/>
              </a:ext>
            </a:extLst>
          </p:cNvPr>
          <p:cNvSpPr/>
          <p:nvPr/>
        </p:nvSpPr>
        <p:spPr>
          <a:xfrm>
            <a:off x="7369996" y="2946900"/>
            <a:ext cx="45719" cy="53165"/>
          </a:xfrm>
          <a:prstGeom prst="ellipse">
            <a:avLst/>
          </a:prstGeom>
          <a:solidFill>
            <a:schemeClr val="accent2">
              <a:lumMod val="7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35">
            <a:extLst>
              <a:ext uri="{FF2B5EF4-FFF2-40B4-BE49-F238E27FC236}">
                <a16:creationId xmlns:a16="http://schemas.microsoft.com/office/drawing/2014/main" id="{98F33615-E55B-BD41-A6F7-2878CCE62221}"/>
              </a:ext>
            </a:extLst>
          </p:cNvPr>
          <p:cNvGrpSpPr/>
          <p:nvPr/>
        </p:nvGrpSpPr>
        <p:grpSpPr>
          <a:xfrm>
            <a:off x="4868465" y="3363771"/>
            <a:ext cx="796538" cy="541366"/>
            <a:chOff x="4824015" y="3363771"/>
            <a:chExt cx="796538" cy="541366"/>
          </a:xfrm>
        </p:grpSpPr>
        <p:pic>
          <p:nvPicPr>
            <p:cNvPr id="35" name="Picture 4" descr="TYI 30: Expected number of Dice throws | Combinatorics and more">
              <a:extLst>
                <a:ext uri="{FF2B5EF4-FFF2-40B4-BE49-F238E27FC236}">
                  <a16:creationId xmlns:a16="http://schemas.microsoft.com/office/drawing/2014/main" id="{D0A20C40-CCB9-DB4E-90EC-4D909D983AD0}"/>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flipH="1">
              <a:off x="5298296" y="3453179"/>
              <a:ext cx="322257" cy="310748"/>
            </a:xfrm>
            <a:prstGeom prst="rect">
              <a:avLst/>
            </a:prstGeom>
            <a:noFill/>
            <a:extLst>
              <a:ext uri="{909E8E84-426E-40DD-AFC4-6F175D3DCCD1}">
                <a14:hiddenFill xmlns:a14="http://schemas.microsoft.com/office/drawing/2010/main">
                  <a:solidFill>
                    <a:srgbClr val="FFFFFF"/>
                  </a:solidFill>
                </a14:hiddenFill>
              </a:ext>
            </a:extLst>
          </p:spPr>
        </p:pic>
        <p:pic>
          <p:nvPicPr>
            <p:cNvPr id="74" name="Picture 73">
              <a:extLst>
                <a:ext uri="{FF2B5EF4-FFF2-40B4-BE49-F238E27FC236}">
                  <a16:creationId xmlns:a16="http://schemas.microsoft.com/office/drawing/2014/main" id="{F338C25D-0302-A549-A603-3FA42D0D820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824015" y="3363771"/>
              <a:ext cx="532681" cy="541366"/>
            </a:xfrm>
            <a:prstGeom prst="rect">
              <a:avLst/>
            </a:prstGeom>
          </p:spPr>
        </p:pic>
      </p:grpSp>
      <p:sp>
        <p:nvSpPr>
          <p:cNvPr id="33" name="TextBox 32">
            <a:extLst>
              <a:ext uri="{FF2B5EF4-FFF2-40B4-BE49-F238E27FC236}">
                <a16:creationId xmlns:a16="http://schemas.microsoft.com/office/drawing/2014/main" id="{D68FA528-BD31-E249-B954-291FE7934AEF}"/>
              </a:ext>
            </a:extLst>
          </p:cNvPr>
          <p:cNvSpPr txBox="1"/>
          <p:nvPr/>
        </p:nvSpPr>
        <p:spPr>
          <a:xfrm>
            <a:off x="5532861" y="4150216"/>
            <a:ext cx="3467581" cy="369332"/>
          </a:xfrm>
          <a:prstGeom prst="rect">
            <a:avLst/>
          </a:prstGeom>
          <a:noFill/>
        </p:spPr>
        <p:txBody>
          <a:bodyPr wrap="square" rtlCol="0">
            <a:spAutoFit/>
          </a:bodyPr>
          <a:lstStyle/>
          <a:p>
            <a:r>
              <a:rPr lang="en-US" b="1" i="1" dirty="0"/>
              <a:t>(Partition of 2-edge vertices) </a:t>
            </a:r>
            <a:endParaRPr lang="en-US" b="1" i="1" baseline="-25000" dirty="0"/>
          </a:p>
        </p:txBody>
      </p:sp>
      <p:sp>
        <p:nvSpPr>
          <p:cNvPr id="73" name="TextBox 72">
            <a:extLst>
              <a:ext uri="{FF2B5EF4-FFF2-40B4-BE49-F238E27FC236}">
                <a16:creationId xmlns:a16="http://schemas.microsoft.com/office/drawing/2014/main" id="{FCF4ADDB-E4C1-0F43-99B1-ECA393D262BB}"/>
              </a:ext>
            </a:extLst>
          </p:cNvPr>
          <p:cNvSpPr txBox="1"/>
          <p:nvPr/>
        </p:nvSpPr>
        <p:spPr>
          <a:xfrm>
            <a:off x="6082756" y="3903058"/>
            <a:ext cx="3102185" cy="369332"/>
          </a:xfrm>
          <a:prstGeom prst="rect">
            <a:avLst/>
          </a:prstGeom>
          <a:noFill/>
        </p:spPr>
        <p:txBody>
          <a:bodyPr wrap="square" rtlCol="0">
            <a:spAutoFit/>
          </a:bodyPr>
          <a:lstStyle/>
          <a:p>
            <a:r>
              <a:rPr lang="en-US" b="1" i="1" dirty="0"/>
              <a:t>Packed edge list  </a:t>
            </a:r>
            <a:endParaRPr lang="en-US" b="1" i="1" baseline="-25000" dirty="0"/>
          </a:p>
        </p:txBody>
      </p:sp>
      <p:sp>
        <p:nvSpPr>
          <p:cNvPr id="61" name="Rounded Rectangle 60">
            <a:extLst>
              <a:ext uri="{FF2B5EF4-FFF2-40B4-BE49-F238E27FC236}">
                <a16:creationId xmlns:a16="http://schemas.microsoft.com/office/drawing/2014/main" id="{911E1A99-DF90-244B-AD55-5B8E358979B6}"/>
              </a:ext>
            </a:extLst>
          </p:cNvPr>
          <p:cNvSpPr/>
          <p:nvPr/>
        </p:nvSpPr>
        <p:spPr>
          <a:xfrm>
            <a:off x="5949594" y="3284958"/>
            <a:ext cx="2268170" cy="611926"/>
          </a:xfrm>
          <a:prstGeom prst="roundRect">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 name="Group 5">
            <a:extLst>
              <a:ext uri="{FF2B5EF4-FFF2-40B4-BE49-F238E27FC236}">
                <a16:creationId xmlns:a16="http://schemas.microsoft.com/office/drawing/2014/main" id="{9BC75908-D5C7-48BC-978B-45E3CB49B4A4}"/>
              </a:ext>
            </a:extLst>
          </p:cNvPr>
          <p:cNvGrpSpPr/>
          <p:nvPr/>
        </p:nvGrpSpPr>
        <p:grpSpPr>
          <a:xfrm>
            <a:off x="7297974" y="3387972"/>
            <a:ext cx="403855" cy="405810"/>
            <a:chOff x="7253524" y="3387972"/>
            <a:chExt cx="403855" cy="405810"/>
          </a:xfrm>
        </p:grpSpPr>
        <p:sp>
          <p:nvSpPr>
            <p:cNvPr id="66" name="Rectangle 65">
              <a:extLst>
                <a:ext uri="{FF2B5EF4-FFF2-40B4-BE49-F238E27FC236}">
                  <a16:creationId xmlns:a16="http://schemas.microsoft.com/office/drawing/2014/main" id="{96A92869-86F5-994D-BC67-F660C44C5307}"/>
                </a:ext>
              </a:extLst>
            </p:cNvPr>
            <p:cNvSpPr/>
            <p:nvPr/>
          </p:nvSpPr>
          <p:spPr>
            <a:xfrm>
              <a:off x="7253524" y="3387972"/>
              <a:ext cx="205474" cy="405381"/>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ysClr val="windowText" lastClr="000000"/>
                </a:solidFill>
              </a:endParaRPr>
            </a:p>
          </p:txBody>
        </p:sp>
        <p:sp>
          <p:nvSpPr>
            <p:cNvPr id="67" name="Rectangle 66">
              <a:extLst>
                <a:ext uri="{FF2B5EF4-FFF2-40B4-BE49-F238E27FC236}">
                  <a16:creationId xmlns:a16="http://schemas.microsoft.com/office/drawing/2014/main" id="{404EBD95-68C0-5A45-95A1-22D010F5A4A6}"/>
                </a:ext>
              </a:extLst>
            </p:cNvPr>
            <p:cNvSpPr/>
            <p:nvPr/>
          </p:nvSpPr>
          <p:spPr>
            <a:xfrm>
              <a:off x="7451905" y="3388401"/>
              <a:ext cx="205474" cy="405381"/>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ysClr val="windowText" lastClr="000000"/>
                </a:solidFill>
              </a:endParaRPr>
            </a:p>
          </p:txBody>
        </p:sp>
      </p:grpSp>
      <p:grpSp>
        <p:nvGrpSpPr>
          <p:cNvPr id="8" name="Group 4">
            <a:extLst>
              <a:ext uri="{FF2B5EF4-FFF2-40B4-BE49-F238E27FC236}">
                <a16:creationId xmlns:a16="http://schemas.microsoft.com/office/drawing/2014/main" id="{8E2E13BC-A01F-4C35-9FBC-8FCEB384422A}"/>
              </a:ext>
            </a:extLst>
          </p:cNvPr>
          <p:cNvGrpSpPr/>
          <p:nvPr/>
        </p:nvGrpSpPr>
        <p:grpSpPr>
          <a:xfrm>
            <a:off x="6065130" y="3387972"/>
            <a:ext cx="2047647" cy="408038"/>
            <a:chOff x="6065130" y="3387972"/>
            <a:chExt cx="2047647" cy="408038"/>
          </a:xfrm>
        </p:grpSpPr>
        <p:sp>
          <p:nvSpPr>
            <p:cNvPr id="63" name="Rectangle 62">
              <a:extLst>
                <a:ext uri="{FF2B5EF4-FFF2-40B4-BE49-F238E27FC236}">
                  <a16:creationId xmlns:a16="http://schemas.microsoft.com/office/drawing/2014/main" id="{4830D1CD-B4AE-6B48-A4E3-12B72F56BE8A}"/>
                </a:ext>
              </a:extLst>
            </p:cNvPr>
            <p:cNvSpPr/>
            <p:nvPr/>
          </p:nvSpPr>
          <p:spPr>
            <a:xfrm>
              <a:off x="6681552" y="3388401"/>
              <a:ext cx="205474" cy="405381"/>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ysClr val="windowText" lastClr="000000"/>
                </a:solidFill>
              </a:endParaRPr>
            </a:p>
          </p:txBody>
        </p:sp>
        <p:sp>
          <p:nvSpPr>
            <p:cNvPr id="64" name="Rectangle 63">
              <a:extLst>
                <a:ext uri="{FF2B5EF4-FFF2-40B4-BE49-F238E27FC236}">
                  <a16:creationId xmlns:a16="http://schemas.microsoft.com/office/drawing/2014/main" id="{B119245D-96AD-4C4F-9CB6-068D480AE8BD}"/>
                </a:ext>
              </a:extLst>
            </p:cNvPr>
            <p:cNvSpPr/>
            <p:nvPr/>
          </p:nvSpPr>
          <p:spPr>
            <a:xfrm>
              <a:off x="6887026" y="3387973"/>
              <a:ext cx="205474" cy="405381"/>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ysClr val="windowText" lastClr="000000"/>
                </a:solidFill>
              </a:endParaRPr>
            </a:p>
          </p:txBody>
        </p:sp>
        <p:sp>
          <p:nvSpPr>
            <p:cNvPr id="65" name="Rectangle 64">
              <a:extLst>
                <a:ext uri="{FF2B5EF4-FFF2-40B4-BE49-F238E27FC236}">
                  <a16:creationId xmlns:a16="http://schemas.microsoft.com/office/drawing/2014/main" id="{13C8E1A5-4A9A-2A45-BA36-947F46E9812B}"/>
                </a:ext>
              </a:extLst>
            </p:cNvPr>
            <p:cNvSpPr/>
            <p:nvPr/>
          </p:nvSpPr>
          <p:spPr>
            <a:xfrm>
              <a:off x="7092500" y="3387972"/>
              <a:ext cx="205474" cy="405381"/>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ysClr val="windowText" lastClr="000000"/>
                </a:solidFill>
              </a:endParaRPr>
            </a:p>
          </p:txBody>
        </p:sp>
        <p:sp>
          <p:nvSpPr>
            <p:cNvPr id="68" name="Rectangle 67">
              <a:extLst>
                <a:ext uri="{FF2B5EF4-FFF2-40B4-BE49-F238E27FC236}">
                  <a16:creationId xmlns:a16="http://schemas.microsoft.com/office/drawing/2014/main" id="{233365EF-E1F3-5544-834F-9782CC9C4FE5}"/>
                </a:ext>
              </a:extLst>
            </p:cNvPr>
            <p:cNvSpPr/>
            <p:nvPr/>
          </p:nvSpPr>
          <p:spPr>
            <a:xfrm>
              <a:off x="7701829" y="3387973"/>
              <a:ext cx="205474" cy="405381"/>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ysClr val="windowText" lastClr="000000"/>
                </a:solidFill>
              </a:endParaRPr>
            </a:p>
          </p:txBody>
        </p:sp>
        <p:sp>
          <p:nvSpPr>
            <p:cNvPr id="69" name="Rectangle 68">
              <a:extLst>
                <a:ext uri="{FF2B5EF4-FFF2-40B4-BE49-F238E27FC236}">
                  <a16:creationId xmlns:a16="http://schemas.microsoft.com/office/drawing/2014/main" id="{FA9B8BC6-B02E-BA45-9477-B3BAF1537B97}"/>
                </a:ext>
              </a:extLst>
            </p:cNvPr>
            <p:cNvSpPr/>
            <p:nvPr/>
          </p:nvSpPr>
          <p:spPr>
            <a:xfrm>
              <a:off x="7907303" y="3387972"/>
              <a:ext cx="205474" cy="405381"/>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ysClr val="windowText" lastClr="000000"/>
                </a:solidFill>
              </a:endParaRPr>
            </a:p>
          </p:txBody>
        </p:sp>
        <p:sp>
          <p:nvSpPr>
            <p:cNvPr id="70" name="Rectangle 69">
              <a:extLst>
                <a:ext uri="{FF2B5EF4-FFF2-40B4-BE49-F238E27FC236}">
                  <a16:creationId xmlns:a16="http://schemas.microsoft.com/office/drawing/2014/main" id="{EF5A55AD-D2BE-E648-8996-E1AD210FC56D}"/>
                </a:ext>
              </a:extLst>
            </p:cNvPr>
            <p:cNvSpPr/>
            <p:nvPr/>
          </p:nvSpPr>
          <p:spPr>
            <a:xfrm>
              <a:off x="6479625" y="3390629"/>
              <a:ext cx="205474" cy="405381"/>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ysClr val="windowText" lastClr="000000"/>
                </a:solidFill>
              </a:endParaRPr>
            </a:p>
          </p:txBody>
        </p:sp>
        <p:sp>
          <p:nvSpPr>
            <p:cNvPr id="71" name="Rectangle 70">
              <a:extLst>
                <a:ext uri="{FF2B5EF4-FFF2-40B4-BE49-F238E27FC236}">
                  <a16:creationId xmlns:a16="http://schemas.microsoft.com/office/drawing/2014/main" id="{12606037-B39B-3B47-89EF-DC786D0C6DE3}"/>
                </a:ext>
              </a:extLst>
            </p:cNvPr>
            <p:cNvSpPr/>
            <p:nvPr/>
          </p:nvSpPr>
          <p:spPr>
            <a:xfrm>
              <a:off x="6270604" y="3390628"/>
              <a:ext cx="205474" cy="405381"/>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ysClr val="windowText" lastClr="000000"/>
                </a:solidFill>
              </a:endParaRPr>
            </a:p>
          </p:txBody>
        </p:sp>
        <p:sp>
          <p:nvSpPr>
            <p:cNvPr id="72" name="Rectangle 71">
              <a:extLst>
                <a:ext uri="{FF2B5EF4-FFF2-40B4-BE49-F238E27FC236}">
                  <a16:creationId xmlns:a16="http://schemas.microsoft.com/office/drawing/2014/main" id="{6169242D-589D-FE49-A21F-12210B89A1CB}"/>
                </a:ext>
              </a:extLst>
            </p:cNvPr>
            <p:cNvSpPr/>
            <p:nvPr/>
          </p:nvSpPr>
          <p:spPr>
            <a:xfrm>
              <a:off x="6065130" y="3390628"/>
              <a:ext cx="205474" cy="405381"/>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ysClr val="windowText" lastClr="000000"/>
                </a:solidFill>
              </a:endParaRPr>
            </a:p>
          </p:txBody>
        </p:sp>
      </p:grpSp>
      <p:cxnSp>
        <p:nvCxnSpPr>
          <p:cNvPr id="75" name="Straight Arrow Connector 74">
            <a:extLst>
              <a:ext uri="{FF2B5EF4-FFF2-40B4-BE49-F238E27FC236}">
                <a16:creationId xmlns:a16="http://schemas.microsoft.com/office/drawing/2014/main" id="{54CB224C-302F-A24F-94DC-D03AA5F679DC}"/>
              </a:ext>
            </a:extLst>
          </p:cNvPr>
          <p:cNvCxnSpPr>
            <a:cxnSpLocks/>
          </p:cNvCxnSpPr>
          <p:nvPr/>
        </p:nvCxnSpPr>
        <p:spPr>
          <a:xfrm>
            <a:off x="7393380" y="3105738"/>
            <a:ext cx="0" cy="435858"/>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9" name="Group 41"/>
          <p:cNvGrpSpPr/>
          <p:nvPr/>
        </p:nvGrpSpPr>
        <p:grpSpPr>
          <a:xfrm>
            <a:off x="6959275" y="2773346"/>
            <a:ext cx="679693" cy="332392"/>
            <a:chOff x="6586739" y="2773346"/>
            <a:chExt cx="679693" cy="332392"/>
          </a:xfrm>
        </p:grpSpPr>
        <p:cxnSp>
          <p:nvCxnSpPr>
            <p:cNvPr id="37" name="Straight Connector 36">
              <a:extLst>
                <a:ext uri="{FF2B5EF4-FFF2-40B4-BE49-F238E27FC236}">
                  <a16:creationId xmlns:a16="http://schemas.microsoft.com/office/drawing/2014/main" id="{9204A964-8F00-E541-85D3-925B12ECA956}"/>
                </a:ext>
              </a:extLst>
            </p:cNvPr>
            <p:cNvCxnSpPr>
              <a:cxnSpLocks/>
            </p:cNvCxnSpPr>
            <p:nvPr/>
          </p:nvCxnSpPr>
          <p:spPr>
            <a:xfrm>
              <a:off x="7266432" y="2782290"/>
              <a:ext cx="0" cy="32344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9204A964-8F00-E541-85D3-925B12ECA956}"/>
                </a:ext>
              </a:extLst>
            </p:cNvPr>
            <p:cNvCxnSpPr>
              <a:cxnSpLocks/>
            </p:cNvCxnSpPr>
            <p:nvPr/>
          </p:nvCxnSpPr>
          <p:spPr>
            <a:xfrm>
              <a:off x="6586739" y="2773346"/>
              <a:ext cx="0" cy="32344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 name="Group 3">
            <a:extLst>
              <a:ext uri="{FF2B5EF4-FFF2-40B4-BE49-F238E27FC236}">
                <a16:creationId xmlns:a16="http://schemas.microsoft.com/office/drawing/2014/main" id="{2F47A2A1-7360-4C50-B2CD-81EE0BC62F7A}"/>
              </a:ext>
            </a:extLst>
          </p:cNvPr>
          <p:cNvGrpSpPr/>
          <p:nvPr/>
        </p:nvGrpSpPr>
        <p:grpSpPr>
          <a:xfrm>
            <a:off x="-15319" y="2723402"/>
            <a:ext cx="8191186" cy="770365"/>
            <a:chOff x="-15319" y="2723402"/>
            <a:chExt cx="8191186" cy="770365"/>
          </a:xfrm>
        </p:grpSpPr>
        <p:grpSp>
          <p:nvGrpSpPr>
            <p:cNvPr id="11" name="Group 7">
              <a:extLst>
                <a:ext uri="{FF2B5EF4-FFF2-40B4-BE49-F238E27FC236}">
                  <a16:creationId xmlns:a16="http://schemas.microsoft.com/office/drawing/2014/main" id="{5A0357CD-0087-CC45-8D57-E4572B8E6428}"/>
                </a:ext>
              </a:extLst>
            </p:cNvPr>
            <p:cNvGrpSpPr/>
            <p:nvPr/>
          </p:nvGrpSpPr>
          <p:grpSpPr>
            <a:xfrm>
              <a:off x="282260" y="2723402"/>
              <a:ext cx="7893607" cy="461665"/>
              <a:chOff x="576057" y="2723402"/>
              <a:chExt cx="7616401" cy="461665"/>
            </a:xfrm>
          </p:grpSpPr>
          <p:sp>
            <p:nvSpPr>
              <p:cNvPr id="38" name="Rectangle 37">
                <a:extLst>
                  <a:ext uri="{FF2B5EF4-FFF2-40B4-BE49-F238E27FC236}">
                    <a16:creationId xmlns:a16="http://schemas.microsoft.com/office/drawing/2014/main" id="{B0D07973-42A3-3D45-8A6D-6BFBBF38DC72}"/>
                  </a:ext>
                </a:extLst>
              </p:cNvPr>
              <p:cNvSpPr/>
              <p:nvPr/>
            </p:nvSpPr>
            <p:spPr>
              <a:xfrm flipH="1">
                <a:off x="1012844" y="2782309"/>
                <a:ext cx="7179614" cy="310748"/>
              </a:xfrm>
              <a:prstGeom prst="rect">
                <a:avLst/>
              </a:prstGeom>
              <a:gradFill flip="none" rotWithShape="1">
                <a:gsLst>
                  <a:gs pos="15000">
                    <a:schemeClr val="accent1">
                      <a:lumMod val="75000"/>
                    </a:schemeClr>
                  </a:gs>
                  <a:gs pos="0">
                    <a:schemeClr val="accent1">
                      <a:lumMod val="50000"/>
                    </a:schemeClr>
                  </a:gs>
                  <a:gs pos="33000">
                    <a:schemeClr val="accent1">
                      <a:lumMod val="60000"/>
                      <a:lumOff val="40000"/>
                    </a:schemeClr>
                  </a:gs>
                  <a:gs pos="87000">
                    <a:schemeClr val="accent2">
                      <a:lumMod val="70000"/>
                      <a:alpha val="2000"/>
                    </a:schemeClr>
                  </a:gs>
                </a:gsLst>
                <a:path path="circle">
                  <a:fillToRect l="100000" t="100000"/>
                </a:path>
                <a:tileRect r="-100000" b="-100000"/>
              </a:gra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14215A06-D972-D34D-BC07-99F625731D53}"/>
                  </a:ext>
                </a:extLst>
              </p:cNvPr>
              <p:cNvSpPr txBox="1"/>
              <p:nvPr/>
            </p:nvSpPr>
            <p:spPr>
              <a:xfrm>
                <a:off x="576057" y="2723402"/>
                <a:ext cx="469880" cy="461665"/>
              </a:xfrm>
              <a:prstGeom prst="rect">
                <a:avLst/>
              </a:prstGeom>
              <a:noFill/>
            </p:spPr>
            <p:txBody>
              <a:bodyPr wrap="square" rtlCol="0">
                <a:spAutoFit/>
              </a:bodyPr>
              <a:lstStyle/>
              <a:p>
                <a:r>
                  <a:rPr lang="en-US" sz="2400" b="1" i="1" dirty="0">
                    <a:solidFill>
                      <a:srgbClr val="002060"/>
                    </a:solidFill>
                  </a:rPr>
                  <a:t>V</a:t>
                </a:r>
                <a:endParaRPr lang="en-US" sz="2400" b="1" i="1" baseline="-25000" dirty="0">
                  <a:solidFill>
                    <a:srgbClr val="002060"/>
                  </a:solidFill>
                </a:endParaRPr>
              </a:p>
            </p:txBody>
          </p:sp>
        </p:grpSp>
        <p:sp>
          <p:nvSpPr>
            <p:cNvPr id="43" name="TextBox 42">
              <a:extLst>
                <a:ext uri="{FF2B5EF4-FFF2-40B4-BE49-F238E27FC236}">
                  <a16:creationId xmlns:a16="http://schemas.microsoft.com/office/drawing/2014/main" id="{31E7DB62-6A40-4CB1-870C-97DA9E0E9548}"/>
                </a:ext>
              </a:extLst>
            </p:cNvPr>
            <p:cNvSpPr txBox="1"/>
            <p:nvPr/>
          </p:nvSpPr>
          <p:spPr>
            <a:xfrm>
              <a:off x="-15319" y="3032102"/>
              <a:ext cx="2504931" cy="461665"/>
            </a:xfrm>
            <a:prstGeom prst="rect">
              <a:avLst/>
            </a:prstGeom>
            <a:noFill/>
          </p:spPr>
          <p:txBody>
            <a:bodyPr wrap="square" rtlCol="0">
              <a:spAutoFit/>
            </a:bodyPr>
            <a:lstStyle/>
            <a:p>
              <a:r>
                <a:rPr lang="en-US" sz="2400" b="1" i="1" dirty="0">
                  <a:solidFill>
                    <a:srgbClr val="002060"/>
                  </a:solidFill>
                </a:rPr>
                <a:t> </a:t>
              </a:r>
              <a:r>
                <a:rPr lang="en-US" b="1" i="1" dirty="0">
                  <a:solidFill>
                    <a:srgbClr val="002060"/>
                  </a:solidFill>
                </a:rPr>
                <a:t>(sorted by degree) </a:t>
              </a:r>
              <a:endParaRPr lang="en-US" sz="2400" b="1" i="1" baseline="-25000" dirty="0">
                <a:solidFill>
                  <a:srgbClr val="002060"/>
                </a:solidFill>
              </a:endParaRPr>
            </a:p>
          </p:txBody>
        </p:sp>
      </p:grpSp>
      <p:grpSp>
        <p:nvGrpSpPr>
          <p:cNvPr id="12" name="Group 8">
            <a:extLst>
              <a:ext uri="{FF2B5EF4-FFF2-40B4-BE49-F238E27FC236}">
                <a16:creationId xmlns:a16="http://schemas.microsoft.com/office/drawing/2014/main" id="{8C812908-D4BA-42C4-BE66-C2ED491B46D5}"/>
              </a:ext>
            </a:extLst>
          </p:cNvPr>
          <p:cNvGrpSpPr/>
          <p:nvPr/>
        </p:nvGrpSpPr>
        <p:grpSpPr>
          <a:xfrm>
            <a:off x="7075209" y="2946900"/>
            <a:ext cx="454108" cy="53165"/>
            <a:chOff x="7075209" y="2946900"/>
            <a:chExt cx="454108" cy="53165"/>
          </a:xfrm>
        </p:grpSpPr>
        <p:sp>
          <p:nvSpPr>
            <p:cNvPr id="46" name="Oval 45">
              <a:extLst>
                <a:ext uri="{FF2B5EF4-FFF2-40B4-BE49-F238E27FC236}">
                  <a16:creationId xmlns:a16="http://schemas.microsoft.com/office/drawing/2014/main" id="{309C0F47-4E84-42A7-B758-1FD7D9B664F9}"/>
                </a:ext>
              </a:extLst>
            </p:cNvPr>
            <p:cNvSpPr/>
            <p:nvPr/>
          </p:nvSpPr>
          <p:spPr>
            <a:xfrm>
              <a:off x="7273329" y="2946900"/>
              <a:ext cx="45719" cy="53165"/>
            </a:xfrm>
            <a:prstGeom prst="ellipse">
              <a:avLst/>
            </a:prstGeom>
            <a:solidFill>
              <a:schemeClr val="accent5">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623E9D3C-2AE4-4C00-86F4-38C2400A2F59}"/>
                </a:ext>
              </a:extLst>
            </p:cNvPr>
            <p:cNvSpPr/>
            <p:nvPr/>
          </p:nvSpPr>
          <p:spPr>
            <a:xfrm>
              <a:off x="7171729" y="2946900"/>
              <a:ext cx="45719" cy="53165"/>
            </a:xfrm>
            <a:prstGeom prst="ellipse">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3D2C350C-984B-4445-A507-513C5E6FC7BF}"/>
                </a:ext>
              </a:extLst>
            </p:cNvPr>
            <p:cNvSpPr/>
            <p:nvPr/>
          </p:nvSpPr>
          <p:spPr>
            <a:xfrm>
              <a:off x="7075209" y="2946900"/>
              <a:ext cx="45719" cy="53165"/>
            </a:xfrm>
            <a:prstGeom prst="ellipse">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07C73117-B537-4C0A-A8C0-BC176DD73298}"/>
                </a:ext>
              </a:extLst>
            </p:cNvPr>
            <p:cNvSpPr/>
            <p:nvPr/>
          </p:nvSpPr>
          <p:spPr>
            <a:xfrm>
              <a:off x="7483598" y="2946900"/>
              <a:ext cx="45719" cy="53165"/>
            </a:xfrm>
            <a:prstGeom prst="ellipse">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8" name="Straight Arrow Connector 17">
            <a:extLst>
              <a:ext uri="{FF2B5EF4-FFF2-40B4-BE49-F238E27FC236}">
                <a16:creationId xmlns:a16="http://schemas.microsoft.com/office/drawing/2014/main" id="{640CE58B-E8E8-4F35-8086-343597C099CA}"/>
              </a:ext>
            </a:extLst>
          </p:cNvPr>
          <p:cNvCxnSpPr>
            <a:cxnSpLocks/>
          </p:cNvCxnSpPr>
          <p:nvPr/>
        </p:nvCxnSpPr>
        <p:spPr>
          <a:xfrm flipH="1" flipV="1">
            <a:off x="7452935" y="2973482"/>
            <a:ext cx="3386515" cy="189527"/>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47" name="Title 1">
            <a:extLst>
              <a:ext uri="{FF2B5EF4-FFF2-40B4-BE49-F238E27FC236}">
                <a16:creationId xmlns:a16="http://schemas.microsoft.com/office/drawing/2014/main" id="{8A96E488-F43E-4A4D-A6DB-06893AFF4EE1}"/>
              </a:ext>
            </a:extLst>
          </p:cNvPr>
          <p:cNvSpPr txBox="1">
            <a:spLocks/>
          </p:cNvSpPr>
          <p:nvPr/>
        </p:nvSpPr>
        <p:spPr>
          <a:xfrm>
            <a:off x="339207" y="262340"/>
            <a:ext cx="11657320" cy="62143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i="0" kern="1200" baseline="0">
                <a:solidFill>
                  <a:schemeClr val="accent5"/>
                </a:solidFill>
                <a:latin typeface="Arial Rounded MT Bold" panose="020F0704030504030204" pitchFamily="34" charset="0"/>
                <a:ea typeface="+mj-ea"/>
                <a:cs typeface="+mj-cs"/>
              </a:defRPr>
            </a:lvl1pPr>
          </a:lstStyle>
          <a:p>
            <a:r>
              <a:rPr lang="en-US" altLang="zh-CN" dirty="0"/>
              <a:t>Handling Low-Degree Vertices </a:t>
            </a:r>
            <a:endParaRPr lang="zh-CN" altLang="en-US" dirty="0"/>
          </a:p>
        </p:txBody>
      </p:sp>
    </p:spTree>
    <p:custDataLst>
      <p:tags r:id="rId1"/>
    </p:custDataLst>
    <p:extLst>
      <p:ext uri="{BB962C8B-B14F-4D97-AF65-F5344CB8AC3E}">
        <p14:creationId xmlns:p14="http://schemas.microsoft.com/office/powerpoint/2010/main" val="131016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par>
                                <p:cTn id="29" presetID="1" presetClass="exit" presetSubtype="0" fill="hold" nodeType="withEffect">
                                  <p:stCondLst>
                                    <p:cond delay="0"/>
                                  </p:stCondLst>
                                  <p:childTnLst>
                                    <p:set>
                                      <p:cBhvr>
                                        <p:cTn id="30" dur="1" fill="hold">
                                          <p:stCondLst>
                                            <p:cond delay="0"/>
                                          </p:stCondLst>
                                        </p:cTn>
                                        <p:tgtEl>
                                          <p:spTgt spid="18"/>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6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9"/>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5"/>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0">
                                            <p:bg/>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0">
                                            <p:txEl>
                                              <p:pRg st="0" end="0"/>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40">
                                            <p:txEl>
                                              <p:pRg st="1" end="1"/>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40">
                                            <p:txEl>
                                              <p:pRg st="2" end="2"/>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4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0" grpId="0" build="p" bldLvl="2" animBg="1"/>
      <p:bldP spid="59" grpId="0" animBg="1"/>
      <p:bldP spid="33" grpId="0"/>
      <p:bldP spid="73" grpId="0"/>
      <p:bldP spid="6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8155237" y="1278779"/>
            <a:ext cx="3970884" cy="3723545"/>
            <a:chOff x="7997575" y="1278779"/>
            <a:chExt cx="3970884" cy="3723545"/>
          </a:xfrm>
        </p:grpSpPr>
        <p:pic>
          <p:nvPicPr>
            <p:cNvPr id="8" name="Picture 7"/>
            <p:cNvPicPr>
              <a:picLocks noChangeAspect="1"/>
            </p:cNvPicPr>
            <p:nvPr/>
          </p:nvPicPr>
          <p:blipFill>
            <a:blip r:embed="rId4"/>
            <a:stretch>
              <a:fillRect/>
            </a:stretch>
          </p:blipFill>
          <p:spPr>
            <a:xfrm>
              <a:off x="8824633" y="1278779"/>
              <a:ext cx="2298816" cy="3088933"/>
            </a:xfrm>
            <a:prstGeom prst="rect">
              <a:avLst/>
            </a:prstGeom>
          </p:spPr>
        </p:pic>
        <p:sp>
          <p:nvSpPr>
            <p:cNvPr id="10" name="TextBox 9"/>
            <p:cNvSpPr txBox="1"/>
            <p:nvPr/>
          </p:nvSpPr>
          <p:spPr>
            <a:xfrm>
              <a:off x="7997575" y="4417548"/>
              <a:ext cx="3970884" cy="584776"/>
            </a:xfrm>
            <a:prstGeom prst="rect">
              <a:avLst/>
            </a:prstGeom>
            <a:noFill/>
          </p:spPr>
          <p:txBody>
            <a:bodyPr wrap="none" rtlCol="0">
              <a:spAutoFit/>
            </a:bodyPr>
            <a:lstStyle/>
            <a:p>
              <a:pPr algn="ctr"/>
              <a:r>
                <a:rPr lang="en-US" altLang="zh-CN" sz="1400" b="1" dirty="0">
                  <a:latin typeface="Calibri" panose="020F0502020204030204" pitchFamily="34" charset="0"/>
                </a:rPr>
                <a:t>Intel Sapphire Rapids: 56 cores, 2MB L2 cache/core</a:t>
              </a:r>
            </a:p>
            <a:p>
              <a:pPr algn="ctr"/>
              <a:endParaRPr lang="zh-CN" altLang="en-US" b="1" dirty="0">
                <a:latin typeface="Calibri" panose="020F0502020204030204" pitchFamily="34" charset="0"/>
              </a:endParaRPr>
            </a:p>
          </p:txBody>
        </p:sp>
      </p:grpSp>
      <p:sp>
        <p:nvSpPr>
          <p:cNvPr id="3" name="Slide Number Placeholder 2"/>
          <p:cNvSpPr>
            <a:spLocks noGrp="1"/>
          </p:cNvSpPr>
          <p:nvPr>
            <p:ph type="sldNum" sz="quarter" idx="12"/>
          </p:nvPr>
        </p:nvSpPr>
        <p:spPr/>
        <p:txBody>
          <a:bodyPr/>
          <a:lstStyle/>
          <a:p>
            <a:fld id="{C0242EEA-1274-4EC0-B3F7-59D9DD50226F}" type="slidenum">
              <a:rPr lang="zh-CN" altLang="en-US" smtClean="0"/>
              <a:pPr/>
              <a:t>3</a:t>
            </a:fld>
            <a:endParaRPr lang="zh-CN" altLang="en-US"/>
          </a:p>
        </p:txBody>
      </p:sp>
      <p:sp>
        <p:nvSpPr>
          <p:cNvPr id="4" name="Title 3"/>
          <p:cNvSpPr>
            <a:spLocks noGrp="1"/>
          </p:cNvSpPr>
          <p:nvPr>
            <p:ph type="title"/>
          </p:nvPr>
        </p:nvSpPr>
        <p:spPr/>
        <p:txBody>
          <a:bodyPr/>
          <a:lstStyle/>
          <a:p>
            <a:r>
              <a:rPr lang="en-US" dirty="0"/>
              <a:t>Hardware Trends for Shared Platforms</a:t>
            </a:r>
          </a:p>
        </p:txBody>
      </p:sp>
      <p:sp>
        <p:nvSpPr>
          <p:cNvPr id="6" name="矩形 27"/>
          <p:cNvSpPr/>
          <p:nvPr/>
        </p:nvSpPr>
        <p:spPr>
          <a:xfrm>
            <a:off x="544361" y="577990"/>
            <a:ext cx="10550930" cy="5576976"/>
          </a:xfrm>
          <a:prstGeom prst="rect">
            <a:avLst/>
          </a:prstGeom>
        </p:spPr>
        <p:txBody>
          <a:bodyPr wrap="square">
            <a:spAutoFit/>
          </a:bodyPr>
          <a:lstStyle/>
          <a:p>
            <a:pPr>
              <a:buClr>
                <a:schemeClr val="tx1"/>
              </a:buClr>
            </a:pPr>
            <a:endParaRPr lang="en-US" dirty="0"/>
          </a:p>
          <a:p>
            <a:pPr marL="342900" indent="-342900">
              <a:lnSpc>
                <a:spcPts val="2880"/>
              </a:lnSpc>
              <a:spcBef>
                <a:spcPts val="600"/>
              </a:spcBef>
              <a:buClr>
                <a:schemeClr val="tx1"/>
              </a:buClr>
              <a:buSzPct val="80000"/>
              <a:buFont typeface="Wingdings" pitchFamily="2" charset="2"/>
              <a:buChar char="q"/>
            </a:pPr>
            <a:r>
              <a:rPr lang="en-US" sz="2400" dirty="0">
                <a:latin typeface="Calibri" panose="020F0502020204030204" pitchFamily="34" charset="0"/>
                <a:cs typeface="Calibri" panose="020F0502020204030204" pitchFamily="34" charset="0"/>
              </a:rPr>
              <a:t>Multi-core processors </a:t>
            </a:r>
          </a:p>
          <a:p>
            <a:pPr marL="800100" lvl="1" indent="-342900">
              <a:lnSpc>
                <a:spcPts val="2880"/>
              </a:lnSpc>
              <a:buClr>
                <a:schemeClr val="tx1"/>
              </a:buClr>
              <a:buFont typeface="Wingdings" charset="2"/>
              <a:buChar char="Ø"/>
            </a:pPr>
            <a:r>
              <a:rPr kumimoji="1" lang="en-US" sz="2000" dirty="0">
                <a:latin typeface="Calibri" panose="020F0502020204030204" pitchFamily="34" charset="0"/>
                <a:ea typeface="Arial" charset="0"/>
                <a:cs typeface="Calibri" panose="020F0502020204030204" pitchFamily="34" charset="0"/>
              </a:rPr>
              <a:t>Dozens of cores </a:t>
            </a:r>
          </a:p>
          <a:p>
            <a:pPr marL="800100" lvl="1" indent="-342900">
              <a:lnSpc>
                <a:spcPts val="2880"/>
              </a:lnSpc>
              <a:buClr>
                <a:schemeClr val="tx1"/>
              </a:buClr>
              <a:buFont typeface="Wingdings" charset="2"/>
              <a:buChar char="Ø"/>
            </a:pPr>
            <a:r>
              <a:rPr kumimoji="1" lang="en-US" sz="2000" dirty="0">
                <a:latin typeface="Calibri" panose="020F0502020204030204" pitchFamily="34" charset="0"/>
                <a:ea typeface="Arial" charset="0"/>
                <a:cs typeface="Calibri" panose="020F0502020204030204" pitchFamily="34" charset="0"/>
              </a:rPr>
              <a:t>CPU caches optimized for multi-tenancy (e.g., large L2 caches) </a:t>
            </a:r>
          </a:p>
          <a:p>
            <a:pPr marL="800100" lvl="1" indent="-342900">
              <a:lnSpc>
                <a:spcPts val="2880"/>
              </a:lnSpc>
              <a:buClr>
                <a:schemeClr val="tx1"/>
              </a:buClr>
              <a:buFont typeface="Wingdings" charset="2"/>
              <a:buChar char="Ø"/>
            </a:pPr>
            <a:r>
              <a:rPr kumimoji="1" lang="en-US" sz="2000" dirty="0" err="1">
                <a:latin typeface="Calibri" panose="020F0502020204030204" pitchFamily="34" charset="0"/>
                <a:ea typeface="Arial" charset="0"/>
                <a:cs typeface="Calibri" panose="020F0502020204030204" pitchFamily="34" charset="0"/>
              </a:rPr>
              <a:t>TBs</a:t>
            </a:r>
            <a:r>
              <a:rPr kumimoji="1" lang="en-US" sz="2000" dirty="0">
                <a:latin typeface="Calibri" panose="020F0502020204030204" pitchFamily="34" charset="0"/>
                <a:ea typeface="Arial" charset="0"/>
                <a:cs typeface="Calibri" panose="020F0502020204030204" pitchFamily="34" charset="0"/>
              </a:rPr>
              <a:t> of DRAM space</a:t>
            </a:r>
          </a:p>
          <a:p>
            <a:pPr marL="800100" lvl="1" indent="-342900">
              <a:lnSpc>
                <a:spcPts val="2880"/>
              </a:lnSpc>
              <a:buClr>
                <a:schemeClr val="tx1"/>
              </a:buClr>
              <a:buFont typeface="Wingdings" charset="2"/>
              <a:buChar char="Ø"/>
            </a:pPr>
            <a:r>
              <a:rPr kumimoji="1" lang="en-US" sz="2000" dirty="0">
                <a:latin typeface="Calibri" panose="020F0502020204030204" pitchFamily="34" charset="0"/>
                <a:ea typeface="Arial" charset="0"/>
                <a:cs typeface="Calibri" panose="020F0502020204030204" pitchFamily="34" charset="0"/>
              </a:rPr>
              <a:t>Mechanisms for inter-core resource allocation (cache</a:t>
            </a:r>
            <a:r>
              <a:rPr kumimoji="1" lang="zh-CN" altLang="en-US" sz="2000" dirty="0">
                <a:latin typeface="Calibri" panose="020F0502020204030204" pitchFamily="34" charset="0"/>
                <a:ea typeface="Arial" charset="0"/>
                <a:cs typeface="Calibri" panose="020F0502020204030204" pitchFamily="34" charset="0"/>
              </a:rPr>
              <a:t> </a:t>
            </a:r>
            <a:r>
              <a:rPr kumimoji="1" lang="en-US" altLang="zh-CN" sz="2000" dirty="0">
                <a:latin typeface="Calibri" panose="020F0502020204030204" pitchFamily="34" charset="0"/>
                <a:ea typeface="Arial" charset="0"/>
                <a:cs typeface="Calibri" panose="020F0502020204030204" pitchFamily="34" charset="0"/>
              </a:rPr>
              <a:t>way</a:t>
            </a:r>
            <a:r>
              <a:rPr kumimoji="1" lang="en-US" sz="2000" dirty="0">
                <a:latin typeface="Calibri" panose="020F0502020204030204" pitchFamily="34" charset="0"/>
                <a:ea typeface="Arial" charset="0"/>
                <a:cs typeface="Calibri" panose="020F0502020204030204" pitchFamily="34" charset="0"/>
              </a:rPr>
              <a:t>s, memory BW)</a:t>
            </a:r>
            <a:endParaRPr lang="en-US" sz="2400" dirty="0">
              <a:latin typeface="Calibri" panose="020F0502020204030204" pitchFamily="34" charset="0"/>
              <a:cs typeface="Calibri" panose="020F0502020204030204" pitchFamily="34" charset="0"/>
            </a:endParaRPr>
          </a:p>
          <a:p>
            <a:pPr marL="342900" lvl="1" indent="-342900">
              <a:lnSpc>
                <a:spcPts val="2880"/>
              </a:lnSpc>
              <a:spcBef>
                <a:spcPts val="600"/>
              </a:spcBef>
              <a:buClr>
                <a:schemeClr val="tx1"/>
              </a:buClr>
              <a:buSzPct val="80000"/>
              <a:buFont typeface="Wingdings" pitchFamily="2" charset="2"/>
              <a:buChar char="q"/>
            </a:pPr>
            <a:endParaRPr lang="en-US" sz="2400" dirty="0">
              <a:latin typeface="Calibri" panose="020F0502020204030204" pitchFamily="34" charset="0"/>
              <a:cs typeface="Calibri" panose="020F0502020204030204" pitchFamily="34" charset="0"/>
            </a:endParaRPr>
          </a:p>
          <a:p>
            <a:pPr marL="342900" indent="-342900">
              <a:lnSpc>
                <a:spcPts val="2880"/>
              </a:lnSpc>
              <a:spcBef>
                <a:spcPts val="600"/>
              </a:spcBef>
              <a:buClr>
                <a:schemeClr val="tx1"/>
              </a:buClr>
              <a:buSzPct val="80000"/>
              <a:buFont typeface="Wingdings" pitchFamily="2" charset="2"/>
              <a:buChar char="q"/>
            </a:pPr>
            <a:r>
              <a:rPr lang="en-US" sz="2400" dirty="0">
                <a:latin typeface="Calibri" panose="020F0502020204030204" pitchFamily="34" charset="0"/>
                <a:cs typeface="Calibri" panose="020F0502020204030204" pitchFamily="34" charset="0"/>
              </a:rPr>
              <a:t>Powerful interconnect</a:t>
            </a:r>
          </a:p>
          <a:p>
            <a:pPr marL="800100" lvl="1" indent="-342900">
              <a:lnSpc>
                <a:spcPts val="2880"/>
              </a:lnSpc>
              <a:buClr>
                <a:schemeClr val="tx1"/>
              </a:buClr>
              <a:buFont typeface="Wingdings" charset="2"/>
              <a:buChar char="Ø"/>
            </a:pPr>
            <a:r>
              <a:rPr kumimoji="1" lang="en-US" sz="2000" dirty="0">
                <a:latin typeface="Calibri" panose="020F0502020204030204" pitchFamily="34" charset="0"/>
                <a:ea typeface="Arial" charset="0"/>
                <a:cs typeface="Calibri" panose="020F0502020204030204" pitchFamily="34" charset="0"/>
              </a:rPr>
              <a:t>Fast network connections (e.g., up to 100Gbps at AWS)</a:t>
            </a:r>
          </a:p>
          <a:p>
            <a:pPr marL="800100" lvl="1" indent="-342900">
              <a:lnSpc>
                <a:spcPts val="2880"/>
              </a:lnSpc>
              <a:buClr>
                <a:schemeClr val="tx1"/>
              </a:buClr>
              <a:buFont typeface="Wingdings" charset="2"/>
              <a:buChar char="Ø"/>
            </a:pPr>
            <a:r>
              <a:rPr kumimoji="1" lang="en-US" sz="2000" dirty="0">
                <a:latin typeface="Calibri" panose="020F0502020204030204" pitchFamily="34" charset="0"/>
                <a:ea typeface="Arial" charset="0"/>
                <a:cs typeface="Calibri" panose="020F0502020204030204" pitchFamily="34" charset="0"/>
              </a:rPr>
              <a:t>Smart </a:t>
            </a:r>
            <a:r>
              <a:rPr kumimoji="1" lang="en-US" sz="2000" dirty="0" err="1">
                <a:latin typeface="Calibri" panose="020F0502020204030204" pitchFamily="34" charset="0"/>
                <a:ea typeface="Arial" charset="0"/>
                <a:cs typeface="Calibri" panose="020F0502020204030204" pitchFamily="34" charset="0"/>
              </a:rPr>
              <a:t>NICs/DPUs</a:t>
            </a:r>
            <a:r>
              <a:rPr kumimoji="1" lang="en-US" sz="2000" dirty="0">
                <a:latin typeface="Calibri" panose="020F0502020204030204" pitchFamily="34" charset="0"/>
                <a:ea typeface="Arial" charset="0"/>
                <a:cs typeface="Calibri" panose="020F0502020204030204" pitchFamily="34" charset="0"/>
              </a:rPr>
              <a:t> offloading computation tasks</a:t>
            </a:r>
          </a:p>
          <a:p>
            <a:pPr marL="800100" lvl="1" indent="-342900">
              <a:lnSpc>
                <a:spcPts val="2880"/>
              </a:lnSpc>
              <a:buClr>
                <a:schemeClr val="tx1"/>
              </a:buClr>
              <a:buFont typeface="Wingdings" charset="2"/>
              <a:buChar char="Ø"/>
            </a:pPr>
            <a:endParaRPr kumimoji="1" lang="en-US" sz="2000" dirty="0">
              <a:latin typeface="Calibri" panose="020F0502020204030204" pitchFamily="34" charset="0"/>
              <a:ea typeface="Arial" charset="0"/>
              <a:cs typeface="Calibri" panose="020F0502020204030204" pitchFamily="34" charset="0"/>
            </a:endParaRPr>
          </a:p>
          <a:p>
            <a:pPr marL="342900" indent="-342900">
              <a:lnSpc>
                <a:spcPts val="2880"/>
              </a:lnSpc>
              <a:spcBef>
                <a:spcPts val="600"/>
              </a:spcBef>
              <a:buClr>
                <a:schemeClr val="tx1"/>
              </a:buClr>
              <a:buSzPct val="80000"/>
              <a:buFont typeface="Wingdings" pitchFamily="2" charset="2"/>
              <a:buChar char="q"/>
            </a:pPr>
            <a:r>
              <a:rPr lang="en-US" sz="2400" dirty="0">
                <a:latin typeface="Calibri" panose="020F0502020204030204" pitchFamily="34" charset="0"/>
                <a:cs typeface="Calibri" panose="020F0502020204030204" pitchFamily="34" charset="0"/>
              </a:rPr>
              <a:t>High-capacity storage  </a:t>
            </a:r>
          </a:p>
          <a:p>
            <a:pPr marL="800100" lvl="1" indent="-342900">
              <a:lnSpc>
                <a:spcPts val="2880"/>
              </a:lnSpc>
              <a:buClr>
                <a:schemeClr val="tx1"/>
              </a:buClr>
              <a:buFont typeface="Wingdings" charset="2"/>
              <a:buChar char="Ø"/>
            </a:pPr>
            <a:r>
              <a:rPr kumimoji="1" lang="en-US" sz="2000" dirty="0" err="1">
                <a:latin typeface="Calibri" panose="020F0502020204030204" pitchFamily="34" charset="0"/>
                <a:ea typeface="Arial" charset="0"/>
                <a:cs typeface="Calibri" panose="020F0502020204030204" pitchFamily="34" charset="0"/>
              </a:rPr>
              <a:t>NVMe</a:t>
            </a:r>
            <a:r>
              <a:rPr kumimoji="1" lang="en-US" sz="2000" dirty="0">
                <a:latin typeface="Calibri" panose="020F0502020204030204" pitchFamily="34" charset="0"/>
                <a:ea typeface="Arial" charset="0"/>
                <a:cs typeface="Calibri" panose="020F0502020204030204" pitchFamily="34" charset="0"/>
              </a:rPr>
              <a:t> SSDs offering space, bandwidth, and IOPS for sharing</a:t>
            </a:r>
            <a:endParaRPr lang="en-US" sz="2000" dirty="0">
              <a:latin typeface="Calibri" panose="020F0502020204030204" pitchFamily="34" charset="0"/>
              <a:cs typeface="Calibri" panose="020F0502020204030204" pitchFamily="34" charset="0"/>
            </a:endParaRPr>
          </a:p>
          <a:p>
            <a:pPr marL="800100" lvl="1" indent="-342900">
              <a:lnSpc>
                <a:spcPts val="2880"/>
              </a:lnSpc>
              <a:spcBef>
                <a:spcPts val="600"/>
              </a:spcBef>
              <a:buClr>
                <a:schemeClr val="tx1"/>
              </a:buClr>
              <a:buSzPct val="80000"/>
            </a:pPr>
            <a:endParaRPr lang="en-US" sz="2400" dirty="0">
              <a:latin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E5BDDBDA-98B5-6246-8052-BF630670CFCB}"/>
              </a:ext>
            </a:extLst>
          </p:cNvPr>
          <p:cNvSpPr txBox="1"/>
          <p:nvPr/>
        </p:nvSpPr>
        <p:spPr>
          <a:xfrm>
            <a:off x="7830207" y="4679849"/>
            <a:ext cx="4361793" cy="253916"/>
          </a:xfrm>
          <a:prstGeom prst="rect">
            <a:avLst/>
          </a:prstGeom>
          <a:noFill/>
        </p:spPr>
        <p:txBody>
          <a:bodyPr wrap="square" rtlCol="0">
            <a:spAutoFit/>
          </a:bodyPr>
          <a:lstStyle/>
          <a:p>
            <a:pPr algn="ctr"/>
            <a:r>
              <a:rPr lang="en-US" sz="1050" b="1" dirty="0">
                <a:solidFill>
                  <a:schemeClr val="accent5"/>
                </a:solidFill>
                <a:latin typeface="Calibri" panose="020F0502020204030204" pitchFamily="34" charset="0"/>
              </a:rPr>
              <a:t>Source: Intel</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
                                            <p:txEl>
                                              <p:pRg st="11" end="11"/>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6">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C0242EEA-1274-4EC0-B3F7-59D9DD50226F}" type="slidenum">
              <a:rPr lang="zh-CN" altLang="en-US" smtClean="0"/>
              <a:pPr/>
              <a:t>4</a:t>
            </a:fld>
            <a:endParaRPr lang="zh-CN" altLang="en-US" dirty="0"/>
          </a:p>
        </p:txBody>
      </p:sp>
      <p:sp>
        <p:nvSpPr>
          <p:cNvPr id="4" name="Title 3"/>
          <p:cNvSpPr>
            <a:spLocks noGrp="1"/>
          </p:cNvSpPr>
          <p:nvPr>
            <p:ph type="title"/>
          </p:nvPr>
        </p:nvSpPr>
        <p:spPr>
          <a:xfrm>
            <a:off x="758859" y="113415"/>
            <a:ext cx="10515600" cy="621434"/>
          </a:xfrm>
        </p:spPr>
        <p:txBody>
          <a:bodyPr/>
          <a:lstStyle/>
          <a:p>
            <a:r>
              <a:rPr lang="en-US" dirty="0"/>
              <a:t>Software Trends for Shared Platforms</a:t>
            </a:r>
          </a:p>
        </p:txBody>
      </p:sp>
      <p:sp>
        <p:nvSpPr>
          <p:cNvPr id="6" name="矩形 27"/>
          <p:cNvSpPr/>
          <p:nvPr/>
        </p:nvSpPr>
        <p:spPr>
          <a:xfrm>
            <a:off x="624496" y="667614"/>
            <a:ext cx="10550930" cy="5191549"/>
          </a:xfrm>
          <a:prstGeom prst="rect">
            <a:avLst/>
          </a:prstGeom>
        </p:spPr>
        <p:txBody>
          <a:bodyPr wrap="square">
            <a:spAutoFit/>
          </a:bodyPr>
          <a:lstStyle/>
          <a:p>
            <a:pPr>
              <a:buClr>
                <a:schemeClr val="tx1"/>
              </a:buClr>
            </a:pPr>
            <a:endParaRPr lang="en-US" dirty="0"/>
          </a:p>
          <a:p>
            <a:pPr marL="342900" indent="-342900">
              <a:lnSpc>
                <a:spcPts val="2880"/>
              </a:lnSpc>
              <a:spcBef>
                <a:spcPts val="600"/>
              </a:spcBef>
              <a:buClr>
                <a:schemeClr val="tx1"/>
              </a:buClr>
              <a:buSzPct val="80000"/>
              <a:buFont typeface="Wingdings" pitchFamily="2" charset="2"/>
              <a:buChar char="q"/>
            </a:pPr>
            <a:r>
              <a:rPr lang="en-US" sz="2400" dirty="0">
                <a:latin typeface="Calibri" panose="020F0502020204030204" pitchFamily="34" charset="0"/>
                <a:cs typeface="Calibri" panose="020F0502020204030204" pitchFamily="34" charset="0"/>
              </a:rPr>
              <a:t>Virtualization </a:t>
            </a:r>
          </a:p>
          <a:p>
            <a:pPr marL="800100" lvl="1" indent="-342900">
              <a:lnSpc>
                <a:spcPts val="2880"/>
              </a:lnSpc>
              <a:buClr>
                <a:schemeClr val="tx1"/>
              </a:buClr>
              <a:buFont typeface="Wingdings" charset="2"/>
              <a:buChar char="Ø"/>
            </a:pPr>
            <a:r>
              <a:rPr kumimoji="1" lang="en-US" sz="2000" dirty="0">
                <a:latin typeface="Calibri" panose="020F0502020204030204" pitchFamily="34" charset="0"/>
                <a:ea typeface="Arial" charset="0"/>
                <a:cs typeface="Calibri" panose="020F0502020204030204" pitchFamily="34" charset="0"/>
              </a:rPr>
              <a:t>Mature VM and container technologies</a:t>
            </a:r>
          </a:p>
          <a:p>
            <a:pPr marL="800100" lvl="1" indent="-342900">
              <a:lnSpc>
                <a:spcPts val="2880"/>
              </a:lnSpc>
              <a:buClr>
                <a:schemeClr val="tx1"/>
              </a:buClr>
              <a:buFont typeface="Wingdings" charset="2"/>
              <a:buChar char="Ø"/>
            </a:pPr>
            <a:r>
              <a:rPr kumimoji="1" lang="en-US" sz="2000" dirty="0">
                <a:latin typeface="Calibri" panose="020F0502020204030204" pitchFamily="34" charset="0"/>
                <a:ea typeface="Arial" charset="0"/>
                <a:cs typeface="Calibri" panose="020F0502020204030204" pitchFamily="34" charset="0"/>
              </a:rPr>
              <a:t>From CPU to GPU and DPU </a:t>
            </a:r>
            <a:endParaRPr lang="en-US" sz="2400" dirty="0">
              <a:latin typeface="Calibri" panose="020F0502020204030204" pitchFamily="34" charset="0"/>
              <a:cs typeface="Calibri" panose="020F0502020204030204" pitchFamily="34" charset="0"/>
            </a:endParaRPr>
          </a:p>
          <a:p>
            <a:pPr marL="342900" lvl="1" indent="-342900">
              <a:lnSpc>
                <a:spcPts val="2880"/>
              </a:lnSpc>
              <a:spcBef>
                <a:spcPts val="600"/>
              </a:spcBef>
              <a:buClr>
                <a:schemeClr val="tx1"/>
              </a:buClr>
              <a:buSzPct val="80000"/>
              <a:buFont typeface="Wingdings" pitchFamily="2" charset="2"/>
              <a:buChar char="q"/>
            </a:pPr>
            <a:endParaRPr lang="en-US" sz="2400" dirty="0">
              <a:latin typeface="Calibri" panose="020F0502020204030204" pitchFamily="34" charset="0"/>
              <a:cs typeface="Calibri" panose="020F0502020204030204" pitchFamily="34" charset="0"/>
            </a:endParaRPr>
          </a:p>
          <a:p>
            <a:pPr marL="342900" indent="-342900">
              <a:lnSpc>
                <a:spcPts val="2880"/>
              </a:lnSpc>
              <a:spcBef>
                <a:spcPts val="600"/>
              </a:spcBef>
              <a:buClr>
                <a:schemeClr val="tx1"/>
              </a:buClr>
              <a:buSzPct val="80000"/>
              <a:buFont typeface="Wingdings" pitchFamily="2" charset="2"/>
              <a:buChar char="q"/>
            </a:pPr>
            <a:r>
              <a:rPr lang="en-US" sz="2400" dirty="0">
                <a:latin typeface="Calibri" panose="020F0502020204030204" pitchFamily="34" charset="0"/>
                <a:cs typeface="Calibri" panose="020F0502020204030204" pitchFamily="34" charset="0"/>
              </a:rPr>
              <a:t>Software defined storage/networking</a:t>
            </a:r>
          </a:p>
          <a:p>
            <a:pPr marL="800100" lvl="1" indent="-342900">
              <a:lnSpc>
                <a:spcPts val="2880"/>
              </a:lnSpc>
              <a:buClr>
                <a:schemeClr val="tx1"/>
              </a:buClr>
              <a:buFont typeface="Wingdings" charset="2"/>
              <a:buChar char="Ø"/>
            </a:pPr>
            <a:r>
              <a:rPr kumimoji="1" lang="en-US" sz="2000" dirty="0">
                <a:latin typeface="Calibri" panose="020F0502020204030204" pitchFamily="34" charset="0"/>
                <a:ea typeface="Arial" charset="0"/>
                <a:cs typeface="Calibri" panose="020F0502020204030204" pitchFamily="34" charset="0"/>
              </a:rPr>
              <a:t>More control and flexibility</a:t>
            </a:r>
          </a:p>
          <a:p>
            <a:pPr marL="800100" lvl="1" indent="-342900">
              <a:lnSpc>
                <a:spcPts val="2880"/>
              </a:lnSpc>
              <a:buClr>
                <a:schemeClr val="tx1"/>
              </a:buClr>
              <a:buFont typeface="Wingdings" charset="2"/>
              <a:buChar char="Ø"/>
            </a:pPr>
            <a:endParaRPr kumimoji="1" lang="en-US" sz="2000" dirty="0">
              <a:latin typeface="Calibri" panose="020F0502020204030204" pitchFamily="34" charset="0"/>
              <a:ea typeface="Arial" charset="0"/>
              <a:cs typeface="Calibri" panose="020F0502020204030204" pitchFamily="34" charset="0"/>
            </a:endParaRPr>
          </a:p>
          <a:p>
            <a:pPr marL="342900" indent="-342900">
              <a:lnSpc>
                <a:spcPts val="2880"/>
              </a:lnSpc>
              <a:spcBef>
                <a:spcPts val="600"/>
              </a:spcBef>
              <a:buClr>
                <a:schemeClr val="tx1"/>
              </a:buClr>
              <a:buSzPct val="80000"/>
              <a:buFont typeface="Wingdings" pitchFamily="2" charset="2"/>
              <a:buChar char="q"/>
            </a:pPr>
            <a:r>
              <a:rPr lang="en-US" sz="2400" dirty="0">
                <a:latin typeface="Calibri" panose="020F0502020204030204" pitchFamily="34" charset="0"/>
                <a:cs typeface="Calibri" panose="020F0502020204030204" pitchFamily="34" charset="0"/>
              </a:rPr>
              <a:t>Resource disaggregation </a:t>
            </a:r>
          </a:p>
          <a:p>
            <a:pPr marL="800100" lvl="1" indent="-342900">
              <a:lnSpc>
                <a:spcPts val="2880"/>
              </a:lnSpc>
              <a:buClr>
                <a:schemeClr val="tx1"/>
              </a:buClr>
              <a:buFont typeface="Wingdings" charset="2"/>
              <a:buChar char="Ø"/>
            </a:pPr>
            <a:r>
              <a:rPr kumimoji="1" lang="en-US" sz="2000" dirty="0">
                <a:latin typeface="Calibri" panose="020F0502020204030204" pitchFamily="34" charset="0"/>
                <a:ea typeface="Arial" charset="0"/>
                <a:cs typeface="Calibri" panose="020F0502020204030204" pitchFamily="34" charset="0"/>
              </a:rPr>
              <a:t>Pooling individual resources to be independently allocated: CPU, DRAM, storage, network …</a:t>
            </a:r>
          </a:p>
          <a:p>
            <a:pPr>
              <a:lnSpc>
                <a:spcPts val="2880"/>
              </a:lnSpc>
              <a:buClr>
                <a:schemeClr val="tx1"/>
              </a:buClr>
            </a:pPr>
            <a:endParaRPr lang="en-US" sz="2000" dirty="0">
              <a:latin typeface="Calibri" panose="020F0502020204030204" pitchFamily="34" charset="0"/>
              <a:cs typeface="Calibri" panose="020F0502020204030204" pitchFamily="34" charset="0"/>
            </a:endParaRPr>
          </a:p>
          <a:p>
            <a:pPr marL="342900" indent="-342900">
              <a:lnSpc>
                <a:spcPts val="2880"/>
              </a:lnSpc>
              <a:spcBef>
                <a:spcPts val="600"/>
              </a:spcBef>
              <a:buClr>
                <a:schemeClr val="tx1"/>
              </a:buClr>
              <a:buSzPct val="80000"/>
              <a:buFont typeface="Wingdings" pitchFamily="2" charset="2"/>
              <a:buChar char="q"/>
            </a:pPr>
            <a:r>
              <a:rPr lang="en-US" sz="2400" dirty="0">
                <a:latin typeface="Calibri" panose="020F0502020204030204" pitchFamily="34" charset="0"/>
                <a:cs typeface="Calibri" panose="020F0502020204030204" pitchFamily="34" charset="0"/>
              </a:rPr>
              <a:t>Cloud-native services and serverless computing </a:t>
            </a:r>
          </a:p>
          <a:p>
            <a:pPr marL="800100" lvl="1" indent="-342900">
              <a:lnSpc>
                <a:spcPts val="2880"/>
              </a:lnSpc>
              <a:buClr>
                <a:schemeClr val="tx1"/>
              </a:buClr>
              <a:buFont typeface="Wingdings" charset="2"/>
              <a:buChar char="Ø"/>
            </a:pPr>
            <a:r>
              <a:rPr kumimoji="1" lang="en-US" sz="2000" dirty="0">
                <a:latin typeface="Calibri" panose="020F0502020204030204" pitchFamily="34" charset="0"/>
                <a:cs typeface="Calibri" panose="020F0502020204030204" pitchFamily="34" charset="0"/>
              </a:rPr>
              <a:t>Service components dynamically deployed</a:t>
            </a:r>
            <a:endParaRPr lang="en-US" sz="2400" dirty="0">
              <a:latin typeface="Calibri" panose="020F0502020204030204" pitchFamily="34" charset="0"/>
              <a:cs typeface="Calibri" panose="020F0502020204030204" pitchFamily="34" charset="0"/>
            </a:endParaRPr>
          </a:p>
        </p:txBody>
      </p:sp>
      <p:grpSp>
        <p:nvGrpSpPr>
          <p:cNvPr id="2" name="Group 1">
            <a:extLst>
              <a:ext uri="{FF2B5EF4-FFF2-40B4-BE49-F238E27FC236}">
                <a16:creationId xmlns:a16="http://schemas.microsoft.com/office/drawing/2014/main" id="{A032ADBC-F6E2-B362-C96B-120E1B7FECE3}"/>
              </a:ext>
            </a:extLst>
          </p:cNvPr>
          <p:cNvGrpSpPr/>
          <p:nvPr/>
        </p:nvGrpSpPr>
        <p:grpSpPr>
          <a:xfrm>
            <a:off x="7823200" y="801397"/>
            <a:ext cx="3009900" cy="3588727"/>
            <a:chOff x="7823200" y="801397"/>
            <a:chExt cx="3009900" cy="3588727"/>
          </a:xfrm>
        </p:grpSpPr>
        <p:pic>
          <p:nvPicPr>
            <p:cNvPr id="5" name="Picture 4" descr="Diagram&#10;&#10;Description automatically generated">
              <a:extLst>
                <a:ext uri="{FF2B5EF4-FFF2-40B4-BE49-F238E27FC236}">
                  <a16:creationId xmlns:a16="http://schemas.microsoft.com/office/drawing/2014/main" id="{F9B355BB-A94B-2D40-ABE5-60D600D345D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23200" y="801397"/>
              <a:ext cx="3009900" cy="3003952"/>
            </a:xfrm>
            <a:prstGeom prst="rect">
              <a:avLst/>
            </a:prstGeom>
          </p:spPr>
        </p:pic>
        <p:sp>
          <p:nvSpPr>
            <p:cNvPr id="7" name="TextBox 6">
              <a:extLst>
                <a:ext uri="{FF2B5EF4-FFF2-40B4-BE49-F238E27FC236}">
                  <a16:creationId xmlns:a16="http://schemas.microsoft.com/office/drawing/2014/main" id="{9FB619CD-8006-7545-93F0-812B49660D36}"/>
                </a:ext>
              </a:extLst>
            </p:cNvPr>
            <p:cNvSpPr txBox="1"/>
            <p:nvPr/>
          </p:nvSpPr>
          <p:spPr>
            <a:xfrm>
              <a:off x="8593321" y="3805349"/>
              <a:ext cx="1795171" cy="584775"/>
            </a:xfrm>
            <a:prstGeom prst="rect">
              <a:avLst/>
            </a:prstGeom>
            <a:noFill/>
          </p:spPr>
          <p:txBody>
            <a:bodyPr wrap="none" rtlCol="0">
              <a:spAutoFit/>
            </a:bodyPr>
            <a:lstStyle/>
            <a:p>
              <a:pPr algn="ctr"/>
              <a:r>
                <a:rPr lang="en-US" altLang="zh-CN" sz="1400" b="1" dirty="0">
                  <a:latin typeface="Calibri" panose="020F0502020204030204" pitchFamily="34" charset="0"/>
                </a:rPr>
                <a:t>Server disaggregation</a:t>
              </a:r>
            </a:p>
            <a:p>
              <a:pPr algn="ctr"/>
              <a:endParaRPr lang="zh-CN" altLang="en-US" b="1" dirty="0">
                <a:latin typeface="Calibri" panose="020F0502020204030204" pitchFamily="34" charset="0"/>
              </a:endParaRPr>
            </a:p>
          </p:txBody>
        </p:sp>
      </p:grpSp>
      <p:sp>
        <p:nvSpPr>
          <p:cNvPr id="8" name="TextBox 7">
            <a:extLst>
              <a:ext uri="{FF2B5EF4-FFF2-40B4-BE49-F238E27FC236}">
                <a16:creationId xmlns:a16="http://schemas.microsoft.com/office/drawing/2014/main" id="{02D906D5-D25C-AA46-BFB5-B454CBA8E21F}"/>
              </a:ext>
            </a:extLst>
          </p:cNvPr>
          <p:cNvSpPr txBox="1"/>
          <p:nvPr/>
        </p:nvSpPr>
        <p:spPr>
          <a:xfrm>
            <a:off x="7380744" y="4041795"/>
            <a:ext cx="4361793" cy="253916"/>
          </a:xfrm>
          <a:prstGeom prst="rect">
            <a:avLst/>
          </a:prstGeom>
          <a:noFill/>
        </p:spPr>
        <p:txBody>
          <a:bodyPr wrap="square" rtlCol="0">
            <a:spAutoFit/>
          </a:bodyPr>
          <a:lstStyle/>
          <a:p>
            <a:pPr algn="ctr"/>
            <a:r>
              <a:rPr lang="en-US" sz="1050" b="1" dirty="0">
                <a:solidFill>
                  <a:schemeClr val="accent5"/>
                </a:solidFill>
                <a:latin typeface="Calibri" panose="020F0502020204030204" pitchFamily="34" charset="0"/>
              </a:rPr>
              <a:t>Source: Dell</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5" end="5"/>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xEl>
                                              <p:pRg st="8" end="8"/>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xEl>
                                              <p:pRg st="11" end="11"/>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252" y="183098"/>
            <a:ext cx="10515600" cy="889289"/>
          </a:xfrm>
        </p:spPr>
        <p:txBody>
          <a:bodyPr>
            <a:normAutofit/>
          </a:bodyPr>
          <a:lstStyle/>
          <a:p>
            <a:r>
              <a:rPr lang="en-US" altLang="zh-CN" dirty="0"/>
              <a:t>Implications of Pervasive Resource Sharing</a:t>
            </a:r>
            <a:endParaRPr lang="zh-CN" altLang="en-US" sz="3200" b="1" dirty="0"/>
          </a:p>
        </p:txBody>
      </p:sp>
      <p:sp>
        <p:nvSpPr>
          <p:cNvPr id="4" name="Slide Number Placeholder 3"/>
          <p:cNvSpPr>
            <a:spLocks noGrp="1"/>
          </p:cNvSpPr>
          <p:nvPr>
            <p:ph type="sldNum" sz="quarter" idx="4294967295"/>
          </p:nvPr>
        </p:nvSpPr>
        <p:spPr>
          <a:xfrm>
            <a:off x="9079728" y="6356350"/>
            <a:ext cx="2743200" cy="365125"/>
          </a:xfrm>
          <a:prstGeom prst="rect">
            <a:avLst/>
          </a:prstGeom>
        </p:spPr>
        <p:txBody>
          <a:bodyPr/>
          <a:lstStyle/>
          <a:p>
            <a:fld id="{C0242EEA-1274-4EC0-B3F7-59D9DD50226F}" type="slidenum">
              <a:rPr lang="zh-CN" altLang="en-US" smtClean="0"/>
              <a:pPr/>
              <a:t>5</a:t>
            </a:fld>
            <a:endParaRPr lang="zh-CN" altLang="en-US" dirty="0"/>
          </a:p>
        </p:txBody>
      </p:sp>
      <p:sp>
        <p:nvSpPr>
          <p:cNvPr id="5" name="矩形 27">
            <a:extLst>
              <a:ext uri="{FF2B5EF4-FFF2-40B4-BE49-F238E27FC236}">
                <a16:creationId xmlns:a16="http://schemas.microsoft.com/office/drawing/2014/main" id="{214239AE-9A30-A942-B66A-71B3C38CAB13}"/>
              </a:ext>
            </a:extLst>
          </p:cNvPr>
          <p:cNvSpPr/>
          <p:nvPr/>
        </p:nvSpPr>
        <p:spPr>
          <a:xfrm>
            <a:off x="673545" y="934079"/>
            <a:ext cx="10550930" cy="2369880"/>
          </a:xfrm>
          <a:prstGeom prst="rect">
            <a:avLst/>
          </a:prstGeom>
          <a:noFill/>
        </p:spPr>
        <p:txBody>
          <a:bodyPr wrap="square" rtlCol="0">
            <a:spAutoFit/>
          </a:bodyPr>
          <a:lstStyle/>
          <a:p>
            <a:endParaRPr lang="en-US" sz="2400" dirty="0">
              <a:latin typeface="Calibri" panose="020F0502020204030204" pitchFamily="34" charset="0"/>
            </a:endParaRPr>
          </a:p>
          <a:p>
            <a:pPr marL="342900" indent="-342900">
              <a:buFont typeface="Wingdings" pitchFamily="2" charset="2"/>
              <a:buChar char="q"/>
            </a:pPr>
            <a:r>
              <a:rPr lang="en-US" sz="2400" dirty="0">
                <a:latin typeface="Calibri" panose="020F0502020204030204" pitchFamily="34" charset="0"/>
              </a:rPr>
              <a:t>Programs to run</a:t>
            </a:r>
          </a:p>
          <a:p>
            <a:pPr marL="800100" lvl="1" indent="-342900">
              <a:buFont typeface="Wingdings" panose="05000000000000000000" pitchFamily="2" charset="2"/>
              <a:buChar char="Ø"/>
            </a:pPr>
            <a:r>
              <a:rPr lang="en-US" sz="2000" dirty="0">
                <a:latin typeface="Calibri" panose="020F0502020204030204" pitchFamily="34" charset="0"/>
              </a:rPr>
              <a:t>on unknown/changing hardware</a:t>
            </a:r>
          </a:p>
          <a:p>
            <a:pPr marL="800100" lvl="1" indent="-342900">
              <a:buFont typeface="Wingdings" panose="05000000000000000000" pitchFamily="2" charset="2"/>
              <a:buChar char="Ø"/>
            </a:pPr>
            <a:r>
              <a:rPr lang="en-US" sz="2000" dirty="0">
                <a:latin typeface="Calibri" panose="020F0502020204030204" pitchFamily="34" charset="0"/>
                <a:cs typeface="Calibri" panose="020F0502020204030204" pitchFamily="34" charset="0"/>
              </a:rPr>
              <a:t>with unknown/changing neighbors</a:t>
            </a:r>
          </a:p>
          <a:p>
            <a:pPr marL="800100" lvl="1" indent="-342900">
              <a:buFont typeface="Wingdings" panose="05000000000000000000" pitchFamily="2" charset="2"/>
              <a:buChar char="Ø"/>
            </a:pPr>
            <a:endParaRPr lang="en-US" sz="2000" dirty="0">
              <a:latin typeface="Calibri" panose="020F0502020204030204" pitchFamily="34" charset="0"/>
              <a:cs typeface="Calibri" panose="020F0502020204030204" pitchFamily="34" charset="0"/>
            </a:endParaRPr>
          </a:p>
          <a:p>
            <a:pPr marL="342900" indent="-342900"/>
            <a:r>
              <a:rPr lang="en-US" sz="2000" dirty="0">
                <a:latin typeface="Calibri" panose="020F0502020204030204" pitchFamily="34" charset="0"/>
                <a:cs typeface="Calibri" panose="020F0502020204030204" pitchFamily="34" charset="0"/>
              </a:rPr>
              <a:t>  </a:t>
            </a:r>
            <a:endParaRPr lang="en-US" sz="2000" b="1" dirty="0">
              <a:latin typeface="Calibri" panose="020F0502020204030204" pitchFamily="34" charset="0"/>
              <a:cs typeface="Calibri" panose="020F0502020204030204" pitchFamily="34" charset="0"/>
            </a:endParaRPr>
          </a:p>
          <a:p>
            <a:endParaRPr lang="en-US" altLang="zh-CN" sz="2000" dirty="0">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C3CC258F-DC83-2843-9E4D-B5EA8A2AB135}"/>
              </a:ext>
            </a:extLst>
          </p:cNvPr>
          <p:cNvSpPr txBox="1"/>
          <p:nvPr/>
        </p:nvSpPr>
        <p:spPr>
          <a:xfrm>
            <a:off x="1961105" y="2666328"/>
            <a:ext cx="8103894" cy="2215991"/>
          </a:xfrm>
          <a:prstGeom prst="rect">
            <a:avLst/>
          </a:prstGeom>
          <a:blipFill>
            <a:blip r:embed="rId4"/>
            <a:tile tx="0" ty="0" sx="100000" sy="100000" flip="none" algn="tl"/>
          </a:blipFill>
          <a:effectLst>
            <a:outerShdw blurRad="50800" dist="38100" dir="2700000" algn="tl" rotWithShape="0">
              <a:prstClr val="black">
                <a:alpha val="40000"/>
              </a:prstClr>
            </a:outerShdw>
          </a:effectLst>
        </p:spPr>
        <p:txBody>
          <a:bodyPr wrap="square" lIns="182880" tIns="91440" rIns="182880" bIns="91440" rtlCol="0">
            <a:spAutoFit/>
          </a:bodyPr>
          <a:lstStyle/>
          <a:p>
            <a:pPr marL="342900" indent="-342900">
              <a:buFont typeface="Wingdings" panose="05000000000000000000" pitchFamily="2" charset="2"/>
              <a:buChar char="p"/>
            </a:pPr>
            <a:r>
              <a:rPr lang="en-US" altLang="zh-CN" sz="2400" dirty="0">
                <a:latin typeface="Calibri" panose="020F0502020204030204" pitchFamily="34" charset="0"/>
              </a:rPr>
              <a:t>Major challenge: performance portability</a:t>
            </a:r>
          </a:p>
          <a:p>
            <a:pPr marL="342900" indent="-342900">
              <a:buFont typeface="Wingdings" panose="05000000000000000000" pitchFamily="2" charset="2"/>
              <a:buChar char="p"/>
            </a:pPr>
            <a:endParaRPr lang="en-US" altLang="zh-CN" sz="2400" dirty="0">
              <a:latin typeface="Calibri" panose="020F0502020204030204" pitchFamily="34" charset="0"/>
            </a:endParaRPr>
          </a:p>
          <a:p>
            <a:pPr marL="342900" indent="-342900">
              <a:buFont typeface="Wingdings" panose="05000000000000000000" pitchFamily="2" charset="2"/>
              <a:buChar char="p"/>
            </a:pPr>
            <a:r>
              <a:rPr lang="en-US" altLang="zh-CN" sz="2400" dirty="0">
                <a:latin typeface="Calibri" panose="020F0502020204030204" pitchFamily="34" charset="0"/>
              </a:rPr>
              <a:t>Desirable for applications/services to</a:t>
            </a:r>
          </a:p>
          <a:p>
            <a:pPr marL="800100" lvl="1" indent="-342900">
              <a:buFont typeface="Wingdings" panose="05000000000000000000" pitchFamily="2" charset="2"/>
              <a:buChar char="Ø"/>
            </a:pPr>
            <a:r>
              <a:rPr lang="en-US" altLang="zh-CN" sz="2000" b="1" dirty="0">
                <a:latin typeface="Calibri" panose="020F0502020204030204" pitchFamily="34" charset="0"/>
              </a:rPr>
              <a:t>retain (optimized) performance across platforms</a:t>
            </a:r>
          </a:p>
          <a:p>
            <a:pPr marL="800100" lvl="1" indent="-342900">
              <a:buFont typeface="Wingdings" panose="05000000000000000000" pitchFamily="2" charset="2"/>
              <a:buChar char="Ø"/>
            </a:pPr>
            <a:r>
              <a:rPr lang="en-US" altLang="zh-CN" sz="2000" b="1" dirty="0">
                <a:latin typeface="Calibri" panose="020F0502020204030204" pitchFamily="34" charset="0"/>
              </a:rPr>
              <a:t>achieve hardware potential</a:t>
            </a:r>
            <a:endParaRPr lang="en-US" altLang="zh-CN" sz="2000" dirty="0">
              <a:latin typeface="Calibri" panose="020F0502020204030204" pitchFamily="34" charset="0"/>
            </a:endParaRPr>
          </a:p>
          <a:p>
            <a:pPr marL="800100" lvl="1" indent="-342900">
              <a:buFont typeface="Wingdings" panose="05000000000000000000" pitchFamily="2" charset="2"/>
              <a:buChar char="Ø"/>
            </a:pPr>
            <a:endParaRPr lang="en-US" altLang="zh-CN" sz="2000" dirty="0">
              <a:latin typeface="Calibri" panose="020F0502020204030204" pitchFamily="34" charset="0"/>
            </a:endParaRPr>
          </a:p>
        </p:txBody>
      </p:sp>
    </p:spTree>
    <p:custDataLst>
      <p:tags r:id="rId1"/>
    </p:custDataLst>
    <p:extLst>
      <p:ext uri="{BB962C8B-B14F-4D97-AF65-F5344CB8AC3E}">
        <p14:creationId xmlns:p14="http://schemas.microsoft.com/office/powerpoint/2010/main" val="3532875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bldLvl="2"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C0242EEA-1274-4EC0-B3F7-59D9DD50226F}" type="slidenum">
              <a:rPr lang="zh-CN" altLang="en-US" smtClean="0"/>
              <a:pPr/>
              <a:t>6</a:t>
            </a:fld>
            <a:endParaRPr lang="zh-CN" altLang="en-US"/>
          </a:p>
        </p:txBody>
      </p:sp>
      <p:sp>
        <p:nvSpPr>
          <p:cNvPr id="4" name="Title 3"/>
          <p:cNvSpPr>
            <a:spLocks noGrp="1"/>
          </p:cNvSpPr>
          <p:nvPr>
            <p:ph type="title"/>
          </p:nvPr>
        </p:nvSpPr>
        <p:spPr>
          <a:xfrm>
            <a:off x="781683" y="370249"/>
            <a:ext cx="10515600" cy="621434"/>
          </a:xfrm>
        </p:spPr>
        <p:txBody>
          <a:bodyPr/>
          <a:lstStyle/>
          <a:p>
            <a:r>
              <a:rPr lang="en-US" dirty="0"/>
              <a:t>Needed: Shared Software Components</a:t>
            </a:r>
          </a:p>
        </p:txBody>
      </p:sp>
      <p:sp>
        <p:nvSpPr>
          <p:cNvPr id="5" name="矩形 27"/>
          <p:cNvSpPr/>
          <p:nvPr/>
        </p:nvSpPr>
        <p:spPr>
          <a:xfrm>
            <a:off x="531096" y="678905"/>
            <a:ext cx="10550930" cy="1200328"/>
          </a:xfrm>
          <a:prstGeom prst="rect">
            <a:avLst/>
          </a:prstGeom>
          <a:noFill/>
        </p:spPr>
        <p:txBody>
          <a:bodyPr wrap="square" rtlCol="0">
            <a:spAutoFit/>
          </a:bodyPr>
          <a:lstStyle/>
          <a:p>
            <a:endParaRPr lang="en-US" sz="2400" dirty="0">
              <a:latin typeface="Calibri" panose="020F0502020204030204" pitchFamily="34" charset="0"/>
            </a:endParaRPr>
          </a:p>
          <a:p>
            <a:pPr marL="342900" indent="-342900">
              <a:buFont typeface="Wingdings" pitchFamily="2" charset="2"/>
              <a:buChar char="q"/>
            </a:pPr>
            <a:r>
              <a:rPr lang="en-US" sz="2400" dirty="0">
                <a:latin typeface="Calibri" panose="020F0502020204030204" pitchFamily="34" charset="0"/>
              </a:rPr>
              <a:t>To save cost of repetitive, inefficient development</a:t>
            </a:r>
          </a:p>
          <a:p>
            <a:pPr marL="342900" indent="-342900">
              <a:buFont typeface="Wingdings" pitchFamily="2" charset="2"/>
              <a:buChar char="q"/>
            </a:pPr>
            <a:endParaRPr lang="en-US" sz="2400" dirty="0">
              <a:latin typeface="Calibri" panose="020F0502020204030204" pitchFamily="34" charset="0"/>
            </a:endParaRPr>
          </a:p>
        </p:txBody>
      </p:sp>
      <p:pic>
        <p:nvPicPr>
          <p:cNvPr id="98307" name="Picture 3"/>
          <p:cNvPicPr>
            <a:picLocks noChangeAspect="1" noChangeArrowheads="1"/>
          </p:cNvPicPr>
          <p:nvPr/>
        </p:nvPicPr>
        <p:blipFill>
          <a:blip r:embed="rId4"/>
          <a:srcRect/>
          <a:stretch>
            <a:fillRect/>
          </a:stretch>
        </p:blipFill>
        <p:spPr bwMode="auto">
          <a:xfrm>
            <a:off x="2044256" y="1875767"/>
            <a:ext cx="7331848" cy="4193957"/>
          </a:xfrm>
          <a:prstGeom prst="rect">
            <a:avLst/>
          </a:prstGeom>
          <a:noFill/>
          <a:ln w="9525">
            <a:noFill/>
            <a:miter lim="800000"/>
            <a:headEnd/>
            <a:tailEnd/>
          </a:ln>
          <a:effectLst/>
        </p:spPr>
      </p:pic>
    </p:spTree>
    <p:custDataLst>
      <p:tags r:id="rId1"/>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44C7CEC-908F-2141-8977-379F79AA771B}"/>
              </a:ext>
            </a:extLst>
          </p:cNvPr>
          <p:cNvSpPr>
            <a:spLocks noGrp="1"/>
          </p:cNvSpPr>
          <p:nvPr>
            <p:ph type="sldNum" sz="quarter" idx="12"/>
          </p:nvPr>
        </p:nvSpPr>
        <p:spPr/>
        <p:txBody>
          <a:bodyPr/>
          <a:lstStyle/>
          <a:p>
            <a:fld id="{C0242EEA-1274-4EC0-B3F7-59D9DD50226F}" type="slidenum">
              <a:rPr lang="zh-CN" altLang="en-US" smtClean="0"/>
              <a:pPr/>
              <a:t>7</a:t>
            </a:fld>
            <a:endParaRPr lang="zh-CN" altLang="en-US"/>
          </a:p>
        </p:txBody>
      </p:sp>
      <p:grpSp>
        <p:nvGrpSpPr>
          <p:cNvPr id="7" name="Group 6">
            <a:extLst>
              <a:ext uri="{FF2B5EF4-FFF2-40B4-BE49-F238E27FC236}">
                <a16:creationId xmlns:a16="http://schemas.microsoft.com/office/drawing/2014/main" id="{D3FEA8E8-A573-D848-93CA-2974B57177DF}"/>
              </a:ext>
            </a:extLst>
          </p:cNvPr>
          <p:cNvGrpSpPr/>
          <p:nvPr/>
        </p:nvGrpSpPr>
        <p:grpSpPr>
          <a:xfrm>
            <a:off x="5039586" y="3165528"/>
            <a:ext cx="5303520" cy="3500342"/>
            <a:chOff x="5619495" y="1271143"/>
            <a:chExt cx="5303520" cy="3500342"/>
          </a:xfrm>
        </p:grpSpPr>
        <p:pic>
          <p:nvPicPr>
            <p:cNvPr id="4100" name="Picture 4" descr="Dive Into Systems">
              <a:extLst>
                <a:ext uri="{FF2B5EF4-FFF2-40B4-BE49-F238E27FC236}">
                  <a16:creationId xmlns:a16="http://schemas.microsoft.com/office/drawing/2014/main" id="{8705E199-2B6F-B648-BC7E-3A5E341BBD2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75269" y="1271143"/>
              <a:ext cx="4991971" cy="321774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179D567F-8961-ED4B-8F2B-372A5C4FEA4B}"/>
                </a:ext>
              </a:extLst>
            </p:cNvPr>
            <p:cNvSpPr txBox="1"/>
            <p:nvPr/>
          </p:nvSpPr>
          <p:spPr>
            <a:xfrm>
              <a:off x="5619495" y="4517569"/>
              <a:ext cx="5303520" cy="253916"/>
            </a:xfrm>
            <a:prstGeom prst="rect">
              <a:avLst/>
            </a:prstGeom>
            <a:noFill/>
          </p:spPr>
          <p:txBody>
            <a:bodyPr wrap="square" rtlCol="0">
              <a:spAutoFit/>
            </a:bodyPr>
            <a:lstStyle/>
            <a:p>
              <a:pPr algn="ctr"/>
              <a:r>
                <a:rPr lang="en-US" sz="1050" b="1" dirty="0">
                  <a:solidFill>
                    <a:schemeClr val="accent5"/>
                  </a:solidFill>
                  <a:latin typeface="Calibri" panose="020F0502020204030204" pitchFamily="34" charset="0"/>
                </a:rPr>
                <a:t>(https://</a:t>
              </a:r>
              <a:r>
                <a:rPr lang="en-US" sz="1050" b="1" dirty="0" err="1">
                  <a:solidFill>
                    <a:schemeClr val="accent5"/>
                  </a:solidFill>
                  <a:latin typeface="Calibri" panose="020F0502020204030204" pitchFamily="34" charset="0"/>
                </a:rPr>
                <a:t>diveintosystems.org</a:t>
              </a:r>
              <a:r>
                <a:rPr lang="en-US" sz="1050" b="1" dirty="0">
                  <a:solidFill>
                    <a:schemeClr val="accent5"/>
                  </a:solidFill>
                  <a:latin typeface="Calibri" panose="020F0502020204030204" pitchFamily="34" charset="0"/>
                </a:rPr>
                <a:t>/book/C11-MemHierarchy/</a:t>
              </a:r>
              <a:r>
                <a:rPr lang="en-US" sz="1050" b="1" dirty="0" err="1">
                  <a:solidFill>
                    <a:schemeClr val="accent5"/>
                  </a:solidFill>
                  <a:latin typeface="Calibri" panose="020F0502020204030204" pitchFamily="34" charset="0"/>
                </a:rPr>
                <a:t>mem_hierarchy.html</a:t>
              </a:r>
              <a:r>
                <a:rPr lang="en-US" sz="1050" b="1" dirty="0">
                  <a:solidFill>
                    <a:schemeClr val="accent5"/>
                  </a:solidFill>
                  <a:latin typeface="Calibri" panose="020F0502020204030204" pitchFamily="34" charset="0"/>
                </a:rPr>
                <a:t>)</a:t>
              </a:r>
            </a:p>
          </p:txBody>
        </p:sp>
      </p:grpSp>
      <p:grpSp>
        <p:nvGrpSpPr>
          <p:cNvPr id="2" name="Group 1">
            <a:extLst>
              <a:ext uri="{FF2B5EF4-FFF2-40B4-BE49-F238E27FC236}">
                <a16:creationId xmlns:a16="http://schemas.microsoft.com/office/drawing/2014/main" id="{EF2B7DE0-FF3F-9F48-BC1F-78D4CA6D271A}"/>
              </a:ext>
            </a:extLst>
          </p:cNvPr>
          <p:cNvGrpSpPr/>
          <p:nvPr/>
        </p:nvGrpSpPr>
        <p:grpSpPr>
          <a:xfrm>
            <a:off x="181320" y="3084029"/>
            <a:ext cx="4871349" cy="3581841"/>
            <a:chOff x="181320" y="3084029"/>
            <a:chExt cx="4871349" cy="3581841"/>
          </a:xfrm>
        </p:grpSpPr>
        <p:pic>
          <p:nvPicPr>
            <p:cNvPr id="4098" name="Picture 2" descr="A Quick Primer On Big O Notation. Every blog post on “How to Become a… | by  Maxwell Harvey Croy | DataSeries | Medium">
              <a:extLst>
                <a:ext uri="{FF2B5EF4-FFF2-40B4-BE49-F238E27FC236}">
                  <a16:creationId xmlns:a16="http://schemas.microsoft.com/office/drawing/2014/main" id="{41D649A9-9036-624F-8B47-F61E6FCFBC7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2936" y="3084029"/>
              <a:ext cx="2981483" cy="3085444"/>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E5BDDBDA-98B5-6246-8052-BF630670CFCB}"/>
                </a:ext>
              </a:extLst>
            </p:cNvPr>
            <p:cNvSpPr txBox="1"/>
            <p:nvPr/>
          </p:nvSpPr>
          <p:spPr>
            <a:xfrm>
              <a:off x="181320" y="6411954"/>
              <a:ext cx="4871349" cy="253916"/>
            </a:xfrm>
            <a:prstGeom prst="rect">
              <a:avLst/>
            </a:prstGeom>
            <a:noFill/>
          </p:spPr>
          <p:txBody>
            <a:bodyPr wrap="square" rtlCol="0">
              <a:spAutoFit/>
            </a:bodyPr>
            <a:lstStyle/>
            <a:p>
              <a:pPr algn="ctr"/>
              <a:r>
                <a:rPr lang="en-US" sz="1050" b="1" dirty="0">
                  <a:solidFill>
                    <a:schemeClr val="accent5"/>
                  </a:solidFill>
                  <a:latin typeface="Calibri" panose="020F0502020204030204" pitchFamily="34" charset="0"/>
                </a:rPr>
                <a:t>(https://</a:t>
              </a:r>
              <a:r>
                <a:rPr lang="en-US" sz="1050" b="1" dirty="0" err="1">
                  <a:solidFill>
                    <a:schemeClr val="accent5"/>
                  </a:solidFill>
                  <a:latin typeface="Calibri" panose="020F0502020204030204" pitchFamily="34" charset="0"/>
                </a:rPr>
                <a:t>medium.com</a:t>
              </a:r>
              <a:r>
                <a:rPr lang="en-US" sz="1050" b="1" dirty="0">
                  <a:solidFill>
                    <a:schemeClr val="accent5"/>
                  </a:solidFill>
                  <a:latin typeface="Calibri" panose="020F0502020204030204" pitchFamily="34" charset="0"/>
                </a:rPr>
                <a:t>/</a:t>
              </a:r>
              <a:r>
                <a:rPr lang="en-US" sz="1050" b="1" dirty="0" err="1">
                  <a:solidFill>
                    <a:schemeClr val="accent5"/>
                  </a:solidFill>
                  <a:latin typeface="Calibri" panose="020F0502020204030204" pitchFamily="34" charset="0"/>
                </a:rPr>
                <a:t>dataseries</a:t>
              </a:r>
              <a:r>
                <a:rPr lang="en-US" sz="1050" b="1" dirty="0">
                  <a:solidFill>
                    <a:schemeClr val="accent5"/>
                  </a:solidFill>
                  <a:latin typeface="Calibri" panose="020F0502020204030204" pitchFamily="34" charset="0"/>
                </a:rPr>
                <a:t>/a-quick-primer-on-big-o-notation-c99ccc7ddbae)</a:t>
              </a:r>
            </a:p>
          </p:txBody>
        </p:sp>
      </p:grpSp>
      <p:cxnSp>
        <p:nvCxnSpPr>
          <p:cNvPr id="9" name="Straight Arrow Connector 8">
            <a:extLst>
              <a:ext uri="{FF2B5EF4-FFF2-40B4-BE49-F238E27FC236}">
                <a16:creationId xmlns:a16="http://schemas.microsoft.com/office/drawing/2014/main" id="{0518250B-0E32-F34D-A7FE-6BBD2251F860}"/>
              </a:ext>
            </a:extLst>
          </p:cNvPr>
          <p:cNvCxnSpPr>
            <a:cxnSpLocks/>
          </p:cNvCxnSpPr>
          <p:nvPr/>
        </p:nvCxnSpPr>
        <p:spPr>
          <a:xfrm>
            <a:off x="10342412" y="3115528"/>
            <a:ext cx="0" cy="2713772"/>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527861BA-5B84-B94C-854C-65CE21B25177}"/>
              </a:ext>
            </a:extLst>
          </p:cNvPr>
          <p:cNvSpPr txBox="1"/>
          <p:nvPr/>
        </p:nvSpPr>
        <p:spPr>
          <a:xfrm>
            <a:off x="6064744" y="2714697"/>
            <a:ext cx="5853711" cy="369332"/>
          </a:xfrm>
          <a:prstGeom prst="rect">
            <a:avLst/>
          </a:prstGeom>
          <a:noFill/>
          <a:ln>
            <a:noFill/>
          </a:ln>
        </p:spPr>
        <p:txBody>
          <a:bodyPr wrap="square" rtlCol="0">
            <a:spAutoFit/>
          </a:bodyPr>
          <a:lstStyle/>
          <a:p>
            <a:pPr algn="ctr"/>
            <a:r>
              <a:rPr lang="en-US" b="1" dirty="0">
                <a:solidFill>
                  <a:srgbClr val="C00000"/>
                </a:solidFill>
                <a:latin typeface="Calibri" panose="020F0502020204030204" pitchFamily="34" charset="0"/>
              </a:rPr>
              <a:t>Larger, cheaper, slower, less random-friendly</a:t>
            </a:r>
          </a:p>
        </p:txBody>
      </p:sp>
      <p:sp>
        <p:nvSpPr>
          <p:cNvPr id="15" name="Title 3">
            <a:extLst>
              <a:ext uri="{FF2B5EF4-FFF2-40B4-BE49-F238E27FC236}">
                <a16:creationId xmlns:a16="http://schemas.microsoft.com/office/drawing/2014/main" id="{0AB37A6F-426B-924C-8CC1-9ABD1EE793CC}"/>
              </a:ext>
            </a:extLst>
          </p:cNvPr>
          <p:cNvSpPr txBox="1">
            <a:spLocks/>
          </p:cNvSpPr>
          <p:nvPr/>
        </p:nvSpPr>
        <p:spPr>
          <a:xfrm>
            <a:off x="838200" y="187135"/>
            <a:ext cx="10515600" cy="62143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i="0" kern="1200" baseline="0">
                <a:solidFill>
                  <a:schemeClr val="accent5"/>
                </a:solidFill>
                <a:latin typeface="Arial Rounded MT Bold" panose="020F0704030504030204" pitchFamily="34" charset="0"/>
                <a:ea typeface="+mj-ea"/>
                <a:cs typeface="+mj-cs"/>
              </a:defRPr>
            </a:lvl1pPr>
          </a:lstStyle>
          <a:p>
            <a:r>
              <a:rPr lang="en-US" dirty="0"/>
              <a:t>Challenge Lies in Storage Hierarchy </a:t>
            </a:r>
          </a:p>
        </p:txBody>
      </p:sp>
      <p:sp>
        <p:nvSpPr>
          <p:cNvPr id="16" name="矩形 27">
            <a:extLst>
              <a:ext uri="{FF2B5EF4-FFF2-40B4-BE49-F238E27FC236}">
                <a16:creationId xmlns:a16="http://schemas.microsoft.com/office/drawing/2014/main" id="{D0ECC1C0-C77C-9A42-93B4-9F3D3A271952}"/>
              </a:ext>
            </a:extLst>
          </p:cNvPr>
          <p:cNvSpPr/>
          <p:nvPr/>
        </p:nvSpPr>
        <p:spPr>
          <a:xfrm>
            <a:off x="437350" y="667614"/>
            <a:ext cx="10550930" cy="2447914"/>
          </a:xfrm>
          <a:prstGeom prst="rect">
            <a:avLst/>
          </a:prstGeom>
        </p:spPr>
        <p:txBody>
          <a:bodyPr wrap="square">
            <a:spAutoFit/>
          </a:bodyPr>
          <a:lstStyle/>
          <a:p>
            <a:pPr>
              <a:buClr>
                <a:schemeClr val="tx1"/>
              </a:buClr>
            </a:pPr>
            <a:endParaRPr lang="en-US" dirty="0"/>
          </a:p>
          <a:p>
            <a:pPr marL="342900" indent="-342900">
              <a:lnSpc>
                <a:spcPts val="2880"/>
              </a:lnSpc>
              <a:spcBef>
                <a:spcPts val="600"/>
              </a:spcBef>
              <a:buClr>
                <a:schemeClr val="tx1"/>
              </a:buClr>
              <a:buSzPct val="80000"/>
              <a:buFont typeface="Wingdings" pitchFamily="2" charset="2"/>
              <a:buChar char="q"/>
            </a:pPr>
            <a:r>
              <a:rPr lang="en-US" sz="2400" dirty="0">
                <a:latin typeface="Calibri" panose="020F0502020204030204" pitchFamily="34" charset="0"/>
                <a:cs typeface="Calibri" panose="020F0502020204030204" pitchFamily="34" charset="0"/>
              </a:rPr>
              <a:t>Computation logic more “portable”</a:t>
            </a:r>
          </a:p>
          <a:p>
            <a:pPr marL="800100" lvl="1" indent="-342900">
              <a:lnSpc>
                <a:spcPts val="2880"/>
              </a:lnSpc>
              <a:buClr>
                <a:schemeClr val="tx1"/>
              </a:buClr>
              <a:buFont typeface="Wingdings" charset="2"/>
              <a:buChar char="Ø"/>
            </a:pPr>
            <a:r>
              <a:rPr kumimoji="1" lang="en-US" sz="2000" dirty="0">
                <a:latin typeface="Calibri" panose="020F0502020204030204" pitchFamily="34" charset="0"/>
                <a:ea typeface="Arial" charset="0"/>
                <a:cs typeface="Calibri" panose="020F0502020204030204" pitchFamily="34" charset="0"/>
              </a:rPr>
              <a:t>Instruction execution easier in scheduling and isolation </a:t>
            </a:r>
          </a:p>
          <a:p>
            <a:pPr marL="800100" lvl="1" indent="-342900">
              <a:lnSpc>
                <a:spcPts val="2880"/>
              </a:lnSpc>
              <a:buClr>
                <a:schemeClr val="tx1"/>
              </a:buClr>
              <a:buFont typeface="Wingdings" charset="2"/>
              <a:buChar char="Ø"/>
            </a:pPr>
            <a:r>
              <a:rPr kumimoji="1" lang="en-US" sz="2000" dirty="0">
                <a:latin typeface="Calibri" panose="020F0502020204030204" pitchFamily="34" charset="0"/>
                <a:ea typeface="Arial" charset="0"/>
                <a:cs typeface="Calibri" panose="020F0502020204030204" pitchFamily="34" charset="0"/>
              </a:rPr>
              <a:t>Current server processors w. sizable per-core resources (e.g., L1+L2 cache)</a:t>
            </a:r>
            <a:endParaRPr lang="en-US" sz="2400" dirty="0">
              <a:latin typeface="Calibri" panose="020F0502020204030204" pitchFamily="34" charset="0"/>
              <a:cs typeface="Calibri" panose="020F0502020204030204" pitchFamily="34" charset="0"/>
            </a:endParaRPr>
          </a:p>
          <a:p>
            <a:pPr marL="342900" indent="-342900">
              <a:lnSpc>
                <a:spcPts val="2880"/>
              </a:lnSpc>
              <a:spcBef>
                <a:spcPts val="600"/>
              </a:spcBef>
              <a:buClr>
                <a:schemeClr val="tx1"/>
              </a:buClr>
              <a:buSzPct val="80000"/>
              <a:buFont typeface="Wingdings" pitchFamily="2" charset="2"/>
              <a:buChar char="q"/>
            </a:pPr>
            <a:r>
              <a:rPr lang="en-US" sz="2400" dirty="0">
                <a:latin typeface="Calibri" panose="020F0502020204030204" pitchFamily="34" charset="0"/>
                <a:cs typeface="Calibri" panose="020F0502020204030204" pitchFamily="34" charset="0"/>
              </a:rPr>
              <a:t>Data access path deeper and more complex</a:t>
            </a:r>
            <a:endParaRPr lang="en-US" sz="2000" dirty="0">
              <a:latin typeface="Calibri" panose="020F0502020204030204" pitchFamily="34" charset="0"/>
              <a:cs typeface="Calibri" panose="020F0502020204030204" pitchFamily="34" charset="0"/>
            </a:endParaRPr>
          </a:p>
          <a:p>
            <a:pPr marL="800100" lvl="1" indent="-342900">
              <a:lnSpc>
                <a:spcPts val="2880"/>
              </a:lnSpc>
              <a:spcBef>
                <a:spcPts val="600"/>
              </a:spcBef>
              <a:buClr>
                <a:schemeClr val="tx1"/>
              </a:buClr>
              <a:buSzPct val="80000"/>
            </a:pPr>
            <a:endParaRPr lang="en-US" sz="2400" dirty="0">
              <a:latin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576539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6"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E4C75CBB-54B1-4141-A02D-AE3A35B9B6BF}"/>
              </a:ext>
            </a:extLst>
          </p:cNvPr>
          <p:cNvGrpSpPr/>
          <p:nvPr/>
        </p:nvGrpSpPr>
        <p:grpSpPr>
          <a:xfrm>
            <a:off x="1752600" y="1044370"/>
            <a:ext cx="9603445" cy="5813629"/>
            <a:chOff x="1500240" y="895262"/>
            <a:chExt cx="8916005" cy="5111838"/>
          </a:xfrm>
        </p:grpSpPr>
        <p:pic>
          <p:nvPicPr>
            <p:cNvPr id="10" name="Picture 4" descr="Dive Into Systems">
              <a:extLst>
                <a:ext uri="{FF2B5EF4-FFF2-40B4-BE49-F238E27FC236}">
                  <a16:creationId xmlns:a16="http://schemas.microsoft.com/office/drawing/2014/main" id="{B77601D4-2BA4-2B4D-A091-E9472749D93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5987" y="1112064"/>
              <a:ext cx="8830258" cy="4895036"/>
            </a:xfrm>
            <a:prstGeom prst="rect">
              <a:avLst/>
            </a:prstGeom>
            <a:noFill/>
            <a:extLst>
              <a:ext uri="{909E8E84-426E-40DD-AFC4-6F175D3DCCD1}">
                <a14:hiddenFill xmlns:a14="http://schemas.microsoft.com/office/drawing/2010/main">
                  <a:solidFill>
                    <a:srgbClr val="FFFFFF"/>
                  </a:solidFill>
                </a14:hiddenFill>
              </a:ext>
            </a:extLst>
          </p:spPr>
        </p:pic>
        <p:sp>
          <p:nvSpPr>
            <p:cNvPr id="12" name="Rounded Rectangle 11">
              <a:extLst>
                <a:ext uri="{FF2B5EF4-FFF2-40B4-BE49-F238E27FC236}">
                  <a16:creationId xmlns:a16="http://schemas.microsoft.com/office/drawing/2014/main" id="{652AAC6C-0605-B74B-B829-82B3C3CC358B}"/>
                </a:ext>
              </a:extLst>
            </p:cNvPr>
            <p:cNvSpPr/>
            <p:nvPr/>
          </p:nvSpPr>
          <p:spPr>
            <a:xfrm>
              <a:off x="1500240" y="895262"/>
              <a:ext cx="1458859" cy="417203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a:extLst>
                <a:ext uri="{FF2B5EF4-FFF2-40B4-BE49-F238E27FC236}">
                  <a16:creationId xmlns:a16="http://schemas.microsoft.com/office/drawing/2014/main" id="{664B565A-951A-7649-B3A8-D71D4AA28C86}"/>
                </a:ext>
              </a:extLst>
            </p:cNvPr>
            <p:cNvSpPr/>
            <p:nvPr/>
          </p:nvSpPr>
          <p:spPr>
            <a:xfrm>
              <a:off x="8777340" y="929501"/>
              <a:ext cx="1458859" cy="417203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a:extLst>
                <a:ext uri="{FF2B5EF4-FFF2-40B4-BE49-F238E27FC236}">
                  <a16:creationId xmlns:a16="http://schemas.microsoft.com/office/drawing/2014/main" id="{E845F24D-F541-404B-8C30-3C9CB7809999}"/>
                </a:ext>
              </a:extLst>
            </p:cNvPr>
            <p:cNvSpPr/>
            <p:nvPr/>
          </p:nvSpPr>
          <p:spPr>
            <a:xfrm>
              <a:off x="7418440" y="1112064"/>
              <a:ext cx="1458859" cy="168523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a:extLst>
                <a:ext uri="{FF2B5EF4-FFF2-40B4-BE49-F238E27FC236}">
                  <a16:creationId xmlns:a16="http://schemas.microsoft.com/office/drawing/2014/main" id="{56AA5269-EADC-9040-AA43-B8133383B48F}"/>
                </a:ext>
              </a:extLst>
            </p:cNvPr>
            <p:cNvSpPr/>
            <p:nvPr/>
          </p:nvSpPr>
          <p:spPr>
            <a:xfrm>
              <a:off x="2229669" y="5428424"/>
              <a:ext cx="7510571" cy="52732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Slide Number Placeholder 2">
            <a:extLst>
              <a:ext uri="{FF2B5EF4-FFF2-40B4-BE49-F238E27FC236}">
                <a16:creationId xmlns:a16="http://schemas.microsoft.com/office/drawing/2014/main" id="{A18DDF60-370F-D14F-9D6B-FB755754C3F2}"/>
              </a:ext>
            </a:extLst>
          </p:cNvPr>
          <p:cNvSpPr>
            <a:spLocks noGrp="1"/>
          </p:cNvSpPr>
          <p:nvPr>
            <p:ph type="sldNum" sz="quarter" idx="12"/>
          </p:nvPr>
        </p:nvSpPr>
        <p:spPr/>
        <p:txBody>
          <a:bodyPr/>
          <a:lstStyle/>
          <a:p>
            <a:fld id="{C0242EEA-1274-4EC0-B3F7-59D9DD50226F}" type="slidenum">
              <a:rPr lang="zh-CN" altLang="en-US" smtClean="0"/>
              <a:pPr/>
              <a:t>8</a:t>
            </a:fld>
            <a:endParaRPr lang="zh-CN" altLang="en-US"/>
          </a:p>
        </p:txBody>
      </p:sp>
      <p:sp>
        <p:nvSpPr>
          <p:cNvPr id="7" name="Title 6">
            <a:extLst>
              <a:ext uri="{FF2B5EF4-FFF2-40B4-BE49-F238E27FC236}">
                <a16:creationId xmlns:a16="http://schemas.microsoft.com/office/drawing/2014/main" id="{DD236443-EFF1-2149-896C-5E486FE6041A}"/>
              </a:ext>
            </a:extLst>
          </p:cNvPr>
          <p:cNvSpPr>
            <a:spLocks noGrp="1"/>
          </p:cNvSpPr>
          <p:nvPr>
            <p:ph type="title"/>
          </p:nvPr>
        </p:nvSpPr>
        <p:spPr>
          <a:xfrm>
            <a:off x="536554" y="78159"/>
            <a:ext cx="10515600" cy="621434"/>
          </a:xfrm>
        </p:spPr>
        <p:txBody>
          <a:bodyPr/>
          <a:lstStyle/>
          <a:p>
            <a:r>
              <a:rPr lang="en-US" dirty="0"/>
              <a:t>Challenge 1: Flexible Partitioning of Storage Layers</a:t>
            </a:r>
          </a:p>
        </p:txBody>
      </p:sp>
      <p:grpSp>
        <p:nvGrpSpPr>
          <p:cNvPr id="21" name="Group 20">
            <a:extLst>
              <a:ext uri="{FF2B5EF4-FFF2-40B4-BE49-F238E27FC236}">
                <a16:creationId xmlns:a16="http://schemas.microsoft.com/office/drawing/2014/main" id="{81408C84-E707-8A43-96B1-059546754288}"/>
              </a:ext>
            </a:extLst>
          </p:cNvPr>
          <p:cNvGrpSpPr/>
          <p:nvPr/>
        </p:nvGrpSpPr>
        <p:grpSpPr>
          <a:xfrm>
            <a:off x="204112" y="2948311"/>
            <a:ext cx="2959316" cy="2804866"/>
            <a:chOff x="204112" y="2948311"/>
            <a:chExt cx="2959316" cy="2804866"/>
          </a:xfrm>
        </p:grpSpPr>
        <p:sp>
          <p:nvSpPr>
            <p:cNvPr id="17" name="Left Brace 16">
              <a:extLst>
                <a:ext uri="{FF2B5EF4-FFF2-40B4-BE49-F238E27FC236}">
                  <a16:creationId xmlns:a16="http://schemas.microsoft.com/office/drawing/2014/main" id="{CEB9BDA5-F875-E942-B0BC-6AC69811D495}"/>
                </a:ext>
              </a:extLst>
            </p:cNvPr>
            <p:cNvSpPr/>
            <p:nvPr/>
          </p:nvSpPr>
          <p:spPr>
            <a:xfrm>
              <a:off x="2648476" y="2948311"/>
              <a:ext cx="514952" cy="2804866"/>
            </a:xfrm>
            <a:prstGeom prst="leftBrace">
              <a:avLst>
                <a:gd name="adj1" fmla="val 46637"/>
                <a:gd name="adj2" fmla="val 50700"/>
              </a:avLst>
            </a:prstGeom>
            <a:ln w="539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TextBox 17">
              <a:extLst>
                <a:ext uri="{FF2B5EF4-FFF2-40B4-BE49-F238E27FC236}">
                  <a16:creationId xmlns:a16="http://schemas.microsoft.com/office/drawing/2014/main" id="{D8FDC101-FD98-E148-8A77-E98182E0BE88}"/>
                </a:ext>
              </a:extLst>
            </p:cNvPr>
            <p:cNvSpPr txBox="1"/>
            <p:nvPr/>
          </p:nvSpPr>
          <p:spPr>
            <a:xfrm>
              <a:off x="204112" y="3935245"/>
              <a:ext cx="2709119" cy="830997"/>
            </a:xfrm>
            <a:prstGeom prst="rect">
              <a:avLst/>
            </a:prstGeom>
            <a:noFill/>
          </p:spPr>
          <p:txBody>
            <a:bodyPr wrap="square" rtlCol="0">
              <a:spAutoFit/>
            </a:bodyPr>
            <a:lstStyle/>
            <a:p>
              <a:pPr algn="ctr"/>
              <a:r>
                <a:rPr lang="en-US" sz="1600" b="1" dirty="0">
                  <a:solidFill>
                    <a:schemeClr val="accent5">
                      <a:lumMod val="75000"/>
                    </a:schemeClr>
                  </a:solidFill>
                  <a:latin typeface="Calibri" panose="020F0502020204030204" pitchFamily="34" charset="0"/>
                </a:rPr>
                <a:t>Mature on-demand </a:t>
              </a:r>
            </a:p>
            <a:p>
              <a:pPr algn="ctr"/>
              <a:r>
                <a:rPr lang="en-US" sz="1600" b="1" dirty="0">
                  <a:solidFill>
                    <a:schemeClr val="accent5">
                      <a:lumMod val="75000"/>
                    </a:schemeClr>
                  </a:solidFill>
                  <a:latin typeface="Calibri" panose="020F0502020204030204" pitchFamily="34" charset="0"/>
                </a:rPr>
                <a:t>provisioning on cloud</a:t>
              </a:r>
              <a:br>
                <a:rPr lang="en-US" sz="1600" b="1" dirty="0">
                  <a:solidFill>
                    <a:schemeClr val="accent5">
                      <a:lumMod val="75000"/>
                    </a:schemeClr>
                  </a:solidFill>
                  <a:latin typeface="Calibri" panose="020F0502020204030204" pitchFamily="34" charset="0"/>
                </a:rPr>
              </a:br>
              <a:r>
                <a:rPr lang="en-US" sz="1600" b="1" dirty="0">
                  <a:solidFill>
                    <a:schemeClr val="accent5">
                      <a:lumMod val="75000"/>
                    </a:schemeClr>
                  </a:solidFill>
                  <a:latin typeface="Calibri" panose="020F0502020204030204" pitchFamily="34" charset="0"/>
                </a:rPr>
                <a:t>(Space, BW, IOPS)</a:t>
              </a:r>
            </a:p>
          </p:txBody>
        </p:sp>
      </p:grpSp>
      <p:sp>
        <p:nvSpPr>
          <p:cNvPr id="19" name="Rectangle 18">
            <a:extLst>
              <a:ext uri="{FF2B5EF4-FFF2-40B4-BE49-F238E27FC236}">
                <a16:creationId xmlns:a16="http://schemas.microsoft.com/office/drawing/2014/main" id="{93BC8AAC-77F1-BB4C-A2E8-856DAAD08A44}"/>
              </a:ext>
            </a:extLst>
          </p:cNvPr>
          <p:cNvSpPr/>
          <p:nvPr/>
        </p:nvSpPr>
        <p:spPr>
          <a:xfrm>
            <a:off x="4954640" y="1317135"/>
            <a:ext cx="2601254" cy="1210165"/>
          </a:xfrm>
          <a:prstGeom prst="rect">
            <a:avLst/>
          </a:prstGeom>
          <a:solidFill>
            <a:schemeClr val="accent6">
              <a:lumMod val="75000"/>
              <a:alpha val="32996"/>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chemeClr val="accent6">
                    <a:lumMod val="75000"/>
                  </a:schemeClr>
                </a:solidFill>
              </a:rPr>
              <a:t>                        Private</a:t>
            </a:r>
          </a:p>
          <a:p>
            <a:pPr algn="ctr"/>
            <a:endParaRPr lang="en-US" b="1" i="1" dirty="0">
              <a:solidFill>
                <a:schemeClr val="accent6">
                  <a:lumMod val="75000"/>
                </a:schemeClr>
              </a:solidFill>
            </a:endParaRPr>
          </a:p>
          <a:p>
            <a:pPr algn="ctr"/>
            <a:endParaRPr lang="en-US" b="1" i="1" dirty="0">
              <a:solidFill>
                <a:schemeClr val="accent6">
                  <a:lumMod val="75000"/>
                </a:schemeClr>
              </a:solidFill>
            </a:endParaRPr>
          </a:p>
        </p:txBody>
      </p:sp>
      <p:sp>
        <p:nvSpPr>
          <p:cNvPr id="20" name="Rectangle 19">
            <a:extLst>
              <a:ext uri="{FF2B5EF4-FFF2-40B4-BE49-F238E27FC236}">
                <a16:creationId xmlns:a16="http://schemas.microsoft.com/office/drawing/2014/main" id="{B4D0E732-A957-2344-BAC1-5A485858A197}"/>
              </a:ext>
            </a:extLst>
          </p:cNvPr>
          <p:cNvSpPr/>
          <p:nvPr/>
        </p:nvSpPr>
        <p:spPr>
          <a:xfrm>
            <a:off x="4939380" y="2544072"/>
            <a:ext cx="4759064" cy="416939"/>
          </a:xfrm>
          <a:prstGeom prst="rect">
            <a:avLst/>
          </a:prstGeom>
          <a:solidFill>
            <a:schemeClr val="accent2">
              <a:lumMod val="75000"/>
              <a:alpha val="32996"/>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chemeClr val="accent6">
                    <a:lumMod val="75000"/>
                  </a:schemeClr>
                </a:solidFill>
              </a:rPr>
              <a:t>                                                 </a:t>
            </a:r>
            <a:r>
              <a:rPr lang="en-US" b="1" i="1" dirty="0">
                <a:solidFill>
                  <a:schemeClr val="accent2">
                    <a:lumMod val="75000"/>
                  </a:schemeClr>
                </a:solidFill>
              </a:rPr>
              <a:t>Shared cache</a:t>
            </a:r>
            <a:endParaRPr lang="en-US" b="1" i="1" dirty="0">
              <a:solidFill>
                <a:schemeClr val="accent6">
                  <a:lumMod val="75000"/>
                </a:schemeClr>
              </a:solidFill>
            </a:endParaRPr>
          </a:p>
        </p:txBody>
      </p:sp>
    </p:spTree>
    <p:custDataLst>
      <p:tags r:id="rId1"/>
    </p:custDataLst>
    <p:extLst>
      <p:ext uri="{BB962C8B-B14F-4D97-AF65-F5344CB8AC3E}">
        <p14:creationId xmlns:p14="http://schemas.microsoft.com/office/powerpoint/2010/main" val="3543494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0266" y="295605"/>
            <a:ext cx="11032067" cy="540807"/>
          </a:xfrm>
        </p:spPr>
        <p:txBody>
          <a:bodyPr>
            <a:normAutofit/>
          </a:bodyPr>
          <a:lstStyle/>
          <a:p>
            <a:r>
              <a:rPr lang="en-US" sz="2800" dirty="0"/>
              <a:t>Related Study 1: Cache Partitioning in Commodity Multicores</a:t>
            </a:r>
          </a:p>
        </p:txBody>
      </p:sp>
      <p:sp>
        <p:nvSpPr>
          <p:cNvPr id="3" name="Content Placeholder 2"/>
          <p:cNvSpPr>
            <a:spLocks noGrp="1"/>
          </p:cNvSpPr>
          <p:nvPr>
            <p:ph idx="1"/>
          </p:nvPr>
        </p:nvSpPr>
        <p:spPr>
          <a:xfrm>
            <a:off x="440266" y="905932"/>
            <a:ext cx="10515600" cy="5952067"/>
          </a:xfrm>
        </p:spPr>
        <p:txBody>
          <a:bodyPr>
            <a:normAutofit fontScale="92500" lnSpcReduction="10000"/>
          </a:bodyPr>
          <a:lstStyle/>
          <a:p>
            <a:r>
              <a:rPr lang="en-US" sz="2000" dirty="0">
                <a:solidFill>
                  <a:srgbClr val="008000"/>
                </a:solidFill>
              </a:rPr>
              <a:t>✔ </a:t>
            </a:r>
            <a:r>
              <a:rPr lang="en-US" sz="2000" dirty="0"/>
              <a:t>Recent processors offer hardware</a:t>
            </a:r>
            <a:r>
              <a:rPr lang="zh-CN" altLang="en-US" sz="2000" dirty="0"/>
              <a:t> </a:t>
            </a:r>
            <a:r>
              <a:rPr lang="en-US" sz="2000" dirty="0"/>
              <a:t>cache-partitioning support (Intel CAT)</a:t>
            </a:r>
          </a:p>
          <a:p>
            <a:r>
              <a:rPr lang="en-US" sz="2000" dirty="0"/>
              <a:t>Partitioning last-level cache among co-running apps </a:t>
            </a:r>
          </a:p>
          <a:p>
            <a:pPr marL="0" indent="0">
              <a:buNone/>
            </a:pPr>
            <a:r>
              <a:rPr lang="en-US" sz="2000" dirty="0"/>
              <a:t>    reduces interference </a:t>
            </a:r>
            <a:r>
              <a:rPr lang="en-US" sz="2000" dirty="0">
                <a:sym typeface="Wingdings"/>
              </a:rPr>
              <a:t></a:t>
            </a:r>
            <a:r>
              <a:rPr lang="en-US" sz="2000" dirty="0"/>
              <a:t> improves system performance</a:t>
            </a:r>
            <a:endParaRPr lang="en-US" sz="2000" b="1" i="1" dirty="0"/>
          </a:p>
          <a:p>
            <a:r>
              <a:rPr lang="en-US" sz="2000" b="1" i="1" dirty="0" err="1"/>
              <a:t>Kpart</a:t>
            </a:r>
            <a:r>
              <a:rPr lang="en-US" sz="2000" dirty="0"/>
              <a:t> [HPCA ‘18], w. MIT</a:t>
            </a:r>
          </a:p>
          <a:p>
            <a:r>
              <a:rPr lang="en-US" sz="2000" dirty="0">
                <a:solidFill>
                  <a:srgbClr val="FF0000"/>
                </a:solidFill>
              </a:rPr>
              <a:t>✖</a:t>
            </a:r>
            <a:r>
              <a:rPr lang="en-US" sz="2000" dirty="0"/>
              <a:t> Two key challenges limit usability of CAT</a:t>
            </a:r>
          </a:p>
          <a:p>
            <a:pPr lvl="1"/>
            <a:r>
              <a:rPr lang="en-US" sz="1800" dirty="0"/>
              <a:t>Current hardware implements coarse-grained way-partitioning </a:t>
            </a:r>
            <a:br>
              <a:rPr lang="en-US" sz="1800" dirty="0"/>
            </a:br>
            <a:r>
              <a:rPr lang="en-US" sz="1800" dirty="0" err="1">
                <a:sym typeface="Wingdings"/>
              </a:rPr>
              <a:t></a:t>
            </a:r>
            <a:r>
              <a:rPr lang="en-US" sz="1800" dirty="0"/>
              <a:t> hurts system performance!</a:t>
            </a:r>
          </a:p>
          <a:p>
            <a:pPr lvl="1"/>
            <a:r>
              <a:rPr lang="en-US" sz="1800" dirty="0"/>
              <a:t>Lacks hardware monitoring units to collect cache-profiling data</a:t>
            </a:r>
          </a:p>
          <a:p>
            <a:r>
              <a:rPr lang="en-US" sz="2000" dirty="0"/>
              <a:t>Solution: hybrid way partitioning and sharing among app groups</a:t>
            </a:r>
          </a:p>
          <a:p>
            <a:pPr lvl="1"/>
            <a:endParaRPr lang="en-US" sz="1800" dirty="0"/>
          </a:p>
          <a:p>
            <a:pPr lvl="1"/>
            <a:endParaRPr lang="en-US" sz="1800" dirty="0"/>
          </a:p>
          <a:p>
            <a:pPr lvl="1"/>
            <a:endParaRPr lang="en-US" sz="1800" dirty="0"/>
          </a:p>
          <a:p>
            <a:pPr lvl="1"/>
            <a:endParaRPr lang="en-US" sz="1800" dirty="0"/>
          </a:p>
          <a:p>
            <a:pPr lvl="1"/>
            <a:endParaRPr lang="en-US" sz="1800" dirty="0"/>
          </a:p>
          <a:p>
            <a:pPr lvl="1"/>
            <a:endParaRPr lang="en-US" sz="1800" dirty="0"/>
          </a:p>
          <a:p>
            <a:pPr lvl="1"/>
            <a:r>
              <a:rPr lang="en-US" sz="1800" dirty="0"/>
              <a:t>Significant performance gain on real hardware (avg 24%, max 79%)</a:t>
            </a:r>
            <a:endParaRPr lang="en-US" sz="2200" dirty="0"/>
          </a:p>
        </p:txBody>
      </p:sp>
      <p:sp>
        <p:nvSpPr>
          <p:cNvPr id="5" name="Slide Number Placeholder 4"/>
          <p:cNvSpPr>
            <a:spLocks noGrp="1"/>
          </p:cNvSpPr>
          <p:nvPr>
            <p:ph type="sldNum" sz="quarter" idx="12"/>
          </p:nvPr>
        </p:nvSpPr>
        <p:spPr/>
        <p:txBody>
          <a:bodyPr/>
          <a:lstStyle/>
          <a:p>
            <a:fld id="{2A2FBA9A-0909-46E0-B421-9EE58DCE5230}" type="slidenum">
              <a:rPr lang="zh-CN" altLang="en-US" smtClean="0"/>
              <a:pPr/>
              <a:t>9</a:t>
            </a:fld>
            <a:endParaRPr lang="zh-CN" altLang="en-US" dirty="0"/>
          </a:p>
        </p:txBody>
      </p:sp>
      <p:pic>
        <p:nvPicPr>
          <p:cNvPr id="6" name="Picture 5"/>
          <p:cNvPicPr>
            <a:picLocks noChangeAspect="1"/>
          </p:cNvPicPr>
          <p:nvPr/>
        </p:nvPicPr>
        <p:blipFill>
          <a:blip r:embed="rId4"/>
          <a:stretch>
            <a:fillRect/>
          </a:stretch>
        </p:blipFill>
        <p:spPr>
          <a:xfrm>
            <a:off x="8537940" y="1138136"/>
            <a:ext cx="1903739" cy="913795"/>
          </a:xfrm>
          <a:prstGeom prst="rect">
            <a:avLst/>
          </a:prstGeom>
        </p:spPr>
      </p:pic>
      <p:grpSp>
        <p:nvGrpSpPr>
          <p:cNvPr id="4" name="Group 3">
            <a:extLst>
              <a:ext uri="{FF2B5EF4-FFF2-40B4-BE49-F238E27FC236}">
                <a16:creationId xmlns:a16="http://schemas.microsoft.com/office/drawing/2014/main" id="{392028FE-8508-7F46-91C5-0244945D819D}"/>
              </a:ext>
            </a:extLst>
          </p:cNvPr>
          <p:cNvGrpSpPr/>
          <p:nvPr/>
        </p:nvGrpSpPr>
        <p:grpSpPr>
          <a:xfrm>
            <a:off x="3237683" y="4449743"/>
            <a:ext cx="5259916" cy="1553632"/>
            <a:chOff x="3237683" y="4449743"/>
            <a:chExt cx="5259916" cy="1553632"/>
          </a:xfrm>
        </p:grpSpPr>
        <p:pic>
          <p:nvPicPr>
            <p:cNvPr id="7" name="Picture 6" descr="Screen Shot 2020-02-16 at 1.36.38 PM.png"/>
            <p:cNvPicPr>
              <a:picLocks noChangeAspect="1"/>
            </p:cNvPicPr>
            <p:nvPr/>
          </p:nvPicPr>
          <p:blipFill>
            <a:blip r:embed="rId5"/>
            <a:stretch>
              <a:fillRect/>
            </a:stretch>
          </p:blipFill>
          <p:spPr>
            <a:xfrm>
              <a:off x="4363634" y="4449743"/>
              <a:ext cx="4133965" cy="1553632"/>
            </a:xfrm>
            <a:prstGeom prst="rect">
              <a:avLst/>
            </a:prstGeom>
          </p:spPr>
        </p:pic>
        <p:pic>
          <p:nvPicPr>
            <p:cNvPr id="8" name="Picture 7" descr="Screen Shot 2020-02-16 at 1.37.08 PM.png"/>
            <p:cNvPicPr>
              <a:picLocks noChangeAspect="1"/>
            </p:cNvPicPr>
            <p:nvPr/>
          </p:nvPicPr>
          <p:blipFill>
            <a:blip r:embed="rId6"/>
            <a:stretch>
              <a:fillRect/>
            </a:stretch>
          </p:blipFill>
          <p:spPr>
            <a:xfrm>
              <a:off x="3237683" y="4568277"/>
              <a:ext cx="1097340" cy="1045633"/>
            </a:xfrm>
            <a:prstGeom prst="rect">
              <a:avLst/>
            </a:prstGeom>
          </p:spPr>
        </p:pic>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14" end="14"/>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ags/tag1.xml><?xml version="1.0" encoding="utf-8"?>
<p:tagLst xmlns:a="http://schemas.openxmlformats.org/drawingml/2006/main" xmlns:r="http://schemas.openxmlformats.org/officeDocument/2006/relationships" xmlns:p="http://schemas.openxmlformats.org/presentationml/2006/main">
  <p:tag name="TIMING" val="|6.3|5.5|22.2"/>
</p:tagLst>
</file>

<file path=ppt/tags/tag10.xml><?xml version="1.0" encoding="utf-8"?>
<p:tagLst xmlns:a="http://schemas.openxmlformats.org/drawingml/2006/main" xmlns:r="http://schemas.openxmlformats.org/officeDocument/2006/relationships" xmlns:p="http://schemas.openxmlformats.org/presentationml/2006/main">
  <p:tag name="TIMING" val="|5|11.8|3.4|12.7"/>
</p:tagLst>
</file>

<file path=ppt/tags/tag11.xml><?xml version="1.0" encoding="utf-8"?>
<p:tagLst xmlns:a="http://schemas.openxmlformats.org/drawingml/2006/main" xmlns:r="http://schemas.openxmlformats.org/officeDocument/2006/relationships" xmlns:p="http://schemas.openxmlformats.org/presentationml/2006/main">
  <p:tag name="TIMING" val="|8|20.4|14.8"/>
</p:tagLst>
</file>

<file path=ppt/tags/tag12.xml><?xml version="1.0" encoding="utf-8"?>
<p:tagLst xmlns:a="http://schemas.openxmlformats.org/drawingml/2006/main" xmlns:r="http://schemas.openxmlformats.org/officeDocument/2006/relationships" xmlns:p="http://schemas.openxmlformats.org/presentationml/2006/main">
  <p:tag name="TIMING" val="|8.3|10.1|11"/>
</p:tagLst>
</file>

<file path=ppt/tags/tag13.xml><?xml version="1.0" encoding="utf-8"?>
<p:tagLst xmlns:a="http://schemas.openxmlformats.org/drawingml/2006/main" xmlns:r="http://schemas.openxmlformats.org/officeDocument/2006/relationships" xmlns:p="http://schemas.openxmlformats.org/presentationml/2006/main">
  <p:tag name="TIMING" val="|6.6|15|26.1|21.6"/>
</p:tagLst>
</file>

<file path=ppt/tags/tag14.xml><?xml version="1.0" encoding="utf-8"?>
<p:tagLst xmlns:a="http://schemas.openxmlformats.org/drawingml/2006/main" xmlns:r="http://schemas.openxmlformats.org/officeDocument/2006/relationships" xmlns:p="http://schemas.openxmlformats.org/presentationml/2006/main">
  <p:tag name="TIMING" val="|1.7|20.9|16.9|3.7|2|2.3|3.2|12|24.6|9|6.4"/>
</p:tagLst>
</file>

<file path=ppt/tags/tag15.xml><?xml version="1.0" encoding="utf-8"?>
<p:tagLst xmlns:a="http://schemas.openxmlformats.org/drawingml/2006/main" xmlns:r="http://schemas.openxmlformats.org/officeDocument/2006/relationships" xmlns:p="http://schemas.openxmlformats.org/presentationml/2006/main">
  <p:tag name="TIMING" val="|5.1|18.6|13|4.8|4|9.3|6.2|6.9|8.8"/>
</p:tagLst>
</file>

<file path=ppt/tags/tag16.xml><?xml version="1.0" encoding="utf-8"?>
<p:tagLst xmlns:a="http://schemas.openxmlformats.org/drawingml/2006/main" xmlns:r="http://schemas.openxmlformats.org/officeDocument/2006/relationships" xmlns:p="http://schemas.openxmlformats.org/presentationml/2006/main">
  <p:tag name="TIMING" val="|4.7|6.1|12.5|7.5|3.8|9.8|28.4"/>
</p:tagLst>
</file>

<file path=ppt/tags/tag17.xml><?xml version="1.0" encoding="utf-8"?>
<p:tagLst xmlns:a="http://schemas.openxmlformats.org/drawingml/2006/main" xmlns:r="http://schemas.openxmlformats.org/officeDocument/2006/relationships" xmlns:p="http://schemas.openxmlformats.org/presentationml/2006/main">
  <p:tag name="TIMING" val="|4.4|4.2|14|5.6|13.9|9.8|6.3|13.1|10.2"/>
</p:tagLst>
</file>

<file path=ppt/tags/tag18.xml><?xml version="1.0" encoding="utf-8"?>
<p:tagLst xmlns:a="http://schemas.openxmlformats.org/drawingml/2006/main" xmlns:r="http://schemas.openxmlformats.org/officeDocument/2006/relationships" xmlns:p="http://schemas.openxmlformats.org/presentationml/2006/main">
  <p:tag name="TIMING" val="|4.4|37.7"/>
</p:tagLst>
</file>

<file path=ppt/tags/tag19.xml><?xml version="1.0" encoding="utf-8"?>
<p:tagLst xmlns:a="http://schemas.openxmlformats.org/drawingml/2006/main" xmlns:r="http://schemas.openxmlformats.org/officeDocument/2006/relationships" xmlns:p="http://schemas.openxmlformats.org/presentationml/2006/main">
  <p:tag name="TIMING" val="|8.2|32.3"/>
</p:tagLst>
</file>

<file path=ppt/tags/tag2.xml><?xml version="1.0" encoding="utf-8"?>
<p:tagLst xmlns:a="http://schemas.openxmlformats.org/drawingml/2006/main" xmlns:r="http://schemas.openxmlformats.org/officeDocument/2006/relationships" xmlns:p="http://schemas.openxmlformats.org/presentationml/2006/main">
  <p:tag name="TIMING" val="|7.2|44.6|16.5|24.8"/>
</p:tagLst>
</file>

<file path=ppt/tags/tag20.xml><?xml version="1.0" encoding="utf-8"?>
<p:tagLst xmlns:a="http://schemas.openxmlformats.org/drawingml/2006/main" xmlns:r="http://schemas.openxmlformats.org/officeDocument/2006/relationships" xmlns:p="http://schemas.openxmlformats.org/presentationml/2006/main">
  <p:tag name="TIMING" val="|3.4|21.4|36.4"/>
</p:tagLst>
</file>

<file path=ppt/tags/tag21.xml><?xml version="1.0" encoding="utf-8"?>
<p:tagLst xmlns:a="http://schemas.openxmlformats.org/drawingml/2006/main" xmlns:r="http://schemas.openxmlformats.org/officeDocument/2006/relationships" xmlns:p="http://schemas.openxmlformats.org/presentationml/2006/main">
  <p:tag name="TIMING" val="|9.5|10|6.9|31.3|12.5|7.4"/>
</p:tagLst>
</file>

<file path=ppt/tags/tag22.xml><?xml version="1.0" encoding="utf-8"?>
<p:tagLst xmlns:a="http://schemas.openxmlformats.org/drawingml/2006/main" xmlns:r="http://schemas.openxmlformats.org/officeDocument/2006/relationships" xmlns:p="http://schemas.openxmlformats.org/presentationml/2006/main">
  <p:tag name="TIMING" val="|9.1|30.7|10.2|21.7|13"/>
</p:tagLst>
</file>

<file path=ppt/tags/tag23.xml><?xml version="1.0" encoding="utf-8"?>
<p:tagLst xmlns:a="http://schemas.openxmlformats.org/drawingml/2006/main" xmlns:r="http://schemas.openxmlformats.org/officeDocument/2006/relationships" xmlns:p="http://schemas.openxmlformats.org/presentationml/2006/main">
  <p:tag name="TIMING" val="|2.1|13|6.4|25.6"/>
</p:tagLst>
</file>

<file path=ppt/tags/tag24.xml><?xml version="1.0" encoding="utf-8"?>
<p:tagLst xmlns:a="http://schemas.openxmlformats.org/drawingml/2006/main" xmlns:r="http://schemas.openxmlformats.org/officeDocument/2006/relationships" xmlns:p="http://schemas.openxmlformats.org/presentationml/2006/main">
  <p:tag name="TIMING" val="|21.2|3.5|2.8|9.8|6.8|6.3|12.7"/>
</p:tagLst>
</file>

<file path=ppt/tags/tag25.xml><?xml version="1.0" encoding="utf-8"?>
<p:tagLst xmlns:a="http://schemas.openxmlformats.org/drawingml/2006/main" xmlns:r="http://schemas.openxmlformats.org/officeDocument/2006/relationships" xmlns:p="http://schemas.openxmlformats.org/presentationml/2006/main">
  <p:tag name="TIMING" val="|18.7|3.5|2.2|5.3|6.7|2.8|14.3"/>
</p:tagLst>
</file>

<file path=ppt/tags/tag3.xml><?xml version="1.0" encoding="utf-8"?>
<p:tagLst xmlns:a="http://schemas.openxmlformats.org/drawingml/2006/main" xmlns:r="http://schemas.openxmlformats.org/officeDocument/2006/relationships" xmlns:p="http://schemas.openxmlformats.org/presentationml/2006/main">
  <p:tag name="TIMING" val="|8.8|15.5|10.2|73"/>
</p:tagLst>
</file>

<file path=ppt/tags/tag4.xml><?xml version="1.0" encoding="utf-8"?>
<p:tagLst xmlns:a="http://schemas.openxmlformats.org/drawingml/2006/main" xmlns:r="http://schemas.openxmlformats.org/officeDocument/2006/relationships" xmlns:p="http://schemas.openxmlformats.org/presentationml/2006/main">
  <p:tag name="TIMING" val="|33.6|8.6|18.3"/>
</p:tagLst>
</file>

<file path=ppt/tags/tag5.xml><?xml version="1.0" encoding="utf-8"?>
<p:tagLst xmlns:a="http://schemas.openxmlformats.org/drawingml/2006/main" xmlns:r="http://schemas.openxmlformats.org/officeDocument/2006/relationships" xmlns:p="http://schemas.openxmlformats.org/presentationml/2006/main">
  <p:tag name="TIMING" val="|9.6"/>
</p:tagLst>
</file>

<file path=ppt/tags/tag6.xml><?xml version="1.0" encoding="utf-8"?>
<p:tagLst xmlns:a="http://schemas.openxmlformats.org/drawingml/2006/main" xmlns:r="http://schemas.openxmlformats.org/officeDocument/2006/relationships" xmlns:p="http://schemas.openxmlformats.org/presentationml/2006/main">
  <p:tag name="TIMING" val="|2.8|23.6|9.1|33.5|9.6"/>
</p:tagLst>
</file>

<file path=ppt/tags/tag7.xml><?xml version="1.0" encoding="utf-8"?>
<p:tagLst xmlns:a="http://schemas.openxmlformats.org/drawingml/2006/main" xmlns:r="http://schemas.openxmlformats.org/officeDocument/2006/relationships" xmlns:p="http://schemas.openxmlformats.org/presentationml/2006/main">
  <p:tag name="TIMING" val="|13.3|7.9|22.2"/>
</p:tagLst>
</file>

<file path=ppt/tags/tag8.xml><?xml version="1.0" encoding="utf-8"?>
<p:tagLst xmlns:a="http://schemas.openxmlformats.org/drawingml/2006/main" xmlns:r="http://schemas.openxmlformats.org/officeDocument/2006/relationships" xmlns:p="http://schemas.openxmlformats.org/presentationml/2006/main">
  <p:tag name="TIMING" val="|21.8|62.6"/>
</p:tagLst>
</file>

<file path=ppt/tags/tag9.xml><?xml version="1.0" encoding="utf-8"?>
<p:tagLst xmlns:a="http://schemas.openxmlformats.org/drawingml/2006/main" xmlns:r="http://schemas.openxmlformats.org/officeDocument/2006/relationships" xmlns:p="http://schemas.openxmlformats.org/presentationml/2006/main">
  <p:tag name="TIMING" val="|52.5|23.5|5.5|15|6.4"/>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ctr">
          <a:defRPr sz="2000" dirty="0" smtClean="0">
            <a:latin typeface="Calibri" panose="020F050202020403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19712</TotalTime>
  <Words>2524</Words>
  <Application>Microsoft Macintosh PowerPoint</Application>
  <PresentationFormat>Widescreen</PresentationFormat>
  <Paragraphs>508</Paragraphs>
  <Slides>27</Slides>
  <Notes>27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27</vt:i4>
      </vt:variant>
    </vt:vector>
  </HeadingPairs>
  <TitlesOfParts>
    <vt:vector size="39" baseType="lpstr">
      <vt:lpstr>等线</vt:lpstr>
      <vt:lpstr>等线 Light</vt:lpstr>
      <vt:lpstr>Arial</vt:lpstr>
      <vt:lpstr>Arial Rounded MT Bold</vt:lpstr>
      <vt:lpstr>Calibri</vt:lpstr>
      <vt:lpstr>Cambria Math</vt:lpstr>
      <vt:lpstr>Candara</vt:lpstr>
      <vt:lpstr>Helvetica</vt:lpstr>
      <vt:lpstr>Roboto</vt:lpstr>
      <vt:lpstr>Roboto Light</vt:lpstr>
      <vt:lpstr>Wingdings</vt:lpstr>
      <vt:lpstr>Office Theme</vt:lpstr>
      <vt:lpstr>Shared, High-Performance Software Components  for  Shared, High-Performance Hardware</vt:lpstr>
      <vt:lpstr>World of Shared Computing Resources</vt:lpstr>
      <vt:lpstr>Hardware Trends for Shared Platforms</vt:lpstr>
      <vt:lpstr>Software Trends for Shared Platforms</vt:lpstr>
      <vt:lpstr>Implications of Pervasive Resource Sharing</vt:lpstr>
      <vt:lpstr>Needed: Shared Software Components</vt:lpstr>
      <vt:lpstr>PowerPoint Presentation</vt:lpstr>
      <vt:lpstr>Challenge 1: Flexible Partitioning of Storage Layers</vt:lpstr>
      <vt:lpstr>Related Study 1: Cache Partitioning in Commodity Multicores</vt:lpstr>
      <vt:lpstr>Related Study 2: Spread-N-Share Cluster Scheduling</vt:lpstr>
      <vt:lpstr>“Storage Container” All the Way </vt:lpstr>
      <vt:lpstr>Challenge 2: Achieving Hardware Potential </vt:lpstr>
      <vt:lpstr>Sample Memory/Cache Performance</vt:lpstr>
      <vt:lpstr>Case Study 1: Graph Random Walk Engine </vt:lpstr>
      <vt:lpstr>Increasing Significance, Wide Application</vt:lpstr>
      <vt:lpstr>Challenges: Slow Random Memory Accesses</vt:lpstr>
      <vt:lpstr>Key Insight: Vertices Not Equal</vt:lpstr>
      <vt:lpstr>FlashMob: Cache-speed Graph Random Walk </vt:lpstr>
      <vt:lpstr>Evaluation Overview</vt:lpstr>
      <vt:lpstr>Graph Walk/Sampling: Observations and Lessons </vt:lpstr>
      <vt:lpstr>Case Study 2: Caching and Tiering</vt:lpstr>
      <vt:lpstr>Related Study 3: New Challenges for Memory Caching</vt:lpstr>
      <vt:lpstr>Related study 4: Data Placement Across Heterogeneous SSDs </vt:lpstr>
      <vt:lpstr>Effort Toward Shared Caching Component</vt:lpstr>
      <vt:lpstr>Closing Remarks</vt:lpstr>
      <vt:lpstr>Handling High-Degree Vertices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oooo</dc:creator>
  <cp:lastModifiedBy>Dr. Xiaosong Ma</cp:lastModifiedBy>
  <cp:revision>585</cp:revision>
  <cp:lastPrinted>2019-10-25T01:07:31Z</cp:lastPrinted>
  <dcterms:created xsi:type="dcterms:W3CDTF">2022-08-16T09:55:47Z</dcterms:created>
  <dcterms:modified xsi:type="dcterms:W3CDTF">2022-08-23T13:13:36Z</dcterms:modified>
</cp:coreProperties>
</file>