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653" r:id="rId5"/>
    <p:sldId id="655" r:id="rId6"/>
    <p:sldId id="656" r:id="rId7"/>
    <p:sldId id="667" r:id="rId8"/>
    <p:sldId id="661" r:id="rId9"/>
    <p:sldId id="664" r:id="rId10"/>
    <p:sldId id="666" r:id="rId11"/>
    <p:sldId id="652" r:id="rId12"/>
    <p:sldId id="659" r:id="rId13"/>
  </p:sldIdLst>
  <p:sldSz cx="12192000" cy="6858000"/>
  <p:notesSz cx="6858000" cy="9144000"/>
  <p:custDataLst>
    <p:tags r:id="rId16"/>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guide id="3" pos="7287" userDrawn="1">
          <p15:clr>
            <a:srgbClr val="A4A3A4"/>
          </p15:clr>
        </p15:guide>
        <p15:guide id="4" orient="horz" pos="75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t305808" initials="b" lastIdx="1" clrIdx="0">
    <p:extLst>
      <p:ext uri="{19B8F6BF-5375-455C-9EA6-DF929625EA0E}">
        <p15:presenceInfo xmlns:p15="http://schemas.microsoft.com/office/powerpoint/2012/main" userId="S::bt305808@lizenzunibt.onmicrosoft.com::2b21f75b-e6b3-4c42-a09e-c5ec3b31f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4D4D4D"/>
    <a:srgbClr val="8FAADC"/>
    <a:srgbClr val="009D6D"/>
    <a:srgbClr val="DAE3F3"/>
    <a:srgbClr val="CC0000"/>
    <a:srgbClr val="FF7979"/>
    <a:srgbClr val="A9D18E"/>
    <a:srgbClr val="FFF2CC"/>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50" autoAdjust="0"/>
    <p:restoredTop sz="90884" autoAdjust="0"/>
  </p:normalViewPr>
  <p:slideViewPr>
    <p:cSldViewPr snapToGrid="0">
      <p:cViewPr varScale="1">
        <p:scale>
          <a:sx n="97" d="100"/>
          <a:sy n="97" d="100"/>
        </p:scale>
        <p:origin x="224" y="600"/>
      </p:cViewPr>
      <p:guideLst>
        <p:guide orient="horz" pos="2160"/>
        <p:guide pos="393"/>
        <p:guide pos="7287"/>
        <p:guide orient="horz" pos="754"/>
      </p:guideLst>
    </p:cSldViewPr>
  </p:slideViewPr>
  <p:outlineViewPr>
    <p:cViewPr>
      <p:scale>
        <a:sx n="33" d="100"/>
        <a:sy n="33" d="100"/>
      </p:scale>
      <p:origin x="0" y="0"/>
    </p:cViewPr>
  </p:outlineViewPr>
  <p:notesTextViewPr>
    <p:cViewPr>
      <p:scale>
        <a:sx n="3" d="2"/>
        <a:sy n="3" d="2"/>
      </p:scale>
      <p:origin x="0" y="0"/>
    </p:cViewPr>
  </p:notesTextViewPr>
  <p:sorterViewPr>
    <p:cViewPr>
      <p:scale>
        <a:sx n="186" d="100"/>
        <a:sy n="186" d="100"/>
      </p:scale>
      <p:origin x="0" y="0"/>
    </p:cViewPr>
  </p:sorterViewPr>
  <p:notesViewPr>
    <p:cSldViewPr snapToGrid="0">
      <p:cViewPr varScale="1">
        <p:scale>
          <a:sx n="87" d="100"/>
          <a:sy n="87" d="100"/>
        </p:scale>
        <p:origin x="3840" y="66"/>
      </p:cViewPr>
      <p:guideLst>
        <p:guide orient="horz" pos="2880"/>
        <p:guide pos="2160"/>
      </p:guideLst>
    </p:cSldViewPr>
  </p:notesViewPr>
  <p:gridSpacing cx="39601" cy="39601"/>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F100F1-505A-4B26-BD07-2169BC62910F}" type="datetimeFigureOut">
              <a:rPr lang="de-DE" smtClean="0"/>
              <a:t>21.08.22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96DDDF-7875-4FEB-9147-EDDB86903227}" type="slidenum">
              <a:rPr lang="de-DE" smtClean="0"/>
              <a:t>‹Nr.›</a:t>
            </a:fld>
            <a:endParaRPr lang="de-DE"/>
          </a:p>
        </p:txBody>
      </p:sp>
    </p:spTree>
    <p:extLst>
      <p:ext uri="{BB962C8B-B14F-4D97-AF65-F5344CB8AC3E}">
        <p14:creationId xmlns:p14="http://schemas.microsoft.com/office/powerpoint/2010/main" val="6837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A262C7-8FE6-473A-97AA-C27CB53A72E5}" type="datetimeFigureOut">
              <a:rPr lang="de-DE" smtClean="0"/>
              <a:t>21.08.22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80661A-CFAB-4F61-875A-671164649AD3}" type="slidenum">
              <a:rPr lang="de-DE" smtClean="0"/>
              <a:t>‹Nr.›</a:t>
            </a:fld>
            <a:endParaRPr lang="de-DE"/>
          </a:p>
        </p:txBody>
      </p:sp>
    </p:spTree>
    <p:extLst>
      <p:ext uri="{BB962C8B-B14F-4D97-AF65-F5344CB8AC3E}">
        <p14:creationId xmlns:p14="http://schemas.microsoft.com/office/powerpoint/2010/main" val="389312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Hello my name is Philipp Eisenhuth and I welcome you to my presentation of the paper "Knowledge-based recommendation for polyglot persistence".</a:t>
            </a:r>
            <a:br>
              <a:rPr lang="en-US" dirty="0"/>
            </a:br>
            <a:r>
              <a:rPr lang="en-US" dirty="0"/>
              <a:t>The goal of our research is to provide semi-automated support for choosing fitting data management systems for different parts of an application.</a:t>
            </a:r>
          </a:p>
          <a:p>
            <a:r>
              <a:rPr lang="en-US" dirty="0"/>
              <a:t>(20 s)</a:t>
            </a:r>
          </a:p>
        </p:txBody>
      </p:sp>
      <p:sp>
        <p:nvSpPr>
          <p:cNvPr id="4" name="Foliennummernplatzhalter 3"/>
          <p:cNvSpPr>
            <a:spLocks noGrp="1"/>
          </p:cNvSpPr>
          <p:nvPr>
            <p:ph type="sldNum" sz="quarter" idx="5"/>
          </p:nvPr>
        </p:nvSpPr>
        <p:spPr/>
        <p:txBody>
          <a:bodyPr/>
          <a:lstStyle/>
          <a:p>
            <a:fld id="{5180661A-CFAB-4F61-875A-671164649AD3}" type="slidenum">
              <a:rPr lang="de-DE" smtClean="0"/>
              <a:t>1</a:t>
            </a:fld>
            <a:endParaRPr lang="de-DE"/>
          </a:p>
        </p:txBody>
      </p:sp>
    </p:spTree>
    <p:extLst>
      <p:ext uri="{BB962C8B-B14F-4D97-AF65-F5344CB8AC3E}">
        <p14:creationId xmlns:p14="http://schemas.microsoft.com/office/powerpoint/2010/main" val="55432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To introduce you to the topic, I will give a small introductory example.</a:t>
            </a:r>
          </a:p>
          <a:p>
            <a:r>
              <a:rPr lang="en-US" sz="1200" dirty="0"/>
              <a:t>For this, we consider the functionalities of an E-Commerce application.</a:t>
            </a:r>
          </a:p>
          <a:p>
            <a:r>
              <a:rPr lang="en-US" sz="1200" dirty="0"/>
              <a:t>Such an application usually has multiple different functionalities.</a:t>
            </a:r>
          </a:p>
          <a:p>
            <a:r>
              <a:rPr lang="en-US" sz="1200" dirty="0"/>
              <a:t>One functionality could be a shopping cart, which holds a temporary selection of products for specific users.</a:t>
            </a:r>
            <a:br>
              <a:rPr lang="en-US" sz="1200" dirty="0"/>
            </a:br>
            <a:r>
              <a:rPr lang="en-US" sz="1200" dirty="0"/>
              <a:t>The products itself (for example for browsing) with possibly distinct attributes are managed within a product catalog.</a:t>
            </a:r>
          </a:p>
          <a:p>
            <a:r>
              <a:rPr lang="en-US" sz="1200" dirty="0"/>
              <a:t>For users to buy the products, a save payment process has to be provided.</a:t>
            </a:r>
            <a:br>
              <a:rPr lang="en-US" sz="1200" dirty="0"/>
            </a:br>
            <a:r>
              <a:rPr lang="en-US" sz="1200" dirty="0"/>
              <a:t>Another functionality could be the recommendation of similar products or products which may be of interest for the users.</a:t>
            </a:r>
          </a:p>
          <a:p>
            <a:r>
              <a:rPr lang="en-US" sz="1200" dirty="0"/>
              <a:t>All these functionalities handle data with possibly very distinct requirements.</a:t>
            </a:r>
          </a:p>
          <a:p>
            <a:r>
              <a:rPr lang="en-US" sz="1200" dirty="0"/>
              <a:t>The shopping cart could be implemented with a key-value store as its data management component, because it has to handle possibly very large volumes of data for multiple users with low latency.</a:t>
            </a:r>
          </a:p>
          <a:p>
            <a:r>
              <a:rPr lang="en-US" sz="1200" dirty="0"/>
              <a:t>The heterogeneity of different products within the product catalog can for example be managed with a document store.</a:t>
            </a:r>
          </a:p>
          <a:p>
            <a:r>
              <a:rPr lang="en-US" sz="1200" dirty="0"/>
              <a:t>A save and consistent payment process can utilize the ACID properties of relational databases.</a:t>
            </a:r>
          </a:p>
          <a:p>
            <a:r>
              <a:rPr lang="en-US" sz="1200" dirty="0"/>
              <a:t>Similarities of various products could be calculated with the help of a graph database in the background.</a:t>
            </a:r>
          </a:p>
          <a:p>
            <a:r>
              <a:rPr lang="en-US" sz="1200" dirty="0"/>
              <a:t>So within such an application, there may be multiple different types of data management systems to handle the data efficiently.</a:t>
            </a:r>
          </a:p>
          <a:p>
            <a:r>
              <a:rPr lang="en-US" sz="1200" dirty="0"/>
              <a:t>(1m 30s)</a:t>
            </a:r>
          </a:p>
        </p:txBody>
      </p:sp>
      <p:sp>
        <p:nvSpPr>
          <p:cNvPr id="4" name="Foliennummernplatzhalter 3"/>
          <p:cNvSpPr>
            <a:spLocks noGrp="1"/>
          </p:cNvSpPr>
          <p:nvPr>
            <p:ph type="sldNum" sz="quarter" idx="5"/>
          </p:nvPr>
        </p:nvSpPr>
        <p:spPr/>
        <p:txBody>
          <a:bodyPr/>
          <a:lstStyle/>
          <a:p>
            <a:fld id="{5180661A-CFAB-4F61-875A-671164649AD3}" type="slidenum">
              <a:rPr lang="de-DE" smtClean="0"/>
              <a:t>2</a:t>
            </a:fld>
            <a:endParaRPr lang="de-DE"/>
          </a:p>
        </p:txBody>
      </p:sp>
    </p:spTree>
    <p:extLst>
      <p:ext uri="{BB962C8B-B14F-4D97-AF65-F5344CB8AC3E}">
        <p14:creationId xmlns:p14="http://schemas.microsoft.com/office/powerpoint/2010/main" val="95769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dirty="0">
                <a:sym typeface="Wingdings" panose="05000000000000000000" pitchFamily="2" charset="2"/>
              </a:rPr>
              <a:t>So what is the problem when developing such applications?</a:t>
            </a:r>
          </a:p>
          <a:p>
            <a:pPr marL="0" indent="0">
              <a:buFont typeface="Arial" panose="020B0604020202020204" pitchFamily="34" charset="0"/>
              <a:buNone/>
            </a:pPr>
            <a:r>
              <a:rPr lang="en-US" dirty="0">
                <a:sym typeface="Wingdings" panose="05000000000000000000" pitchFamily="2" charset="2"/>
              </a:rPr>
              <a:t>All data management systems come with their own specific properties. </a:t>
            </a:r>
            <a:br>
              <a:rPr lang="en-US" dirty="0">
                <a:sym typeface="Wingdings" panose="05000000000000000000" pitchFamily="2" charset="2"/>
              </a:rPr>
            </a:br>
            <a:r>
              <a:rPr lang="en-US" dirty="0">
                <a:sym typeface="Wingdings" panose="05000000000000000000" pitchFamily="2" charset="2"/>
              </a:rPr>
              <a:t>The different functionalities of an application come with possibly distinct requirements towards data management. </a:t>
            </a:r>
            <a:br>
              <a:rPr lang="en-US" dirty="0">
                <a:sym typeface="Wingdings" panose="05000000000000000000" pitchFamily="2" charset="2"/>
              </a:rPr>
            </a:br>
            <a:r>
              <a:rPr lang="en-US" dirty="0">
                <a:sym typeface="Wingdings" panose="05000000000000000000" pitchFamily="2" charset="2"/>
              </a:rPr>
              <a:t>Ideally the properties of the used systems should somehow satisfy the requirements posed by the functionalities.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Today there is a large amount of available systems belonging to different types of data management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This makes the choice for the right system for each job very hard.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Therefore, we somehow need support for this decision.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ym typeface="Wingdings" panose="05000000000000000000" pitchFamily="2" charset="2"/>
              </a:rPr>
              <a:t>(45 s)</a:t>
            </a:r>
          </a:p>
          <a:p>
            <a:pPr marL="0" indent="0">
              <a:buFont typeface="Arial" panose="020B0604020202020204" pitchFamily="34" charset="0"/>
              <a:buNone/>
            </a:pPr>
            <a:endParaRPr lang="en-US"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5180661A-CFAB-4F61-875A-671164649AD3}" type="slidenum">
              <a:rPr lang="de-DE" smtClean="0"/>
              <a:t>3</a:t>
            </a:fld>
            <a:endParaRPr lang="de-DE"/>
          </a:p>
        </p:txBody>
      </p:sp>
    </p:spTree>
    <p:extLst>
      <p:ext uri="{BB962C8B-B14F-4D97-AF65-F5344CB8AC3E}">
        <p14:creationId xmlns:p14="http://schemas.microsoft.com/office/powerpoint/2010/main" val="394277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Before we come to the proposed solution of this paper, I want to present you a selection of relevant related work.</a:t>
            </a:r>
          </a:p>
          <a:p>
            <a:r>
              <a:rPr lang="en-US" dirty="0"/>
              <a:t>We focus on two approaches which consider the selection of a fitting data management system based on various properties. </a:t>
            </a:r>
            <a:br>
              <a:rPr lang="en-US" dirty="0"/>
            </a:br>
            <a:r>
              <a:rPr lang="en-US" dirty="0"/>
              <a:t>The paper of Roy-</a:t>
            </a:r>
            <a:r>
              <a:rPr lang="en-US" dirty="0" err="1"/>
              <a:t>Hubara</a:t>
            </a:r>
            <a:r>
              <a:rPr lang="en-US" dirty="0"/>
              <a:t> et. al. was an inspiration for our proposed approach. </a:t>
            </a:r>
          </a:p>
          <a:p>
            <a:r>
              <a:rPr lang="en-US" dirty="0"/>
              <a:t>Here, first the requirements of an application are collected. They are categorized in data-related, functional, and non-functional requirements. The data-related requirements are expressed in the form of a conceptual data model of the application. An abstract query language similar to SQL is used to depict the functional requirements. </a:t>
            </a:r>
            <a:br>
              <a:rPr lang="en-US" dirty="0"/>
            </a:br>
            <a:r>
              <a:rPr lang="en-US" dirty="0"/>
              <a:t>The non-functional requirements are related to the elements (i.e., the entities) of the conceptual data model.</a:t>
            </a:r>
          </a:p>
          <a:p>
            <a:r>
              <a:rPr lang="en-US" dirty="0"/>
              <a:t>Before assigning a database model, the conceptual data model is fragmented based on the similarity of the entities in relation to their assigned requirements.</a:t>
            </a:r>
          </a:p>
          <a:p>
            <a:r>
              <a:rPr lang="en-US" dirty="0"/>
              <a:t>A comparison with predefined profiles for each database type, also considering chosen weights of the non-functional requirements, completes the selection process.</a:t>
            </a:r>
          </a:p>
          <a:p>
            <a:r>
              <a:rPr lang="en-US" dirty="0"/>
              <a:t>Their approach stops at the type of database model for the fragments and therefore doesn’t suggest concrete systems.</a:t>
            </a:r>
          </a:p>
          <a:p>
            <a:r>
              <a:rPr lang="en-US" dirty="0"/>
              <a:t>Also the considered requirements, especially the non-functional ones, are very restricted. This also applies for the properties of database model types (i.e., the profiles).</a:t>
            </a:r>
          </a:p>
          <a:p>
            <a:endParaRPr lang="en-US" dirty="0"/>
          </a:p>
          <a:p>
            <a:r>
              <a:rPr lang="en-US" dirty="0"/>
              <a:t>Another interesting approach was proposed by </a:t>
            </a:r>
            <a:r>
              <a:rPr lang="en-US" dirty="0" err="1"/>
              <a:t>Gessert</a:t>
            </a:r>
            <a:r>
              <a:rPr lang="en-US" dirty="0"/>
              <a:t> et. al.. They provided a profound collection of relevant properties for the selection process. </a:t>
            </a:r>
          </a:p>
          <a:p>
            <a:r>
              <a:rPr lang="en-US" dirty="0"/>
              <a:t>They also considered multiple techniques which are implemented in different systems (like the characteristics of handling the replication) and their relation to their considered requirements. </a:t>
            </a:r>
          </a:p>
          <a:p>
            <a:r>
              <a:rPr lang="en-US" dirty="0"/>
              <a:t>For the selection process, they provide a decision tree based on these requirements which should help developers in their decision.</a:t>
            </a:r>
          </a:p>
          <a:p>
            <a:r>
              <a:rPr lang="en-US" dirty="0"/>
              <a:t>This process is a manual guideline with no automation. Also it doesn’t consider the selection of multiple systems for one application.</a:t>
            </a:r>
          </a:p>
          <a:p>
            <a:r>
              <a:rPr lang="en-US" dirty="0"/>
              <a:t>(2 m 30 s)</a:t>
            </a:r>
          </a:p>
        </p:txBody>
      </p:sp>
      <p:sp>
        <p:nvSpPr>
          <p:cNvPr id="4" name="Foliennummernplatzhalter 3"/>
          <p:cNvSpPr>
            <a:spLocks noGrp="1"/>
          </p:cNvSpPr>
          <p:nvPr>
            <p:ph type="sldNum" sz="quarter" idx="5"/>
          </p:nvPr>
        </p:nvSpPr>
        <p:spPr/>
        <p:txBody>
          <a:bodyPr/>
          <a:lstStyle/>
          <a:p>
            <a:fld id="{5180661A-CFAB-4F61-875A-671164649AD3}" type="slidenum">
              <a:rPr lang="de-DE" smtClean="0"/>
              <a:t>4</a:t>
            </a:fld>
            <a:endParaRPr lang="de-DE"/>
          </a:p>
        </p:txBody>
      </p:sp>
    </p:spTree>
    <p:extLst>
      <p:ext uri="{BB962C8B-B14F-4D97-AF65-F5344CB8AC3E}">
        <p14:creationId xmlns:p14="http://schemas.microsoft.com/office/powerpoint/2010/main" val="180395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 proposed solution used in our approach utilizes a knowledge-based recommender system.</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This enables semi-automated support for the assignment of data management systems for the different functionalities. </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Such a knowledge-based recommender system basically works like this:</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A collection of items is described with multiple attributes. These are the things which are recommended later on.</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A user specifies some requirements which he desires for the items from the collection.</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These requirements don't have to be expressed with the same terms as the item attributes, therefore there have to be a set of mapping rules, which translate/transform the expressed requirements into constraints on the item attributes.</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When there are only constraints in the terms of the item attributes, these have to be evaluated to get all items which satisfy these with their attributes. </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(1 m)</a:t>
            </a:r>
          </a:p>
          <a:p>
            <a:pPr marL="0" indent="0" algn="l" defTabSz="252000">
              <a:buFont typeface="Arial" panose="020B0604020202020204" pitchFamily="34" charset="0"/>
              <a:buNone/>
            </a:pPr>
            <a:endParaRPr lang="en-US" sz="2400" b="0" dirty="0">
              <a:solidFill>
                <a:srgbClr val="4D4D4D"/>
              </a:solidFill>
              <a:latin typeface="Segoe UI" panose="020B0502040204020203" pitchFamily="34" charset="0"/>
              <a:cs typeface="Segoe UI" panose="020B0502040204020203" pitchFamily="34" charset="0"/>
            </a:endParaRPr>
          </a:p>
          <a:p>
            <a:pPr marL="0" indent="0" algn="l" defTabSz="252000">
              <a:buFont typeface="Arial" panose="020B0604020202020204" pitchFamily="34" charset="0"/>
              <a:buNone/>
            </a:pPr>
            <a:endParaRPr lang="en-US" sz="2400" b="0" dirty="0">
              <a:solidFill>
                <a:srgbClr val="4D4D4D"/>
              </a:solidFill>
              <a:latin typeface="Segoe UI" panose="020B0502040204020203" pitchFamily="34" charset="0"/>
              <a:cs typeface="Segoe UI" panose="020B0502040204020203" pitchFamily="34" charset="0"/>
            </a:endParaRPr>
          </a:p>
        </p:txBody>
      </p:sp>
      <p:sp>
        <p:nvSpPr>
          <p:cNvPr id="4" name="Foliennummernplatzhalter 3"/>
          <p:cNvSpPr>
            <a:spLocks noGrp="1"/>
          </p:cNvSpPr>
          <p:nvPr>
            <p:ph type="sldNum" sz="quarter" idx="5"/>
          </p:nvPr>
        </p:nvSpPr>
        <p:spPr/>
        <p:txBody>
          <a:bodyPr/>
          <a:lstStyle/>
          <a:p>
            <a:fld id="{5180661A-CFAB-4F61-875A-671164649AD3}" type="slidenum">
              <a:rPr lang="de-DE" smtClean="0"/>
              <a:t>5</a:t>
            </a:fld>
            <a:endParaRPr lang="de-DE"/>
          </a:p>
        </p:txBody>
      </p:sp>
    </p:spTree>
    <p:extLst>
      <p:ext uri="{BB962C8B-B14F-4D97-AF65-F5344CB8AC3E}">
        <p14:creationId xmlns:p14="http://schemas.microsoft.com/office/powerpoint/2010/main" val="392545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So how can we apply this concept to our setting?</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In our case the considered Items are the data management systems. They are described with Profiles with a set of multiple relevant attributes. Each attribute has a name from a predefined list, which defines its category. Potential multiple values are assigned to each of these category for the specific instances.</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 User Specifications are the requirements of the functionalities of an application and are related to the corresponding parts of the conceptual data model. They also have a specified category and related potentially multiple values.</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To filter the items which should fulfill the requirements, we need to define mapping rules. These translate the requirements into constraints on the attributes of the included profiles. A constraint relates to a specific attribute and limits their values with the application of an operator (like for example equal).</a:t>
            </a:r>
          </a:p>
          <a:p>
            <a:pPr marL="0" indent="0" algn="l"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(1 m)</a:t>
            </a:r>
          </a:p>
        </p:txBody>
      </p:sp>
      <p:sp>
        <p:nvSpPr>
          <p:cNvPr id="4" name="Foliennummernplatzhalter 3"/>
          <p:cNvSpPr>
            <a:spLocks noGrp="1"/>
          </p:cNvSpPr>
          <p:nvPr>
            <p:ph type="sldNum" sz="quarter" idx="5"/>
          </p:nvPr>
        </p:nvSpPr>
        <p:spPr/>
        <p:txBody>
          <a:bodyPr/>
          <a:lstStyle/>
          <a:p>
            <a:fld id="{5180661A-CFAB-4F61-875A-671164649AD3}" type="slidenum">
              <a:rPr lang="de-DE" smtClean="0"/>
              <a:t>6</a:t>
            </a:fld>
            <a:endParaRPr lang="de-DE"/>
          </a:p>
        </p:txBody>
      </p:sp>
    </p:spTree>
    <p:extLst>
      <p:ext uri="{BB962C8B-B14F-4D97-AF65-F5344CB8AC3E}">
        <p14:creationId xmlns:p14="http://schemas.microsoft.com/office/powerpoint/2010/main" val="810695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 recommendation algorithm first applies all relevant mapping rules to the formalized requirements. This results in the list of applicable constraints. </a:t>
            </a:r>
          </a:p>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These constraints are then evaluated for each profile and the satisfiability is tested. For a later explanation of the ranking of fitting profiles, both positive and negative constraints are remembered. Also the degree of fulfillment is stored.</a:t>
            </a:r>
          </a:p>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sym typeface="Wingdings" panose="05000000000000000000" pitchFamily="2" charset="2"/>
              </a:rPr>
              <a:t>(e.g., if a constraint requires a value greater than "low", </a:t>
            </a:r>
            <a:br>
              <a:rPr lang="en-US" sz="2400" b="0"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sz="2400" b="0" dirty="0">
                <a:solidFill>
                  <a:srgbClr val="4D4D4D"/>
                </a:solidFill>
                <a:latin typeface="Segoe UI" panose="020B0502040204020203" pitchFamily="34" charset="0"/>
                <a:cs typeface="Segoe UI" panose="020B0502040204020203" pitchFamily="34" charset="0"/>
                <a:sym typeface="Wingdings" panose="05000000000000000000" pitchFamily="2" charset="2"/>
              </a:rPr>
              <a:t>the value "high" provides a better score than the value "middle")</a:t>
            </a:r>
          </a:p>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sym typeface="Wingdings" panose="05000000000000000000" pitchFamily="2" charset="2"/>
              </a:rPr>
              <a:t>This results in the following output:</a:t>
            </a:r>
          </a:p>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The Items which ideally conform to all posed constraints and a ranking of them based on their degree of fulfillment. If there is no profile which satisfies all constraints, the best fitting alternatives are provided. Either the satisfied or unsatisfied constraints are used as a foundation for an explanation of the results.</a:t>
            </a:r>
          </a:p>
          <a:p>
            <a:pPr marL="0" lvl="0" indent="0" defTabSz="252000">
              <a:buFont typeface="Arial" panose="020B0604020202020204" pitchFamily="34" charset="0"/>
              <a:buNone/>
            </a:pPr>
            <a:r>
              <a:rPr lang="en-US" sz="2400" b="0" dirty="0">
                <a:solidFill>
                  <a:srgbClr val="4D4D4D"/>
                </a:solidFill>
                <a:latin typeface="Segoe UI" panose="020B0502040204020203" pitchFamily="34" charset="0"/>
                <a:cs typeface="Segoe UI" panose="020B0502040204020203" pitchFamily="34" charset="0"/>
              </a:rPr>
              <a:t>(1 m)</a:t>
            </a:r>
          </a:p>
        </p:txBody>
      </p:sp>
      <p:sp>
        <p:nvSpPr>
          <p:cNvPr id="4" name="Foliennummernplatzhalter 3"/>
          <p:cNvSpPr>
            <a:spLocks noGrp="1"/>
          </p:cNvSpPr>
          <p:nvPr>
            <p:ph type="sldNum" sz="quarter" idx="5"/>
          </p:nvPr>
        </p:nvSpPr>
        <p:spPr/>
        <p:txBody>
          <a:bodyPr/>
          <a:lstStyle/>
          <a:p>
            <a:fld id="{5180661A-CFAB-4F61-875A-671164649AD3}" type="slidenum">
              <a:rPr lang="de-DE" smtClean="0"/>
              <a:t>7</a:t>
            </a:fld>
            <a:endParaRPr lang="de-DE"/>
          </a:p>
        </p:txBody>
      </p:sp>
    </p:spTree>
    <p:extLst>
      <p:ext uri="{BB962C8B-B14F-4D97-AF65-F5344CB8AC3E}">
        <p14:creationId xmlns:p14="http://schemas.microsoft.com/office/powerpoint/2010/main" val="443163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To finish this presentation, I will shortly cover the next steps of my research.</a:t>
            </a:r>
          </a:p>
          <a:p>
            <a:r>
              <a:rPr lang="en-US" dirty="0"/>
              <a:t>The recommendation will be embedded into an overarching process, which will cover the complete design of polyglot applications. This starts with support of the requirement analysis throughout the whole data modeling steps. The results of the recommendation will be used to generate corresponding components for the actual usage of the considered systems within a polyglot setting.</a:t>
            </a:r>
            <a:br>
              <a:rPr lang="en-US" dirty="0"/>
            </a:br>
            <a:r>
              <a:rPr lang="en-US" dirty="0"/>
              <a:t>Another direction of future work lies in the evaluation of the recommendation process.</a:t>
            </a:r>
          </a:p>
          <a:p>
            <a:r>
              <a:rPr lang="en-US" dirty="0"/>
              <a:t>For better adjustability, the recommender system will be extended with the possibility to adjust the set of attributes and also the corresponding mapping rules.</a:t>
            </a:r>
          </a:p>
          <a:p>
            <a:r>
              <a:rPr lang="en-US" dirty="0"/>
              <a:t>(1 m)</a:t>
            </a:r>
          </a:p>
        </p:txBody>
      </p:sp>
      <p:sp>
        <p:nvSpPr>
          <p:cNvPr id="4" name="Foliennummernplatzhalter 3"/>
          <p:cNvSpPr>
            <a:spLocks noGrp="1"/>
          </p:cNvSpPr>
          <p:nvPr>
            <p:ph type="sldNum" sz="quarter" idx="5"/>
          </p:nvPr>
        </p:nvSpPr>
        <p:spPr/>
        <p:txBody>
          <a:bodyPr/>
          <a:lstStyle/>
          <a:p>
            <a:fld id="{5180661A-CFAB-4F61-875A-671164649AD3}" type="slidenum">
              <a:rPr lang="de-DE" smtClean="0"/>
              <a:t>8</a:t>
            </a:fld>
            <a:endParaRPr lang="de-DE"/>
          </a:p>
        </p:txBody>
      </p:sp>
    </p:spTree>
    <p:extLst>
      <p:ext uri="{BB962C8B-B14F-4D97-AF65-F5344CB8AC3E}">
        <p14:creationId xmlns:p14="http://schemas.microsoft.com/office/powerpoint/2010/main" val="11277442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el">
    <p:spTree>
      <p:nvGrpSpPr>
        <p:cNvPr id="1" name=""/>
        <p:cNvGrpSpPr/>
        <p:nvPr/>
      </p:nvGrpSpPr>
      <p:grpSpPr>
        <a:xfrm>
          <a:off x="0" y="0"/>
          <a:ext cx="0" cy="0"/>
          <a:chOff x="0" y="0"/>
          <a:chExt cx="0" cy="0"/>
        </a:xfrm>
      </p:grpSpPr>
      <p:pic>
        <p:nvPicPr>
          <p:cNvPr id="28" name="Grafik 17">
            <a:extLst>
              <a:ext uri="{FF2B5EF4-FFF2-40B4-BE49-F238E27FC236}">
                <a16:creationId xmlns:a16="http://schemas.microsoft.com/office/drawing/2014/main" id="{51E640A4-B7D8-4634-80EB-06E22A7B91A8}"/>
              </a:ext>
            </a:extLst>
          </p:cNvPr>
          <p:cNvPicPr>
            <a:picLocks/>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5553" y="1037340"/>
            <a:ext cx="11340445" cy="5165354"/>
          </a:xfrm>
          <a:prstGeom prst="rect">
            <a:avLst/>
          </a:prstGeom>
        </p:spPr>
      </p:pic>
      <p:sp>
        <p:nvSpPr>
          <p:cNvPr id="18" name="Textfeld 17"/>
          <p:cNvSpPr txBox="1"/>
          <p:nvPr userDrawn="1"/>
        </p:nvSpPr>
        <p:spPr>
          <a:xfrm>
            <a:off x="446485" y="738669"/>
            <a:ext cx="2363165" cy="215444"/>
          </a:xfrm>
          <a:prstGeom prst="rect">
            <a:avLst/>
          </a:prstGeom>
          <a:noFill/>
        </p:spPr>
        <p:txBody>
          <a:bodyPr wrap="square" rtlCol="0">
            <a:spAutoFit/>
          </a:bodyPr>
          <a:lstStyle/>
          <a:p>
            <a:r>
              <a:rPr lang="de-DE" sz="650" b="0" u="none" kern="1200" dirty="0">
                <a:solidFill>
                  <a:srgbClr val="4D4D4D"/>
                </a:solidFill>
                <a:latin typeface="Segoe UI" panose="020B0502040204020203" pitchFamily="34" charset="0"/>
                <a:ea typeface="Segoe UI" pitchFamily="34" charset="0"/>
                <a:cs typeface="Segoe UI" panose="020B0502040204020203" pitchFamily="34" charset="0"/>
              </a:rPr>
              <a:t>PROF.</a:t>
            </a:r>
            <a:r>
              <a:rPr lang="de-DE" sz="650" b="0" u="none" kern="1200" baseline="0" dirty="0">
                <a:solidFill>
                  <a:srgbClr val="4D4D4D"/>
                </a:solidFill>
                <a:latin typeface="Segoe UI" panose="020B0502040204020203" pitchFamily="34" charset="0"/>
                <a:ea typeface="Segoe UI" pitchFamily="34" charset="0"/>
                <a:cs typeface="Segoe UI" panose="020B0502040204020203" pitchFamily="34" charset="0"/>
              </a:rPr>
              <a:t> DR.-ING. STEFAN </a:t>
            </a:r>
            <a:r>
              <a:rPr lang="de-DE" sz="800" b="0" u="none" kern="1200" baseline="0" dirty="0">
                <a:solidFill>
                  <a:srgbClr val="4D4D4D"/>
                </a:solidFill>
                <a:latin typeface="Segoe UI" panose="020B0502040204020203" pitchFamily="34" charset="0"/>
                <a:ea typeface="Segoe UI" pitchFamily="34" charset="0"/>
                <a:cs typeface="Segoe UI" panose="020B0502040204020203" pitchFamily="34" charset="0"/>
              </a:rPr>
              <a:t>JABLONSKI</a:t>
            </a:r>
            <a:endParaRPr lang="de-DE" sz="650" b="0" u="none" kern="1200" baseline="0" dirty="0">
              <a:solidFill>
                <a:srgbClr val="4D4D4D"/>
              </a:solidFill>
              <a:latin typeface="Segoe UI" panose="020B0502040204020203" pitchFamily="34" charset="0"/>
              <a:ea typeface="Segoe UI" pitchFamily="34" charset="0"/>
              <a:cs typeface="Segoe UI" panose="020B0502040204020203" pitchFamily="34" charset="0"/>
            </a:endParaRPr>
          </a:p>
        </p:txBody>
      </p:sp>
      <p:sp>
        <p:nvSpPr>
          <p:cNvPr id="23" name="Rechteck 14">
            <a:extLst>
              <a:ext uri="{FF2B5EF4-FFF2-40B4-BE49-F238E27FC236}">
                <a16:creationId xmlns:a16="http://schemas.microsoft.com/office/drawing/2014/main" id="{732E2111-FA74-4D10-A097-1B6F437CE6F5}"/>
              </a:ext>
            </a:extLst>
          </p:cNvPr>
          <p:cNvSpPr/>
          <p:nvPr userDrawn="1"/>
        </p:nvSpPr>
        <p:spPr>
          <a:xfrm>
            <a:off x="2447595" y="3573016"/>
            <a:ext cx="9468891" cy="2933700"/>
          </a:xfrm>
          <a:prstGeom prst="rect">
            <a:avLst/>
          </a:prstGeom>
          <a:solidFill>
            <a:schemeClr val="bg1">
              <a:alpha val="90000"/>
            </a:schemeClr>
          </a:solidFill>
          <a:ln>
            <a:noFill/>
          </a:ln>
          <a:effectLst>
            <a:outerShdw blurRad="50800" dist="25400" dir="2700000" algn="t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sz="900"/>
          </a:p>
        </p:txBody>
      </p:sp>
      <p:sp>
        <p:nvSpPr>
          <p:cNvPr id="27" name="Rechteck 24">
            <a:extLst>
              <a:ext uri="{FF2B5EF4-FFF2-40B4-BE49-F238E27FC236}">
                <a16:creationId xmlns:a16="http://schemas.microsoft.com/office/drawing/2014/main" id="{78A6BEEA-DCC4-40B2-A7AE-9433D2E6EEBF}"/>
              </a:ext>
            </a:extLst>
          </p:cNvPr>
          <p:cNvSpPr/>
          <p:nvPr userDrawn="1"/>
        </p:nvSpPr>
        <p:spPr>
          <a:xfrm>
            <a:off x="2447596" y="3573344"/>
            <a:ext cx="111089" cy="2933373"/>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Untertitel 2"/>
          <p:cNvSpPr>
            <a:spLocks noGrp="1"/>
          </p:cNvSpPr>
          <p:nvPr>
            <p:ph type="subTitle" idx="1" hasCustomPrompt="1"/>
          </p:nvPr>
        </p:nvSpPr>
        <p:spPr>
          <a:xfrm>
            <a:off x="2809651" y="5043162"/>
            <a:ext cx="8758664" cy="1207170"/>
          </a:xfrm>
          <a:prstGeom prst="rect">
            <a:avLst/>
          </a:prstGeom>
        </p:spPr>
        <p:txBody>
          <a:bodyPr/>
          <a:lstStyle>
            <a:lvl1pPr marL="0" indent="0" algn="l">
              <a:buNone/>
              <a:defRPr sz="2000">
                <a:solidFill>
                  <a:srgbClr val="4D4D4D"/>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2" name="Titel 1"/>
          <p:cNvSpPr>
            <a:spLocks noGrp="1"/>
          </p:cNvSpPr>
          <p:nvPr>
            <p:ph type="ctrTitle"/>
          </p:nvPr>
        </p:nvSpPr>
        <p:spPr>
          <a:xfrm>
            <a:off x="2809651" y="4450132"/>
            <a:ext cx="8758664" cy="547193"/>
          </a:xfrm>
          <a:prstGeom prst="rect">
            <a:avLst/>
          </a:prstGeom>
        </p:spPr>
        <p:txBody>
          <a:bodyPr anchor="b"/>
          <a:lstStyle>
            <a:lvl1pPr algn="l">
              <a:defRPr sz="1100">
                <a:solidFill>
                  <a:srgbClr val="4D4D4D"/>
                </a:solidFill>
                <a:latin typeface="Segoe UI" panose="020B0502040204020203" pitchFamily="34" charset="0"/>
                <a:ea typeface="Segoe UI" panose="020B0502040204020203" pitchFamily="34" charset="0"/>
                <a:cs typeface="Segoe UI" panose="020B0502040204020203" pitchFamily="34" charset="0"/>
              </a:defRPr>
            </a:lvl1pPr>
          </a:lstStyle>
          <a:p>
            <a:r>
              <a:rPr lang="de-DE" dirty="0"/>
              <a:t>Titelmasterformat durch Klicken bearbeiten</a:t>
            </a:r>
          </a:p>
        </p:txBody>
      </p:sp>
      <p:sp>
        <p:nvSpPr>
          <p:cNvPr id="6" name="Textplatzhalter 5"/>
          <p:cNvSpPr>
            <a:spLocks noGrp="1"/>
          </p:cNvSpPr>
          <p:nvPr>
            <p:ph type="body" sz="quarter" idx="10"/>
          </p:nvPr>
        </p:nvSpPr>
        <p:spPr>
          <a:xfrm>
            <a:off x="2809651" y="4067647"/>
            <a:ext cx="6240693" cy="319356"/>
          </a:xfrm>
          <a:prstGeom prst="rect">
            <a:avLst/>
          </a:prstGeom>
        </p:spPr>
        <p:txBody>
          <a:bodyPr/>
          <a:lstStyle>
            <a:lvl1pPr marL="0" indent="0" algn="l" defTabSz="914400" rtl="0" eaLnBrk="1" latinLnBrk="0" hangingPunct="1">
              <a:buNone/>
              <a:defRPr lang="de-DE" sz="1600" kern="1200" dirty="0" smtClean="0">
                <a:solidFill>
                  <a:srgbClr val="4D4D4D"/>
                </a:solidFill>
                <a:latin typeface="Segoe UI" panose="020B0502040204020203" pitchFamily="34" charset="0"/>
                <a:ea typeface="+mn-ea"/>
                <a:cs typeface="Segoe UI" panose="020B0502040204020203" pitchFamily="34" charset="0"/>
              </a:defRPr>
            </a:lvl1pPr>
            <a:lvl2pPr marL="0" algn="l" defTabSz="914400" rtl="0" eaLnBrk="1" latinLnBrk="0" hangingPunct="1">
              <a:defRPr lang="de-DE" sz="1600" kern="1200" dirty="0" smtClean="0">
                <a:solidFill>
                  <a:schemeClr val="bg1">
                    <a:lumMod val="50000"/>
                  </a:schemeClr>
                </a:solidFill>
                <a:latin typeface="Helvetica Neue" pitchFamily="2" charset="0"/>
                <a:ea typeface="+mn-ea"/>
                <a:cs typeface="Helvetica" panose="020B0604020202020204" pitchFamily="34" charset="0"/>
              </a:defRPr>
            </a:lvl2pPr>
            <a:lvl3pPr marL="0" algn="l" defTabSz="914400" rtl="0" eaLnBrk="1" latinLnBrk="0" hangingPunct="1">
              <a:defRPr lang="de-DE" sz="1600" kern="1200" dirty="0" smtClean="0">
                <a:solidFill>
                  <a:schemeClr val="bg1">
                    <a:lumMod val="50000"/>
                  </a:schemeClr>
                </a:solidFill>
                <a:latin typeface="Helvetica Neue" pitchFamily="2" charset="0"/>
                <a:ea typeface="+mn-ea"/>
                <a:cs typeface="Helvetica" panose="020B0604020202020204" pitchFamily="34" charset="0"/>
              </a:defRPr>
            </a:lvl3pPr>
            <a:lvl4pPr marL="0" algn="l" defTabSz="914400" rtl="0" eaLnBrk="1" latinLnBrk="0" hangingPunct="1">
              <a:defRPr lang="de-DE" sz="1600" kern="1200" dirty="0" smtClean="0">
                <a:solidFill>
                  <a:schemeClr val="bg1">
                    <a:lumMod val="50000"/>
                  </a:schemeClr>
                </a:solidFill>
                <a:latin typeface="Helvetica Neue" pitchFamily="2" charset="0"/>
                <a:ea typeface="+mn-ea"/>
                <a:cs typeface="Helvetica" panose="020B0604020202020204" pitchFamily="34" charset="0"/>
              </a:defRPr>
            </a:lvl4pPr>
            <a:lvl5pPr marL="0" algn="l" defTabSz="914400" rtl="0" eaLnBrk="1" latinLnBrk="0" hangingPunct="1">
              <a:defRPr lang="de-DE" sz="1600" kern="1200" dirty="0">
                <a:solidFill>
                  <a:schemeClr val="bg1">
                    <a:lumMod val="50000"/>
                  </a:schemeClr>
                </a:solidFill>
                <a:latin typeface="Helvetica Neue" pitchFamily="2" charset="0"/>
                <a:ea typeface="+mn-ea"/>
                <a:cs typeface="Helvetica" panose="020B0604020202020204" pitchFamily="34" charset="0"/>
              </a:defRPr>
            </a:lvl5pPr>
          </a:lstStyle>
          <a:p>
            <a:pPr lvl="0"/>
            <a:endParaRPr lang="de-DE" dirty="0"/>
          </a:p>
        </p:txBody>
      </p:sp>
      <p:sp>
        <p:nvSpPr>
          <p:cNvPr id="14" name="Textfeld 13"/>
          <p:cNvSpPr txBox="1"/>
          <p:nvPr userDrawn="1"/>
        </p:nvSpPr>
        <p:spPr>
          <a:xfrm>
            <a:off x="897349" y="470974"/>
            <a:ext cx="1202573" cy="307777"/>
          </a:xfrm>
          <a:prstGeom prst="rect">
            <a:avLst/>
          </a:prstGeom>
          <a:noFill/>
        </p:spPr>
        <p:txBody>
          <a:bodyPr wrap="none" rtlCol="0">
            <a:spAutoFit/>
          </a:bodyPr>
          <a:lstStyle/>
          <a:p>
            <a:r>
              <a:rPr lang="de-DE" sz="700" b="1" dirty="0">
                <a:solidFill>
                  <a:srgbClr val="4D4D4D"/>
                </a:solidFill>
                <a:latin typeface="Segoe UI Semibold" panose="020B0702040204020203" pitchFamily="34" charset="0"/>
                <a:cs typeface="Segoe UI Semibold" panose="020B0702040204020203" pitchFamily="34" charset="0"/>
              </a:rPr>
              <a:t>DATABASES AND </a:t>
            </a:r>
            <a:br>
              <a:rPr lang="de-DE" sz="700" b="1" dirty="0">
                <a:solidFill>
                  <a:srgbClr val="4D4D4D"/>
                </a:solidFill>
                <a:latin typeface="Segoe UI Semibold" panose="020B0702040204020203" pitchFamily="34" charset="0"/>
                <a:cs typeface="Segoe UI Semibold" panose="020B0702040204020203" pitchFamily="34" charset="0"/>
              </a:rPr>
            </a:br>
            <a:r>
              <a:rPr lang="de-DE" sz="700" b="1" dirty="0">
                <a:solidFill>
                  <a:srgbClr val="4D4D4D"/>
                </a:solidFill>
                <a:latin typeface="Segoe UI Semibold" panose="020B0702040204020203" pitchFamily="34" charset="0"/>
                <a:cs typeface="Segoe UI Semibold" panose="020B0702040204020203" pitchFamily="34" charset="0"/>
              </a:rPr>
              <a:t>INFORMATION SYSTEMS</a:t>
            </a:r>
          </a:p>
        </p:txBody>
      </p:sp>
      <p:pic>
        <p:nvPicPr>
          <p:cNvPr id="12" name="Grafik 11">
            <a:extLst>
              <a:ext uri="{FF2B5EF4-FFF2-40B4-BE49-F238E27FC236}">
                <a16:creationId xmlns:a16="http://schemas.microsoft.com/office/drawing/2014/main" id="{EFFBCF8B-DD28-4989-93BA-74109BE3A3FF}"/>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515600" y="393563"/>
            <a:ext cx="1400886" cy="385188"/>
          </a:xfrm>
          <a:prstGeom prst="rect">
            <a:avLst/>
          </a:prstGeom>
        </p:spPr>
      </p:pic>
      <p:pic>
        <p:nvPicPr>
          <p:cNvPr id="10" name="Grafik 9" descr="Ein Bild, das Computer, Zeichnung enthält.&#10;&#10;Automatisch generierte Beschreibung">
            <a:extLst>
              <a:ext uri="{FF2B5EF4-FFF2-40B4-BE49-F238E27FC236}">
                <a16:creationId xmlns:a16="http://schemas.microsoft.com/office/drawing/2014/main" id="{BD8D23CB-DD06-4A52-A358-A7302E7615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9892" y="450523"/>
            <a:ext cx="317456" cy="285845"/>
          </a:xfrm>
          <a:prstGeom prst="rect">
            <a:avLst/>
          </a:prstGeom>
        </p:spPr>
      </p:pic>
    </p:spTree>
    <p:extLst>
      <p:ext uri="{BB962C8B-B14F-4D97-AF65-F5344CB8AC3E}">
        <p14:creationId xmlns:p14="http://schemas.microsoft.com/office/powerpoint/2010/main" val="129701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
    <p:bg>
      <p:bgPr>
        <a:gradFill flip="none" rotWithShape="1">
          <a:gsLst>
            <a:gs pos="0">
              <a:schemeClr val="bg1">
                <a:tint val="40000"/>
                <a:satMod val="350000"/>
              </a:schemeClr>
            </a:gs>
            <a:gs pos="29000">
              <a:schemeClr val="bg1">
                <a:tint val="45000"/>
                <a:shade val="99000"/>
                <a:satMod val="350000"/>
              </a:schemeClr>
            </a:gs>
            <a:gs pos="100000">
              <a:schemeClr val="bg1">
                <a:shade val="20000"/>
                <a:satMod val="25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3" name="Rechteck 14">
            <a:extLst>
              <a:ext uri="{FF2B5EF4-FFF2-40B4-BE49-F238E27FC236}">
                <a16:creationId xmlns:a16="http://schemas.microsoft.com/office/drawing/2014/main" id="{732E2111-FA74-4D10-A097-1B6F437CE6F5}"/>
              </a:ext>
            </a:extLst>
          </p:cNvPr>
          <p:cNvSpPr/>
          <p:nvPr userDrawn="1"/>
        </p:nvSpPr>
        <p:spPr>
          <a:xfrm>
            <a:off x="2447595" y="3573016"/>
            <a:ext cx="9468891" cy="2933700"/>
          </a:xfrm>
          <a:prstGeom prst="rect">
            <a:avLst/>
          </a:prstGeom>
          <a:solidFill>
            <a:schemeClr val="tx1">
              <a:alpha val="80000"/>
            </a:schemeClr>
          </a:solidFill>
          <a:ln>
            <a:noFill/>
          </a:ln>
          <a:effectLst>
            <a:outerShdw blurRad="50800" dist="25400" dir="2700000" algn="tl" rotWithShape="0">
              <a:prstClr val="black">
                <a:alpha val="2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sz="900" dirty="0"/>
          </a:p>
        </p:txBody>
      </p:sp>
      <p:sp>
        <p:nvSpPr>
          <p:cNvPr id="27" name="Rechteck 24">
            <a:extLst>
              <a:ext uri="{FF2B5EF4-FFF2-40B4-BE49-F238E27FC236}">
                <a16:creationId xmlns:a16="http://schemas.microsoft.com/office/drawing/2014/main" id="{78A6BEEA-DCC4-40B2-A7AE-9433D2E6EEBF}"/>
              </a:ext>
            </a:extLst>
          </p:cNvPr>
          <p:cNvSpPr/>
          <p:nvPr userDrawn="1"/>
        </p:nvSpPr>
        <p:spPr>
          <a:xfrm>
            <a:off x="2447596" y="3573344"/>
            <a:ext cx="111089" cy="2933373"/>
          </a:xfrm>
          <a:prstGeom prst="rect">
            <a:avLst/>
          </a:prstGeom>
          <a:solidFill>
            <a:srgbClr val="009D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Untertitel 2"/>
          <p:cNvSpPr>
            <a:spLocks noGrp="1"/>
          </p:cNvSpPr>
          <p:nvPr>
            <p:ph type="subTitle" idx="1" hasCustomPrompt="1"/>
          </p:nvPr>
        </p:nvSpPr>
        <p:spPr>
          <a:xfrm>
            <a:off x="2802708" y="3832696"/>
            <a:ext cx="8758664" cy="1207170"/>
          </a:xfrm>
          <a:prstGeom prst="rect">
            <a:avLst/>
          </a:prstGeom>
        </p:spPr>
        <p:txBody>
          <a:bodyPr/>
          <a:lstStyle>
            <a:lvl1pPr marL="0" indent="0" algn="ctr">
              <a:buNone/>
              <a:defRPr sz="2400" b="1">
                <a:solidFill>
                  <a:schemeClr val="bg1">
                    <a:lumMod val="85000"/>
                    <a:lumOff val="1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Textfeld 10">
            <a:extLst>
              <a:ext uri="{FF2B5EF4-FFF2-40B4-BE49-F238E27FC236}">
                <a16:creationId xmlns:a16="http://schemas.microsoft.com/office/drawing/2014/main" id="{E178D0C8-DCD2-46C8-90F2-E0B35A35D332}"/>
              </a:ext>
            </a:extLst>
          </p:cNvPr>
          <p:cNvSpPr txBox="1"/>
          <p:nvPr userDrawn="1"/>
        </p:nvSpPr>
        <p:spPr>
          <a:xfrm>
            <a:off x="446485" y="738669"/>
            <a:ext cx="2363165" cy="215444"/>
          </a:xfrm>
          <a:prstGeom prst="rect">
            <a:avLst/>
          </a:prstGeom>
          <a:noFill/>
        </p:spPr>
        <p:txBody>
          <a:bodyPr wrap="square" rtlCol="0">
            <a:spAutoFit/>
          </a:bodyPr>
          <a:lstStyle/>
          <a:p>
            <a:r>
              <a:rPr lang="de-DE" sz="650" b="0" u="none" kern="1200" dirty="0">
                <a:solidFill>
                  <a:srgbClr val="4D4D4D"/>
                </a:solidFill>
                <a:latin typeface="Segoe UI" panose="020B0502040204020203" pitchFamily="34" charset="0"/>
                <a:ea typeface="Segoe UI" pitchFamily="34" charset="0"/>
                <a:cs typeface="Segoe UI" panose="020B0502040204020203" pitchFamily="34" charset="0"/>
              </a:rPr>
              <a:t>PROF.</a:t>
            </a:r>
            <a:r>
              <a:rPr lang="de-DE" sz="650" b="0" u="none" kern="1200" baseline="0" dirty="0">
                <a:solidFill>
                  <a:srgbClr val="4D4D4D"/>
                </a:solidFill>
                <a:latin typeface="Segoe UI" panose="020B0502040204020203" pitchFamily="34" charset="0"/>
                <a:ea typeface="Segoe UI" pitchFamily="34" charset="0"/>
                <a:cs typeface="Segoe UI" panose="020B0502040204020203" pitchFamily="34" charset="0"/>
              </a:rPr>
              <a:t> DR.-ING. STEFAN </a:t>
            </a:r>
            <a:r>
              <a:rPr lang="de-DE" sz="800" b="0" u="none" kern="1200" baseline="0" dirty="0">
                <a:solidFill>
                  <a:srgbClr val="4D4D4D"/>
                </a:solidFill>
                <a:latin typeface="Segoe UI" panose="020B0502040204020203" pitchFamily="34" charset="0"/>
                <a:ea typeface="Segoe UI" pitchFamily="34" charset="0"/>
                <a:cs typeface="Segoe UI" panose="020B0502040204020203" pitchFamily="34" charset="0"/>
              </a:rPr>
              <a:t>JABLONSKI</a:t>
            </a:r>
            <a:endParaRPr lang="de-DE" sz="650" b="0" u="none" kern="1200" baseline="0" dirty="0">
              <a:solidFill>
                <a:srgbClr val="4D4D4D"/>
              </a:solidFill>
              <a:latin typeface="Segoe UI" panose="020B0502040204020203" pitchFamily="34" charset="0"/>
              <a:ea typeface="Segoe UI" pitchFamily="34" charset="0"/>
              <a:cs typeface="Segoe UI" panose="020B0502040204020203" pitchFamily="34" charset="0"/>
            </a:endParaRPr>
          </a:p>
        </p:txBody>
      </p:sp>
      <p:sp>
        <p:nvSpPr>
          <p:cNvPr id="12" name="Textfeld 11">
            <a:extLst>
              <a:ext uri="{FF2B5EF4-FFF2-40B4-BE49-F238E27FC236}">
                <a16:creationId xmlns:a16="http://schemas.microsoft.com/office/drawing/2014/main" id="{0A453D06-3A81-46B5-87AC-2B30EDACFD64}"/>
              </a:ext>
            </a:extLst>
          </p:cNvPr>
          <p:cNvSpPr txBox="1"/>
          <p:nvPr userDrawn="1"/>
        </p:nvSpPr>
        <p:spPr>
          <a:xfrm>
            <a:off x="897349" y="470974"/>
            <a:ext cx="1202573" cy="307777"/>
          </a:xfrm>
          <a:prstGeom prst="rect">
            <a:avLst/>
          </a:prstGeom>
          <a:noFill/>
        </p:spPr>
        <p:txBody>
          <a:bodyPr wrap="none" rtlCol="0">
            <a:spAutoFit/>
          </a:bodyPr>
          <a:lstStyle/>
          <a:p>
            <a:r>
              <a:rPr lang="de-DE" sz="700" b="1" dirty="0">
                <a:solidFill>
                  <a:srgbClr val="4D4D4D"/>
                </a:solidFill>
                <a:latin typeface="Segoe UI Semibold" panose="020B0702040204020203" pitchFamily="34" charset="0"/>
                <a:cs typeface="Segoe UI Semibold" panose="020B0702040204020203" pitchFamily="34" charset="0"/>
              </a:rPr>
              <a:t>DATABASES AND </a:t>
            </a:r>
            <a:br>
              <a:rPr lang="de-DE" sz="700" b="1" dirty="0">
                <a:solidFill>
                  <a:srgbClr val="4D4D4D"/>
                </a:solidFill>
                <a:latin typeface="Segoe UI Semibold" panose="020B0702040204020203" pitchFamily="34" charset="0"/>
                <a:cs typeface="Segoe UI Semibold" panose="020B0702040204020203" pitchFamily="34" charset="0"/>
              </a:rPr>
            </a:br>
            <a:r>
              <a:rPr lang="de-DE" sz="700" b="1" dirty="0">
                <a:solidFill>
                  <a:srgbClr val="4D4D4D"/>
                </a:solidFill>
                <a:latin typeface="Segoe UI Semibold" panose="020B0702040204020203" pitchFamily="34" charset="0"/>
                <a:cs typeface="Segoe UI Semibold" panose="020B0702040204020203" pitchFamily="34" charset="0"/>
              </a:rPr>
              <a:t>INFORMATION SYSTEMS</a:t>
            </a:r>
          </a:p>
        </p:txBody>
      </p:sp>
      <p:pic>
        <p:nvPicPr>
          <p:cNvPr id="13" name="Grafik 12" descr="Ein Bild, das Computer, Zeichnung enthält.&#10;&#10;Automatisch generierte Beschreibung">
            <a:extLst>
              <a:ext uri="{FF2B5EF4-FFF2-40B4-BE49-F238E27FC236}">
                <a16:creationId xmlns:a16="http://schemas.microsoft.com/office/drawing/2014/main" id="{F2DC19C8-B8DC-43CA-A794-2F2CA717E2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892" y="450523"/>
            <a:ext cx="317456" cy="285845"/>
          </a:xfrm>
          <a:prstGeom prst="rect">
            <a:avLst/>
          </a:prstGeom>
        </p:spPr>
      </p:pic>
      <p:pic>
        <p:nvPicPr>
          <p:cNvPr id="9" name="Grafik 8">
            <a:extLst>
              <a:ext uri="{FF2B5EF4-FFF2-40B4-BE49-F238E27FC236}">
                <a16:creationId xmlns:a16="http://schemas.microsoft.com/office/drawing/2014/main" id="{E7956BD8-1EA8-4A88-A7AF-64CF59F26BE2}"/>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671143" y="303558"/>
            <a:ext cx="1098969" cy="334832"/>
          </a:xfrm>
          <a:prstGeom prst="rect">
            <a:avLst/>
          </a:prstGeom>
        </p:spPr>
      </p:pic>
      <p:sp>
        <p:nvSpPr>
          <p:cNvPr id="2" name="Textfeld 1">
            <a:extLst>
              <a:ext uri="{FF2B5EF4-FFF2-40B4-BE49-F238E27FC236}">
                <a16:creationId xmlns:a16="http://schemas.microsoft.com/office/drawing/2014/main" id="{C8436A23-BDB6-405E-9B97-47489BDAFDBE}"/>
              </a:ext>
            </a:extLst>
          </p:cNvPr>
          <p:cNvSpPr txBox="1"/>
          <p:nvPr userDrawn="1"/>
        </p:nvSpPr>
        <p:spPr>
          <a:xfrm>
            <a:off x="5911269" y="5427043"/>
            <a:ext cx="2650840" cy="230832"/>
          </a:xfrm>
          <a:prstGeom prst="rect">
            <a:avLst/>
          </a:prstGeom>
          <a:noFill/>
        </p:spPr>
        <p:txBody>
          <a:bodyPr wrap="square" rtlCol="0">
            <a:spAutoFit/>
          </a:bodyPr>
          <a:lstStyle/>
          <a:p>
            <a:pPr algn="l" defTabSz="252000"/>
            <a:endParaRPr lang="de-DE" sz="900" dirty="0" err="1">
              <a:solidFill>
                <a:srgbClr val="4D4D4D"/>
              </a:solidFill>
              <a:latin typeface="Segoe UI" panose="020B0502040204020203" pitchFamily="34" charset="0"/>
              <a:cs typeface="Segoe UI" panose="020B0502040204020203" pitchFamily="34" charset="0"/>
            </a:endParaRPr>
          </a:p>
        </p:txBody>
      </p:sp>
      <p:sp>
        <p:nvSpPr>
          <p:cNvPr id="10" name="Untertitel 2">
            <a:extLst>
              <a:ext uri="{FF2B5EF4-FFF2-40B4-BE49-F238E27FC236}">
                <a16:creationId xmlns:a16="http://schemas.microsoft.com/office/drawing/2014/main" id="{1E998E4A-DDC2-4E03-96A2-BB2E2F37444E}"/>
              </a:ext>
            </a:extLst>
          </p:cNvPr>
          <p:cNvSpPr txBox="1">
            <a:spLocks/>
          </p:cNvSpPr>
          <p:nvPr userDrawn="1"/>
        </p:nvSpPr>
        <p:spPr>
          <a:xfrm>
            <a:off x="3835396" y="5213778"/>
            <a:ext cx="6693287" cy="888194"/>
          </a:xfrm>
          <a:prstGeom prst="rect">
            <a:avLst/>
          </a:prstGeom>
        </p:spPr>
        <p:txBody>
          <a:bodyPr/>
          <a:lstStyle>
            <a:lvl1pPr marL="0" indent="0" algn="ctr" defTabSz="914400" rtl="0" eaLnBrk="1" latinLnBrk="0" hangingPunct="1">
              <a:spcBef>
                <a:spcPct val="20000"/>
              </a:spcBef>
              <a:buFont typeface="Arial" pitchFamily="34" charset="0"/>
              <a:buNone/>
              <a:defRPr sz="2400" b="1" kern="1200">
                <a:solidFill>
                  <a:srgbClr val="4D4D4D"/>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de-DE" sz="1200" dirty="0"/>
          </a:p>
        </p:txBody>
      </p:sp>
      <p:sp>
        <p:nvSpPr>
          <p:cNvPr id="5" name="Textplatzhalter 4">
            <a:extLst>
              <a:ext uri="{FF2B5EF4-FFF2-40B4-BE49-F238E27FC236}">
                <a16:creationId xmlns:a16="http://schemas.microsoft.com/office/drawing/2014/main" id="{B08FCFF6-3CD6-4E0C-90DB-C44E966E7C25}"/>
              </a:ext>
            </a:extLst>
          </p:cNvPr>
          <p:cNvSpPr>
            <a:spLocks noGrp="1"/>
          </p:cNvSpPr>
          <p:nvPr>
            <p:ph type="body" sz="quarter" idx="10"/>
          </p:nvPr>
        </p:nvSpPr>
        <p:spPr>
          <a:xfrm>
            <a:off x="4102273" y="5352808"/>
            <a:ext cx="6270625" cy="601662"/>
          </a:xfrm>
          <a:prstGeom prst="rect">
            <a:avLst/>
          </a:prstGeom>
        </p:spPr>
        <p:txBody>
          <a:bodyPr/>
          <a:lstStyle>
            <a:lvl1pPr>
              <a:defRPr sz="1600">
                <a:solidFill>
                  <a:schemeClr val="bg1">
                    <a:lumMod val="85000"/>
                    <a:lumOff val="15000"/>
                  </a:schemeClr>
                </a:solidFill>
                <a:latin typeface="Segoe UI Semibold" panose="020B0702040204020203" pitchFamily="34" charset="0"/>
                <a:cs typeface="Segoe UI Semibold" panose="020B0702040204020203" pitchFamily="34" charset="0"/>
              </a:defRPr>
            </a:lvl1pPr>
            <a:lvl2pPr>
              <a:defRPr sz="1600">
                <a:solidFill>
                  <a:schemeClr val="bg1">
                    <a:lumMod val="85000"/>
                    <a:lumOff val="15000"/>
                  </a:schemeClr>
                </a:solidFill>
                <a:latin typeface="Segoe UI Semibold" panose="020B0702040204020203" pitchFamily="34" charset="0"/>
                <a:cs typeface="Segoe UI Semibold" panose="020B0702040204020203" pitchFamily="34" charset="0"/>
              </a:defRPr>
            </a:lvl2pPr>
            <a:lvl3pPr>
              <a:defRPr sz="1600">
                <a:solidFill>
                  <a:schemeClr val="bg1">
                    <a:lumMod val="85000"/>
                    <a:lumOff val="15000"/>
                  </a:schemeClr>
                </a:solidFill>
                <a:latin typeface="Segoe UI Semibold" panose="020B0702040204020203" pitchFamily="34" charset="0"/>
                <a:cs typeface="Segoe UI Semibold" panose="020B0702040204020203" pitchFamily="34" charset="0"/>
              </a:defRPr>
            </a:lvl3pPr>
            <a:lvl4pPr>
              <a:defRPr sz="1600">
                <a:solidFill>
                  <a:schemeClr val="bg1">
                    <a:lumMod val="85000"/>
                    <a:lumOff val="15000"/>
                  </a:schemeClr>
                </a:solidFill>
                <a:latin typeface="Segoe UI Semibold" panose="020B0702040204020203" pitchFamily="34" charset="0"/>
                <a:cs typeface="Segoe UI Semibold" panose="020B0702040204020203" pitchFamily="34" charset="0"/>
              </a:defRPr>
            </a:lvl4pPr>
            <a:lvl5pPr>
              <a:defRPr sz="1600">
                <a:solidFill>
                  <a:schemeClr val="bg1">
                    <a:lumMod val="85000"/>
                    <a:lumOff val="15000"/>
                  </a:schemeClr>
                </a:solidFill>
                <a:latin typeface="Segoe UI Semibold" panose="020B0702040204020203" pitchFamily="34" charset="0"/>
                <a:cs typeface="Segoe UI Semibold" panose="020B0702040204020203"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668729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0" name="Rechteck 14">
            <a:extLst>
              <a:ext uri="{FF2B5EF4-FFF2-40B4-BE49-F238E27FC236}">
                <a16:creationId xmlns:a16="http://schemas.microsoft.com/office/drawing/2014/main" id="{99DF6742-E294-450C-8191-256D5CA92FAA}"/>
              </a:ext>
            </a:extLst>
          </p:cNvPr>
          <p:cNvSpPr/>
          <p:nvPr userDrawn="1"/>
        </p:nvSpPr>
        <p:spPr>
          <a:xfrm>
            <a:off x="0" y="690368"/>
            <a:ext cx="12192000" cy="290074"/>
          </a:xfrm>
          <a:prstGeom prst="rect">
            <a:avLst/>
          </a:prstGeom>
          <a:solidFill>
            <a:schemeClr val="bg1">
              <a:lumMod val="95000"/>
              <a:alpha val="89804"/>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sz="900"/>
          </a:p>
        </p:txBody>
      </p:sp>
      <p:sp>
        <p:nvSpPr>
          <p:cNvPr id="21" name="Rechteck 24">
            <a:extLst>
              <a:ext uri="{FF2B5EF4-FFF2-40B4-BE49-F238E27FC236}">
                <a16:creationId xmlns:a16="http://schemas.microsoft.com/office/drawing/2014/main" id="{10E2C392-1D44-4A1B-96A0-A8C6A872F639}"/>
              </a:ext>
            </a:extLst>
          </p:cNvPr>
          <p:cNvSpPr/>
          <p:nvPr userDrawn="1"/>
        </p:nvSpPr>
        <p:spPr>
          <a:xfrm>
            <a:off x="1" y="690686"/>
            <a:ext cx="111089" cy="29004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Inhaltsplatzhalter 2"/>
          <p:cNvSpPr>
            <a:spLocks noGrp="1"/>
          </p:cNvSpPr>
          <p:nvPr userDrawn="1">
            <p:ph idx="1" hasCustomPrompt="1"/>
          </p:nvPr>
        </p:nvSpPr>
        <p:spPr>
          <a:xfrm>
            <a:off x="639235" y="1196976"/>
            <a:ext cx="10928349" cy="4929411"/>
          </a:xfrm>
          <a:prstGeom prst="rect">
            <a:avLst/>
          </a:prstGeom>
        </p:spPr>
        <p:txBody>
          <a:bodyPr/>
          <a:lstStyle>
            <a:lvl1pPr marL="0" indent="0">
              <a:buFont typeface="Arial" panose="020B0604020202020204" pitchFamily="34" charset="0"/>
              <a:buNone/>
              <a:defRPr sz="1100">
                <a:solidFill>
                  <a:srgbClr val="4D4D4D"/>
                </a:solidFill>
                <a:latin typeface="Segoe UI "/>
                <a:ea typeface="Segoe UI "/>
                <a:cs typeface="Segoe UI Semibold" panose="020B0702040204020203" pitchFamily="34" charset="0"/>
              </a:defRPr>
            </a:lvl1pPr>
            <a:lvl2pPr>
              <a:defRPr sz="1100">
                <a:solidFill>
                  <a:srgbClr val="4D4D4D"/>
                </a:solidFill>
                <a:latin typeface="Segoe UI" panose="020B0502040204020203" pitchFamily="34" charset="0"/>
                <a:ea typeface="Segoe UI" panose="020B0502040204020203" pitchFamily="34" charset="0"/>
                <a:cs typeface="Segoe UI" panose="020B0502040204020203" pitchFamily="34" charset="0"/>
              </a:defRPr>
            </a:lvl2pPr>
            <a:lvl3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3pPr>
            <a:lvl4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4pPr>
            <a:lvl5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5pPr>
          </a:lstStyle>
          <a:p>
            <a:pPr lvl="0"/>
            <a:r>
              <a:rPr lang="de-DE" dirty="0"/>
              <a:t>Textmasterformat bearbeiten</a:t>
            </a:r>
          </a:p>
        </p:txBody>
      </p:sp>
      <p:sp>
        <p:nvSpPr>
          <p:cNvPr id="28" name="Datumsplatzhalter 3"/>
          <p:cNvSpPr>
            <a:spLocks noGrp="1"/>
          </p:cNvSpPr>
          <p:nvPr userDrawn="1">
            <p:ph type="dt" sz="half" idx="2"/>
          </p:nvPr>
        </p:nvSpPr>
        <p:spPr>
          <a:xfrm>
            <a:off x="335360" y="6525718"/>
            <a:ext cx="950448" cy="230400"/>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endParaRPr lang="de-DE" dirty="0"/>
          </a:p>
        </p:txBody>
      </p:sp>
      <p:sp>
        <p:nvSpPr>
          <p:cNvPr id="30" name="Foliennummernplatzhalter 5"/>
          <p:cNvSpPr>
            <a:spLocks noGrp="1"/>
          </p:cNvSpPr>
          <p:nvPr userDrawn="1">
            <p:ph type="sldNum" sz="quarter" idx="4"/>
          </p:nvPr>
        </p:nvSpPr>
        <p:spPr>
          <a:xfrm>
            <a:off x="1330987" y="6525718"/>
            <a:ext cx="713249" cy="216024"/>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r>
              <a:rPr lang="de-DE" dirty="0"/>
              <a:t> </a:t>
            </a:r>
            <a:fld id="{7892911E-F1D8-4A05-AA86-F48799391607}" type="slidenum">
              <a:rPr lang="de-DE" smtClean="0"/>
              <a:pPr/>
              <a:t>‹Nr.›</a:t>
            </a:fld>
            <a:endParaRPr lang="de-DE" dirty="0"/>
          </a:p>
        </p:txBody>
      </p:sp>
      <p:sp>
        <p:nvSpPr>
          <p:cNvPr id="15" name="Textfeld 14"/>
          <p:cNvSpPr txBox="1">
            <a:spLocks noChangeArrowheads="1"/>
          </p:cNvSpPr>
          <p:nvPr userDrawn="1"/>
        </p:nvSpPr>
        <p:spPr bwMode="auto">
          <a:xfrm>
            <a:off x="9073687" y="6525718"/>
            <a:ext cx="30723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rgbClr val="000000"/>
                </a:solidFill>
                <a:latin typeface="Gill Sans" pitchFamily="-84" charset="0"/>
                <a:ea typeface="ヒラギノ角ゴ ProN W3" charset="-128"/>
                <a:sym typeface="Gill Sans" pitchFamily="-84" charset="0"/>
              </a:defRPr>
            </a:lvl1pPr>
            <a:lvl2pPr marL="742950" indent="-285750">
              <a:defRPr sz="4000">
                <a:solidFill>
                  <a:srgbClr val="000000"/>
                </a:solidFill>
                <a:latin typeface="Gill Sans" pitchFamily="-84" charset="0"/>
                <a:ea typeface="ヒラギノ角ゴ ProN W3" charset="-128"/>
                <a:sym typeface="Gill Sans" pitchFamily="-84" charset="0"/>
              </a:defRPr>
            </a:lvl2pPr>
            <a:lvl3pPr marL="1143000" indent="-228600">
              <a:defRPr sz="4000">
                <a:solidFill>
                  <a:srgbClr val="000000"/>
                </a:solidFill>
                <a:latin typeface="Gill Sans" pitchFamily="-84" charset="0"/>
                <a:ea typeface="ヒラギノ角ゴ ProN W3" charset="-128"/>
                <a:sym typeface="Gill Sans" pitchFamily="-84" charset="0"/>
              </a:defRPr>
            </a:lvl3pPr>
            <a:lvl4pPr marL="1600200" indent="-228600">
              <a:defRPr sz="4000">
                <a:solidFill>
                  <a:srgbClr val="000000"/>
                </a:solidFill>
                <a:latin typeface="Gill Sans" pitchFamily="-84" charset="0"/>
                <a:ea typeface="ヒラギノ角ゴ ProN W3" charset="-128"/>
                <a:sym typeface="Gill Sans" pitchFamily="-84" charset="0"/>
              </a:defRPr>
            </a:lvl4pPr>
            <a:lvl5pPr marL="2057400" indent="-228600">
              <a:defRPr sz="4000">
                <a:solidFill>
                  <a:srgbClr val="000000"/>
                </a:solidFill>
                <a:latin typeface="Gill Sans" pitchFamily="-84" charset="0"/>
                <a:ea typeface="ヒラギノ角ゴ ProN W3" charset="-128"/>
                <a:sym typeface="Gill Sans" pitchFamily="-84" charset="0"/>
              </a:defRPr>
            </a:lvl5pPr>
            <a:lvl6pPr marL="25146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6pPr>
            <a:lvl7pPr marL="29718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7pPr>
            <a:lvl8pPr marL="34290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8pPr>
            <a:lvl9pPr marL="38862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9pPr>
          </a:lstStyle>
          <a:p>
            <a:pPr eaLnBrk="1" hangingPunct="1">
              <a:defRPr/>
            </a:pPr>
            <a:r>
              <a:rPr lang="de-DE" sz="800" kern="1200" dirty="0">
                <a:solidFill>
                  <a:schemeClr val="tx1">
                    <a:tint val="75000"/>
                  </a:schemeClr>
                </a:solidFill>
                <a:latin typeface="Segoe UI" pitchFamily="34" charset="0"/>
                <a:ea typeface="Segoe UI" pitchFamily="34" charset="0"/>
                <a:cs typeface="Segoe UI" pitchFamily="34" charset="0"/>
                <a:sym typeface="Gill Sans" pitchFamily="-84" charset="0"/>
              </a:rPr>
              <a:t>Philipp </a:t>
            </a:r>
            <a:r>
              <a:rPr lang="de-DE" sz="800" kern="1200" dirty="0" err="1">
                <a:solidFill>
                  <a:schemeClr val="tx1">
                    <a:tint val="75000"/>
                  </a:schemeClr>
                </a:solidFill>
                <a:latin typeface="Segoe UI" pitchFamily="34" charset="0"/>
                <a:ea typeface="Segoe UI" pitchFamily="34" charset="0"/>
                <a:cs typeface="Segoe UI" pitchFamily="34" charset="0"/>
                <a:sym typeface="Gill Sans" pitchFamily="-84" charset="0"/>
              </a:rPr>
              <a:t>Eisenhuth</a:t>
            </a:r>
            <a:endParaRPr lang="de-DE" sz="800" kern="1200" dirty="0">
              <a:solidFill>
                <a:schemeClr val="tx1">
                  <a:tint val="75000"/>
                </a:schemeClr>
              </a:solidFill>
              <a:latin typeface="Segoe UI" pitchFamily="34" charset="0"/>
              <a:ea typeface="Segoe UI" pitchFamily="34" charset="0"/>
              <a:cs typeface="Segoe UI" pitchFamily="34" charset="0"/>
            </a:endParaRPr>
          </a:p>
        </p:txBody>
      </p:sp>
      <p:cxnSp>
        <p:nvCxnSpPr>
          <p:cNvPr id="16" name="Gerader Verbinder 30"/>
          <p:cNvCxnSpPr>
            <a:cxnSpLocks noChangeShapeType="1"/>
          </p:cNvCxnSpPr>
          <p:nvPr userDrawn="1"/>
        </p:nvCxnSpPr>
        <p:spPr bwMode="auto">
          <a:xfrm flipH="1">
            <a:off x="1357" y="6453336"/>
            <a:ext cx="8974964" cy="0"/>
          </a:xfrm>
          <a:prstGeom prst="line">
            <a:avLst/>
          </a:prstGeom>
          <a:noFill/>
          <a:ln w="12700" algn="ctr">
            <a:solidFill>
              <a:schemeClr val="tx1">
                <a:lumMod val="85000"/>
                <a:lumOff val="15000"/>
              </a:schemeClr>
            </a:solidFill>
            <a:round/>
            <a:headEnd/>
            <a:tailEnd/>
          </a:ln>
          <a:extLst>
            <a:ext uri="{909E8E84-426E-40DD-AFC4-6F175D3DCCD1}">
              <a14:hiddenFill xmlns:a14="http://schemas.microsoft.com/office/drawing/2010/main">
                <a:noFill/>
              </a14:hiddenFill>
            </a:ext>
          </a:extLst>
        </p:spPr>
      </p:cxnSp>
      <p:cxnSp>
        <p:nvCxnSpPr>
          <p:cNvPr id="17" name="Gerader Verbinder 16"/>
          <p:cNvCxnSpPr/>
          <p:nvPr userDrawn="1"/>
        </p:nvCxnSpPr>
        <p:spPr bwMode="auto">
          <a:xfrm flipH="1">
            <a:off x="9073687" y="6453336"/>
            <a:ext cx="3119669" cy="0"/>
          </a:xfrm>
          <a:prstGeom prst="line">
            <a:avLst/>
          </a:prstGeom>
          <a:blipFill dpi="0" rotWithShape="0">
            <a:blip r:embed="rId2"/>
            <a:srcRect/>
            <a:tile tx="0" ty="0" sx="100000" sy="100000" flip="none" algn="tl"/>
          </a:blipFill>
          <a:ln w="12700" cap="flat" cmpd="sng" algn="ctr">
            <a:solidFill>
              <a:schemeClr val="bg1">
                <a:lumMod val="75000"/>
              </a:schemeClr>
            </a:solidFill>
            <a:prstDash val="solid"/>
            <a:round/>
            <a:headEnd type="none" w="med" len="med"/>
            <a:tailEnd type="none" w="med" len="med"/>
          </a:ln>
          <a:effectLst/>
        </p:spPr>
      </p:cxnSp>
      <p:sp>
        <p:nvSpPr>
          <p:cNvPr id="18" name="Titel 4"/>
          <p:cNvSpPr>
            <a:spLocks noGrp="1"/>
          </p:cNvSpPr>
          <p:nvPr userDrawn="1">
            <p:ph type="title" hasCustomPrompt="1"/>
          </p:nvPr>
        </p:nvSpPr>
        <p:spPr>
          <a:xfrm>
            <a:off x="335360" y="690369"/>
            <a:ext cx="10515600" cy="277207"/>
          </a:xfrm>
          <a:prstGeom prst="rect">
            <a:avLst/>
          </a:prstGeom>
          <a:noFill/>
        </p:spPr>
        <p:txBody>
          <a:bodyPr/>
          <a:lstStyle>
            <a:lvl1pPr algn="l">
              <a:defRPr sz="1600" cap="small" baseline="0">
                <a:solidFill>
                  <a:srgbClr val="4D4D4D"/>
                </a:solidFill>
                <a:latin typeface="Segoe UI Semibold" panose="020B0702040204020203" pitchFamily="34" charset="0"/>
                <a:cs typeface="Segoe UI Semibold" panose="020B0702040204020203" pitchFamily="34" charset="0"/>
              </a:defRPr>
            </a:lvl1pPr>
          </a:lstStyle>
          <a:p>
            <a:r>
              <a:rPr lang="de-DE" dirty="0"/>
              <a:t>TITELMASTERFORMAT DURCH KLICKEN BEARBEITEN</a:t>
            </a:r>
          </a:p>
        </p:txBody>
      </p:sp>
      <p:pic>
        <p:nvPicPr>
          <p:cNvPr id="14" name="Grafik 13">
            <a:extLst>
              <a:ext uri="{FF2B5EF4-FFF2-40B4-BE49-F238E27FC236}">
                <a16:creationId xmlns:a16="http://schemas.microsoft.com/office/drawing/2014/main" id="{B431C567-5F24-41A0-A913-AA3E6AB17E48}"/>
              </a:ext>
            </a:extLst>
          </p:cNvPr>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652289" y="261038"/>
            <a:ext cx="1098969" cy="334832"/>
          </a:xfrm>
          <a:prstGeom prst="rect">
            <a:avLst/>
          </a:prstGeom>
        </p:spPr>
      </p:pic>
      <p:sp>
        <p:nvSpPr>
          <p:cNvPr id="19" name="Textfeld 18">
            <a:extLst>
              <a:ext uri="{FF2B5EF4-FFF2-40B4-BE49-F238E27FC236}">
                <a16:creationId xmlns:a16="http://schemas.microsoft.com/office/drawing/2014/main" id="{B7979591-ED46-41CF-B34C-4153AABF6220}"/>
              </a:ext>
            </a:extLst>
          </p:cNvPr>
          <p:cNvSpPr txBox="1"/>
          <p:nvPr userDrawn="1"/>
        </p:nvSpPr>
        <p:spPr>
          <a:xfrm>
            <a:off x="897349" y="288093"/>
            <a:ext cx="1202573" cy="307777"/>
          </a:xfrm>
          <a:prstGeom prst="rect">
            <a:avLst/>
          </a:prstGeom>
          <a:noFill/>
        </p:spPr>
        <p:txBody>
          <a:bodyPr wrap="none" rtlCol="0">
            <a:spAutoFit/>
          </a:bodyPr>
          <a:lstStyle/>
          <a:p>
            <a:r>
              <a:rPr lang="de-DE" sz="700" b="1" dirty="0">
                <a:solidFill>
                  <a:srgbClr val="4D4D4D"/>
                </a:solidFill>
                <a:latin typeface="Segoe UI Semibold" panose="020B0702040204020203" pitchFamily="34" charset="0"/>
                <a:cs typeface="Segoe UI Semibold" panose="020B0702040204020203" pitchFamily="34" charset="0"/>
              </a:rPr>
              <a:t>DATABASES AND </a:t>
            </a:r>
            <a:br>
              <a:rPr lang="de-DE" sz="700" b="1" dirty="0">
                <a:solidFill>
                  <a:srgbClr val="4D4D4D"/>
                </a:solidFill>
                <a:latin typeface="Segoe UI Semibold" panose="020B0702040204020203" pitchFamily="34" charset="0"/>
                <a:cs typeface="Segoe UI Semibold" panose="020B0702040204020203" pitchFamily="34" charset="0"/>
              </a:rPr>
            </a:br>
            <a:r>
              <a:rPr lang="de-DE" sz="700" b="1" dirty="0">
                <a:solidFill>
                  <a:srgbClr val="4D4D4D"/>
                </a:solidFill>
                <a:latin typeface="Segoe UI Semibold" panose="020B0702040204020203" pitchFamily="34" charset="0"/>
                <a:cs typeface="Segoe UI Semibold" panose="020B0702040204020203" pitchFamily="34" charset="0"/>
              </a:rPr>
              <a:t>INFORMATION SYSTEMS</a:t>
            </a:r>
          </a:p>
        </p:txBody>
      </p:sp>
      <p:pic>
        <p:nvPicPr>
          <p:cNvPr id="22" name="Grafik 21" descr="Ein Bild, das Computer, Zeichnung enthält.&#10;&#10;Automatisch generierte Beschreibung">
            <a:extLst>
              <a:ext uri="{FF2B5EF4-FFF2-40B4-BE49-F238E27FC236}">
                <a16:creationId xmlns:a16="http://schemas.microsoft.com/office/drawing/2014/main" id="{43DEE1A8-054F-4D09-A866-BBDF50F978B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9892" y="267642"/>
            <a:ext cx="317456" cy="285845"/>
          </a:xfrm>
          <a:prstGeom prst="rect">
            <a:avLst/>
          </a:prstGeom>
        </p:spPr>
      </p:pic>
    </p:spTree>
    <p:extLst>
      <p:ext uri="{BB962C8B-B14F-4D97-AF65-F5344CB8AC3E}">
        <p14:creationId xmlns:p14="http://schemas.microsoft.com/office/powerpoint/2010/main" val="1997308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754" userDrawn="1">
          <p15:clr>
            <a:srgbClr val="FBAE40"/>
          </p15:clr>
        </p15:guide>
        <p15:guide id="2" orient="horz" pos="2160" userDrawn="1">
          <p15:clr>
            <a:srgbClr val="FBAE40"/>
          </p15:clr>
        </p15:guide>
        <p15:guide id="3" pos="393" userDrawn="1">
          <p15:clr>
            <a:srgbClr val="FBAE40"/>
          </p15:clr>
        </p15:guide>
        <p15:guide id="4" pos="728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mit Titel">
    <p:spTree>
      <p:nvGrpSpPr>
        <p:cNvPr id="1" name=""/>
        <p:cNvGrpSpPr/>
        <p:nvPr/>
      </p:nvGrpSpPr>
      <p:grpSpPr>
        <a:xfrm>
          <a:off x="0" y="0"/>
          <a:ext cx="0" cy="0"/>
          <a:chOff x="0" y="0"/>
          <a:chExt cx="0" cy="0"/>
        </a:xfrm>
      </p:grpSpPr>
      <p:sp>
        <p:nvSpPr>
          <p:cNvPr id="13" name="Inhaltsplatzhalter 2"/>
          <p:cNvSpPr>
            <a:spLocks noGrp="1"/>
          </p:cNvSpPr>
          <p:nvPr>
            <p:ph idx="1"/>
          </p:nvPr>
        </p:nvSpPr>
        <p:spPr>
          <a:xfrm>
            <a:off x="609600" y="1628801"/>
            <a:ext cx="5390389" cy="4497363"/>
          </a:xfrm>
          <a:prstGeom prst="rect">
            <a:avLst/>
          </a:prstGeom>
        </p:spPr>
        <p:txBody>
          <a:bodyPr/>
          <a:lstStyle>
            <a:lvl1pPr marL="0" indent="0">
              <a:buNone/>
              <a:defRPr sz="1100">
                <a:solidFill>
                  <a:srgbClr val="4D4D4D"/>
                </a:solidFill>
                <a:latin typeface="Segoe UI "/>
                <a:ea typeface="Segoe UI "/>
                <a:cs typeface="Segoe UI Semibold" panose="020B0702040204020203" pitchFamily="34" charset="0"/>
              </a:defRPr>
            </a:lvl1pPr>
            <a:lvl2pPr>
              <a:defRPr sz="1200">
                <a:solidFill>
                  <a:srgbClr val="4D4D4D"/>
                </a:solidFill>
                <a:latin typeface="Segoe UI" pitchFamily="34" charset="0"/>
                <a:ea typeface="Segoe UI" pitchFamily="34" charset="0"/>
                <a:cs typeface="Segoe UI" pitchFamily="34" charset="0"/>
              </a:defRPr>
            </a:lvl2pPr>
            <a:lvl3pPr>
              <a:defRPr sz="110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3pPr>
            <a:lvl4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4pPr>
            <a:lvl5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5pPr>
          </a:lstStyle>
          <a:p>
            <a:pPr lvl="0"/>
            <a:endParaRPr lang="de-DE" dirty="0"/>
          </a:p>
        </p:txBody>
      </p:sp>
      <p:sp>
        <p:nvSpPr>
          <p:cNvPr id="20" name="Textplatzhalter 3"/>
          <p:cNvSpPr>
            <a:spLocks noGrp="1"/>
          </p:cNvSpPr>
          <p:nvPr>
            <p:ph type="body" sz="half" idx="11"/>
          </p:nvPr>
        </p:nvSpPr>
        <p:spPr>
          <a:xfrm>
            <a:off x="623392" y="1196752"/>
            <a:ext cx="5376597" cy="288032"/>
          </a:xfrm>
          <a:prstGeom prst="rect">
            <a:avLst/>
          </a:prstGeom>
        </p:spPr>
        <p:txBody>
          <a:bodyPr/>
          <a:lstStyle>
            <a:lvl1pPr marL="0" indent="0">
              <a:buNone/>
              <a:defRPr sz="1200" b="1">
                <a:solidFill>
                  <a:srgbClr val="4D4D4D"/>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21" name="Inhaltsplatzhalter 2"/>
          <p:cNvSpPr>
            <a:spLocks noGrp="1"/>
          </p:cNvSpPr>
          <p:nvPr>
            <p:ph idx="12"/>
          </p:nvPr>
        </p:nvSpPr>
        <p:spPr>
          <a:xfrm>
            <a:off x="6192011" y="1628801"/>
            <a:ext cx="5390389" cy="4497363"/>
          </a:xfrm>
          <a:prstGeom prst="rect">
            <a:avLst/>
          </a:prstGeom>
        </p:spPr>
        <p:txBody>
          <a:bodyPr/>
          <a:lstStyle>
            <a:lvl1pPr marL="0" indent="0">
              <a:buNone/>
              <a:defRPr sz="1100">
                <a:solidFill>
                  <a:srgbClr val="4D4D4D"/>
                </a:solidFill>
                <a:latin typeface="Segoe UI "/>
                <a:ea typeface="Segoe UI "/>
                <a:cs typeface="Segoe UI Semibold" panose="020B0702040204020203" pitchFamily="34" charset="0"/>
              </a:defRPr>
            </a:lvl1pPr>
            <a:lvl2pPr>
              <a:defRPr sz="1200">
                <a:solidFill>
                  <a:srgbClr val="4D4D4D"/>
                </a:solidFill>
                <a:latin typeface="Segoe UI" pitchFamily="34" charset="0"/>
                <a:ea typeface="Segoe UI" pitchFamily="34" charset="0"/>
                <a:cs typeface="Segoe UI" pitchFamily="34" charset="0"/>
              </a:defRPr>
            </a:lvl2pPr>
            <a:lvl3pPr>
              <a:defRPr sz="110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3pPr>
            <a:lvl4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4pPr>
            <a:lvl5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5pPr>
          </a:lstStyle>
          <a:p>
            <a:pPr lvl="0"/>
            <a:endParaRPr lang="de-DE" dirty="0"/>
          </a:p>
        </p:txBody>
      </p:sp>
      <p:sp>
        <p:nvSpPr>
          <p:cNvPr id="22" name="Textplatzhalter 3"/>
          <p:cNvSpPr>
            <a:spLocks noGrp="1"/>
          </p:cNvSpPr>
          <p:nvPr>
            <p:ph type="body" sz="half" idx="13"/>
          </p:nvPr>
        </p:nvSpPr>
        <p:spPr>
          <a:xfrm>
            <a:off x="6205803" y="1196752"/>
            <a:ext cx="5376597" cy="288032"/>
          </a:xfrm>
          <a:prstGeom prst="rect">
            <a:avLst/>
          </a:prstGeom>
        </p:spPr>
        <p:txBody>
          <a:bodyPr/>
          <a:lstStyle>
            <a:lvl1pPr marL="0" indent="0">
              <a:buNone/>
              <a:defRPr sz="1200" b="1">
                <a:solidFill>
                  <a:srgbClr val="4D4D4D"/>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33" name="Rechteck 14">
            <a:extLst>
              <a:ext uri="{FF2B5EF4-FFF2-40B4-BE49-F238E27FC236}">
                <a16:creationId xmlns:a16="http://schemas.microsoft.com/office/drawing/2014/main" id="{99DF6742-E294-450C-8191-256D5CA92FAA}"/>
              </a:ext>
            </a:extLst>
          </p:cNvPr>
          <p:cNvSpPr/>
          <p:nvPr userDrawn="1"/>
        </p:nvSpPr>
        <p:spPr>
          <a:xfrm>
            <a:off x="0" y="690368"/>
            <a:ext cx="12192000" cy="290074"/>
          </a:xfrm>
          <a:prstGeom prst="rect">
            <a:avLst/>
          </a:prstGeom>
          <a:solidFill>
            <a:schemeClr val="bg1">
              <a:lumMod val="95000"/>
              <a:alpha val="89804"/>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sz="900"/>
          </a:p>
        </p:txBody>
      </p:sp>
      <p:sp>
        <p:nvSpPr>
          <p:cNvPr id="34" name="Rechteck 24">
            <a:extLst>
              <a:ext uri="{FF2B5EF4-FFF2-40B4-BE49-F238E27FC236}">
                <a16:creationId xmlns:a16="http://schemas.microsoft.com/office/drawing/2014/main" id="{10E2C392-1D44-4A1B-96A0-A8C6A872F639}"/>
              </a:ext>
            </a:extLst>
          </p:cNvPr>
          <p:cNvSpPr/>
          <p:nvPr userDrawn="1"/>
        </p:nvSpPr>
        <p:spPr>
          <a:xfrm>
            <a:off x="1" y="690686"/>
            <a:ext cx="111089" cy="29004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itel 4"/>
          <p:cNvSpPr>
            <a:spLocks noGrp="1"/>
          </p:cNvSpPr>
          <p:nvPr>
            <p:ph type="title" hasCustomPrompt="1"/>
          </p:nvPr>
        </p:nvSpPr>
        <p:spPr>
          <a:xfrm>
            <a:off x="335360" y="690369"/>
            <a:ext cx="10515600" cy="277207"/>
          </a:xfrm>
          <a:prstGeom prst="rect">
            <a:avLst/>
          </a:prstGeom>
          <a:noFill/>
        </p:spPr>
        <p:txBody>
          <a:bodyPr/>
          <a:lstStyle>
            <a:lvl1pPr algn="l">
              <a:defRPr sz="1200" cap="small" baseline="0">
                <a:solidFill>
                  <a:srgbClr val="4D4D4D"/>
                </a:solidFill>
                <a:latin typeface="Segoe UI Semibold" panose="020B0702040204020203" pitchFamily="34" charset="0"/>
                <a:cs typeface="Segoe UI Semibold" panose="020B0702040204020203" pitchFamily="34" charset="0"/>
              </a:defRPr>
            </a:lvl1pPr>
          </a:lstStyle>
          <a:p>
            <a:r>
              <a:rPr lang="de-DE" dirty="0"/>
              <a:t>TITELMASTERFORMAT DURCH KLICKEN BEARBEITEN</a:t>
            </a:r>
          </a:p>
        </p:txBody>
      </p:sp>
      <p:sp>
        <p:nvSpPr>
          <p:cNvPr id="39" name="Datumsplatzhalter 3"/>
          <p:cNvSpPr>
            <a:spLocks noGrp="1"/>
          </p:cNvSpPr>
          <p:nvPr>
            <p:ph type="dt" sz="half" idx="2"/>
          </p:nvPr>
        </p:nvSpPr>
        <p:spPr>
          <a:xfrm>
            <a:off x="335360" y="6525718"/>
            <a:ext cx="950448" cy="230400"/>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endParaRPr lang="de-DE" dirty="0"/>
          </a:p>
        </p:txBody>
      </p:sp>
      <p:sp>
        <p:nvSpPr>
          <p:cNvPr id="40" name="Foliennummernplatzhalter 5"/>
          <p:cNvSpPr>
            <a:spLocks noGrp="1"/>
          </p:cNvSpPr>
          <p:nvPr>
            <p:ph type="sldNum" sz="quarter" idx="4"/>
          </p:nvPr>
        </p:nvSpPr>
        <p:spPr>
          <a:xfrm>
            <a:off x="1330987" y="6525718"/>
            <a:ext cx="713249" cy="216024"/>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r>
              <a:rPr lang="de-DE" dirty="0"/>
              <a:t>|  </a:t>
            </a:r>
            <a:fld id="{7892911E-F1D8-4A05-AA86-F48799391607}" type="slidenum">
              <a:rPr lang="de-DE" smtClean="0"/>
              <a:pPr/>
              <a:t>‹Nr.›</a:t>
            </a:fld>
            <a:endParaRPr lang="de-DE" dirty="0"/>
          </a:p>
        </p:txBody>
      </p:sp>
      <p:sp>
        <p:nvSpPr>
          <p:cNvPr id="41" name="Textfeld 40"/>
          <p:cNvSpPr txBox="1">
            <a:spLocks noChangeArrowheads="1"/>
          </p:cNvSpPr>
          <p:nvPr userDrawn="1"/>
        </p:nvSpPr>
        <p:spPr bwMode="auto">
          <a:xfrm>
            <a:off x="9073687" y="6525718"/>
            <a:ext cx="30723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rgbClr val="000000"/>
                </a:solidFill>
                <a:latin typeface="Gill Sans" pitchFamily="-84" charset="0"/>
                <a:ea typeface="ヒラギノ角ゴ ProN W3" charset="-128"/>
                <a:sym typeface="Gill Sans" pitchFamily="-84" charset="0"/>
              </a:defRPr>
            </a:lvl1pPr>
            <a:lvl2pPr marL="742950" indent="-285750">
              <a:defRPr sz="4000">
                <a:solidFill>
                  <a:srgbClr val="000000"/>
                </a:solidFill>
                <a:latin typeface="Gill Sans" pitchFamily="-84" charset="0"/>
                <a:ea typeface="ヒラギノ角ゴ ProN W3" charset="-128"/>
                <a:sym typeface="Gill Sans" pitchFamily="-84" charset="0"/>
              </a:defRPr>
            </a:lvl2pPr>
            <a:lvl3pPr marL="1143000" indent="-228600">
              <a:defRPr sz="4000">
                <a:solidFill>
                  <a:srgbClr val="000000"/>
                </a:solidFill>
                <a:latin typeface="Gill Sans" pitchFamily="-84" charset="0"/>
                <a:ea typeface="ヒラギノ角ゴ ProN W3" charset="-128"/>
                <a:sym typeface="Gill Sans" pitchFamily="-84" charset="0"/>
              </a:defRPr>
            </a:lvl3pPr>
            <a:lvl4pPr marL="1600200" indent="-228600">
              <a:defRPr sz="4000">
                <a:solidFill>
                  <a:srgbClr val="000000"/>
                </a:solidFill>
                <a:latin typeface="Gill Sans" pitchFamily="-84" charset="0"/>
                <a:ea typeface="ヒラギノ角ゴ ProN W3" charset="-128"/>
                <a:sym typeface="Gill Sans" pitchFamily="-84" charset="0"/>
              </a:defRPr>
            </a:lvl4pPr>
            <a:lvl5pPr marL="2057400" indent="-228600">
              <a:defRPr sz="4000">
                <a:solidFill>
                  <a:srgbClr val="000000"/>
                </a:solidFill>
                <a:latin typeface="Gill Sans" pitchFamily="-84" charset="0"/>
                <a:ea typeface="ヒラギノ角ゴ ProN W3" charset="-128"/>
                <a:sym typeface="Gill Sans" pitchFamily="-84" charset="0"/>
              </a:defRPr>
            </a:lvl5pPr>
            <a:lvl6pPr marL="25146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6pPr>
            <a:lvl7pPr marL="29718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7pPr>
            <a:lvl8pPr marL="34290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8pPr>
            <a:lvl9pPr marL="38862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9pPr>
          </a:lstStyle>
          <a:p>
            <a:pPr eaLnBrk="1" hangingPunct="1">
              <a:defRPr/>
            </a:pPr>
            <a:r>
              <a:rPr lang="de-DE" sz="800" kern="1200" dirty="0">
                <a:solidFill>
                  <a:schemeClr val="tx1">
                    <a:tint val="75000"/>
                  </a:schemeClr>
                </a:solidFill>
                <a:latin typeface="Segoe UI" pitchFamily="34" charset="0"/>
                <a:ea typeface="Segoe UI" pitchFamily="34" charset="0"/>
                <a:cs typeface="Segoe UI" pitchFamily="34" charset="0"/>
                <a:sym typeface="Gill Sans" pitchFamily="-84" charset="0"/>
              </a:rPr>
              <a:t>Philipp </a:t>
            </a:r>
            <a:r>
              <a:rPr lang="de-DE" sz="800" kern="1200" dirty="0" err="1">
                <a:solidFill>
                  <a:schemeClr val="tx1">
                    <a:tint val="75000"/>
                  </a:schemeClr>
                </a:solidFill>
                <a:latin typeface="Segoe UI" pitchFamily="34" charset="0"/>
                <a:ea typeface="Segoe UI" pitchFamily="34" charset="0"/>
                <a:cs typeface="Segoe UI" pitchFamily="34" charset="0"/>
                <a:sym typeface="Gill Sans" pitchFamily="-84" charset="0"/>
              </a:rPr>
              <a:t>EIsenhuth</a:t>
            </a:r>
            <a:endParaRPr lang="de-DE" sz="800" kern="1200" dirty="0">
              <a:solidFill>
                <a:schemeClr val="tx1">
                  <a:tint val="75000"/>
                </a:schemeClr>
              </a:solidFill>
              <a:latin typeface="Segoe UI" pitchFamily="34" charset="0"/>
              <a:ea typeface="Segoe UI" pitchFamily="34" charset="0"/>
              <a:cs typeface="Segoe UI" pitchFamily="34" charset="0"/>
            </a:endParaRPr>
          </a:p>
        </p:txBody>
      </p:sp>
      <p:cxnSp>
        <p:nvCxnSpPr>
          <p:cNvPr id="42" name="Gerader Verbinder 30"/>
          <p:cNvCxnSpPr>
            <a:cxnSpLocks noChangeShapeType="1"/>
          </p:cNvCxnSpPr>
          <p:nvPr userDrawn="1"/>
        </p:nvCxnSpPr>
        <p:spPr bwMode="auto">
          <a:xfrm flipH="1">
            <a:off x="1357" y="6453336"/>
            <a:ext cx="8974964" cy="0"/>
          </a:xfrm>
          <a:prstGeom prst="line">
            <a:avLst/>
          </a:prstGeom>
          <a:noFill/>
          <a:ln w="12700" algn="ctr">
            <a:solidFill>
              <a:schemeClr val="tx1">
                <a:lumMod val="85000"/>
                <a:lumOff val="15000"/>
              </a:schemeClr>
            </a:solidFill>
            <a:round/>
            <a:headEnd/>
            <a:tailEnd/>
          </a:ln>
          <a:extLst>
            <a:ext uri="{909E8E84-426E-40DD-AFC4-6F175D3DCCD1}">
              <a14:hiddenFill xmlns:a14="http://schemas.microsoft.com/office/drawing/2010/main">
                <a:noFill/>
              </a14:hiddenFill>
            </a:ext>
          </a:extLst>
        </p:spPr>
      </p:cxnSp>
      <p:cxnSp>
        <p:nvCxnSpPr>
          <p:cNvPr id="43" name="Gerader Verbinder 42"/>
          <p:cNvCxnSpPr/>
          <p:nvPr userDrawn="1"/>
        </p:nvCxnSpPr>
        <p:spPr bwMode="auto">
          <a:xfrm flipH="1">
            <a:off x="9073687" y="6453336"/>
            <a:ext cx="3119669" cy="0"/>
          </a:xfrm>
          <a:prstGeom prst="line">
            <a:avLst/>
          </a:prstGeom>
          <a:blipFill dpi="0" rotWithShape="0">
            <a:blip r:embed="rId2"/>
            <a:srcRect/>
            <a:tile tx="0" ty="0" sx="100000" sy="100000" flip="none" algn="tl"/>
          </a:blipFill>
          <a:ln w="12700" cap="flat" cmpd="sng" algn="ctr">
            <a:solidFill>
              <a:schemeClr val="bg1">
                <a:lumMod val="75000"/>
              </a:schemeClr>
            </a:solidFill>
            <a:prstDash val="solid"/>
            <a:round/>
            <a:headEnd type="none" w="med" len="med"/>
            <a:tailEnd type="none" w="med" len="med"/>
          </a:ln>
          <a:effectLst/>
        </p:spPr>
      </p:cxnSp>
      <p:sp>
        <p:nvSpPr>
          <p:cNvPr id="18" name="Textfeld 17">
            <a:extLst>
              <a:ext uri="{FF2B5EF4-FFF2-40B4-BE49-F238E27FC236}">
                <a16:creationId xmlns:a16="http://schemas.microsoft.com/office/drawing/2014/main" id="{46616EC4-3376-48F9-8946-7E532E76564B}"/>
              </a:ext>
            </a:extLst>
          </p:cNvPr>
          <p:cNvSpPr txBox="1"/>
          <p:nvPr userDrawn="1"/>
        </p:nvSpPr>
        <p:spPr>
          <a:xfrm>
            <a:off x="897349" y="288093"/>
            <a:ext cx="1202573" cy="307777"/>
          </a:xfrm>
          <a:prstGeom prst="rect">
            <a:avLst/>
          </a:prstGeom>
          <a:noFill/>
        </p:spPr>
        <p:txBody>
          <a:bodyPr wrap="none" rtlCol="0">
            <a:spAutoFit/>
          </a:bodyPr>
          <a:lstStyle/>
          <a:p>
            <a:r>
              <a:rPr lang="de-DE" sz="700" b="1" dirty="0">
                <a:solidFill>
                  <a:srgbClr val="4D4D4D"/>
                </a:solidFill>
                <a:latin typeface="Segoe UI Semibold" panose="020B0702040204020203" pitchFamily="34" charset="0"/>
                <a:cs typeface="Segoe UI Semibold" panose="020B0702040204020203" pitchFamily="34" charset="0"/>
              </a:rPr>
              <a:t>DATABASES AND </a:t>
            </a:r>
            <a:br>
              <a:rPr lang="de-DE" sz="700" b="1" dirty="0">
                <a:solidFill>
                  <a:srgbClr val="4D4D4D"/>
                </a:solidFill>
                <a:latin typeface="Segoe UI Semibold" panose="020B0702040204020203" pitchFamily="34" charset="0"/>
                <a:cs typeface="Segoe UI Semibold" panose="020B0702040204020203" pitchFamily="34" charset="0"/>
              </a:rPr>
            </a:br>
            <a:r>
              <a:rPr lang="de-DE" sz="700" b="1" dirty="0">
                <a:solidFill>
                  <a:srgbClr val="4D4D4D"/>
                </a:solidFill>
                <a:latin typeface="Segoe UI Semibold" panose="020B0702040204020203" pitchFamily="34" charset="0"/>
                <a:cs typeface="Segoe UI Semibold" panose="020B0702040204020203" pitchFamily="34" charset="0"/>
              </a:rPr>
              <a:t>INFORMATION SYSTEMS</a:t>
            </a:r>
          </a:p>
        </p:txBody>
      </p:sp>
      <p:pic>
        <p:nvPicPr>
          <p:cNvPr id="23" name="Grafik 22" descr="Ein Bild, das Computer, Zeichnung enthält.&#10;&#10;Automatisch generierte Beschreibung">
            <a:extLst>
              <a:ext uri="{FF2B5EF4-FFF2-40B4-BE49-F238E27FC236}">
                <a16:creationId xmlns:a16="http://schemas.microsoft.com/office/drawing/2014/main" id="{AA248CD8-C5B2-4569-81D6-22DAF1D55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892" y="267642"/>
            <a:ext cx="317456" cy="285845"/>
          </a:xfrm>
          <a:prstGeom prst="rect">
            <a:avLst/>
          </a:prstGeom>
        </p:spPr>
      </p:pic>
      <p:pic>
        <p:nvPicPr>
          <p:cNvPr id="24" name="Grafik 23">
            <a:extLst>
              <a:ext uri="{FF2B5EF4-FFF2-40B4-BE49-F238E27FC236}">
                <a16:creationId xmlns:a16="http://schemas.microsoft.com/office/drawing/2014/main" id="{23952E6C-C6C5-4727-B476-9A1F819E53F6}"/>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652289" y="261038"/>
            <a:ext cx="1098969" cy="334832"/>
          </a:xfrm>
          <a:prstGeom prst="rect">
            <a:avLst/>
          </a:prstGeom>
        </p:spPr>
      </p:pic>
    </p:spTree>
    <p:extLst>
      <p:ext uri="{BB962C8B-B14F-4D97-AF65-F5344CB8AC3E}">
        <p14:creationId xmlns:p14="http://schemas.microsoft.com/office/powerpoint/2010/main" val="3026679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ohne Titel">
    <p:spTree>
      <p:nvGrpSpPr>
        <p:cNvPr id="1" name=""/>
        <p:cNvGrpSpPr/>
        <p:nvPr/>
      </p:nvGrpSpPr>
      <p:grpSpPr>
        <a:xfrm>
          <a:off x="0" y="0"/>
          <a:ext cx="0" cy="0"/>
          <a:chOff x="0" y="0"/>
          <a:chExt cx="0" cy="0"/>
        </a:xfrm>
      </p:grpSpPr>
      <p:sp>
        <p:nvSpPr>
          <p:cNvPr id="13" name="Inhaltsplatzhalter 2"/>
          <p:cNvSpPr>
            <a:spLocks noGrp="1"/>
          </p:cNvSpPr>
          <p:nvPr>
            <p:ph idx="1"/>
          </p:nvPr>
        </p:nvSpPr>
        <p:spPr>
          <a:xfrm>
            <a:off x="609600" y="1196753"/>
            <a:ext cx="5390389" cy="4929411"/>
          </a:xfrm>
          <a:prstGeom prst="rect">
            <a:avLst/>
          </a:prstGeom>
        </p:spPr>
        <p:txBody>
          <a:bodyPr/>
          <a:lstStyle>
            <a:lvl1pPr>
              <a:defRPr sz="1400">
                <a:solidFill>
                  <a:srgbClr val="4D4D4D"/>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a:defRPr sz="1200">
                <a:solidFill>
                  <a:srgbClr val="4D4D4D"/>
                </a:solidFill>
                <a:latin typeface="Segoe UI" pitchFamily="34" charset="0"/>
                <a:ea typeface="Segoe UI" pitchFamily="34" charset="0"/>
                <a:cs typeface="Segoe UI" pitchFamily="34" charset="0"/>
              </a:defRPr>
            </a:lvl2pPr>
            <a:lvl3pPr>
              <a:defRPr sz="110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3pPr>
            <a:lvl4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4pPr>
            <a:lvl5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Inhaltsplatzhalter 2"/>
          <p:cNvSpPr>
            <a:spLocks noGrp="1"/>
          </p:cNvSpPr>
          <p:nvPr>
            <p:ph idx="12"/>
          </p:nvPr>
        </p:nvSpPr>
        <p:spPr>
          <a:xfrm>
            <a:off x="6192011" y="1196753"/>
            <a:ext cx="5390389" cy="4929411"/>
          </a:xfrm>
          <a:prstGeom prst="rect">
            <a:avLst/>
          </a:prstGeom>
        </p:spPr>
        <p:txBody>
          <a:bodyPr/>
          <a:lstStyle>
            <a:lvl1pPr>
              <a:defRPr sz="1400">
                <a:solidFill>
                  <a:srgbClr val="4D4D4D"/>
                </a:solidFill>
                <a:latin typeface="Segoe UI Semibold" panose="020B0702040204020203" pitchFamily="34" charset="0"/>
                <a:ea typeface="Segoe UI Semibold" panose="020B0702040204020203" pitchFamily="34" charset="0"/>
                <a:cs typeface="Segoe UI Semibold" panose="020B0702040204020203" pitchFamily="34" charset="0"/>
              </a:defRPr>
            </a:lvl1pPr>
            <a:lvl2pPr>
              <a:defRPr sz="1200">
                <a:solidFill>
                  <a:srgbClr val="4D4D4D"/>
                </a:solidFill>
                <a:latin typeface="Segoe UI" pitchFamily="34" charset="0"/>
                <a:ea typeface="Segoe UI" pitchFamily="34" charset="0"/>
                <a:cs typeface="Segoe UI" pitchFamily="34" charset="0"/>
              </a:defRPr>
            </a:lvl2pPr>
            <a:lvl3pPr>
              <a:defRPr sz="110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3pPr>
            <a:lvl4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4pPr>
            <a:lvl5pPr>
              <a:defRPr sz="1050">
                <a:solidFill>
                  <a:srgbClr val="4D4D4D"/>
                </a:solidFill>
                <a:latin typeface="Segoe UI Light" panose="020B0502040204020203" pitchFamily="34" charset="0"/>
                <a:ea typeface="Segoe UI" panose="020B0502040204020203" pitchFamily="34" charset="0"/>
                <a:cs typeface="Segoe UI Light" panose="020B0502040204020203"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3" name="Rechteck 14">
            <a:extLst>
              <a:ext uri="{FF2B5EF4-FFF2-40B4-BE49-F238E27FC236}">
                <a16:creationId xmlns:a16="http://schemas.microsoft.com/office/drawing/2014/main" id="{99DF6742-E294-450C-8191-256D5CA92FAA}"/>
              </a:ext>
            </a:extLst>
          </p:cNvPr>
          <p:cNvSpPr/>
          <p:nvPr userDrawn="1"/>
        </p:nvSpPr>
        <p:spPr>
          <a:xfrm>
            <a:off x="0" y="690368"/>
            <a:ext cx="12192000" cy="290074"/>
          </a:xfrm>
          <a:prstGeom prst="rect">
            <a:avLst/>
          </a:prstGeom>
          <a:solidFill>
            <a:schemeClr val="bg1">
              <a:lumMod val="95000"/>
              <a:alpha val="89804"/>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de-DE" sz="900"/>
          </a:p>
        </p:txBody>
      </p:sp>
      <p:sp>
        <p:nvSpPr>
          <p:cNvPr id="34" name="Rechteck 24">
            <a:extLst>
              <a:ext uri="{FF2B5EF4-FFF2-40B4-BE49-F238E27FC236}">
                <a16:creationId xmlns:a16="http://schemas.microsoft.com/office/drawing/2014/main" id="{10E2C392-1D44-4A1B-96A0-A8C6A872F639}"/>
              </a:ext>
            </a:extLst>
          </p:cNvPr>
          <p:cNvSpPr/>
          <p:nvPr userDrawn="1"/>
        </p:nvSpPr>
        <p:spPr>
          <a:xfrm>
            <a:off x="1" y="690686"/>
            <a:ext cx="111089" cy="290042"/>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itel 4"/>
          <p:cNvSpPr>
            <a:spLocks noGrp="1"/>
          </p:cNvSpPr>
          <p:nvPr>
            <p:ph type="title" hasCustomPrompt="1"/>
          </p:nvPr>
        </p:nvSpPr>
        <p:spPr>
          <a:xfrm>
            <a:off x="335360" y="690369"/>
            <a:ext cx="10515600" cy="277207"/>
          </a:xfrm>
          <a:prstGeom prst="rect">
            <a:avLst/>
          </a:prstGeom>
          <a:noFill/>
        </p:spPr>
        <p:txBody>
          <a:bodyPr/>
          <a:lstStyle>
            <a:lvl1pPr algn="l">
              <a:defRPr sz="1200" cap="small" baseline="0">
                <a:solidFill>
                  <a:srgbClr val="4D4D4D"/>
                </a:solidFill>
                <a:latin typeface="Segoe UI Semibold" panose="020B0702040204020203" pitchFamily="34" charset="0"/>
                <a:cs typeface="Segoe UI Semibold" panose="020B0702040204020203" pitchFamily="34" charset="0"/>
              </a:defRPr>
            </a:lvl1pPr>
          </a:lstStyle>
          <a:p>
            <a:r>
              <a:rPr lang="de-DE" dirty="0"/>
              <a:t>TITELMASTERFORMAT DURCH KLICKEN BEARBEITEN</a:t>
            </a:r>
          </a:p>
        </p:txBody>
      </p:sp>
      <p:sp>
        <p:nvSpPr>
          <p:cNvPr id="22" name="Datumsplatzhalter 3"/>
          <p:cNvSpPr>
            <a:spLocks noGrp="1"/>
          </p:cNvSpPr>
          <p:nvPr>
            <p:ph type="dt" sz="half" idx="2"/>
          </p:nvPr>
        </p:nvSpPr>
        <p:spPr>
          <a:xfrm>
            <a:off x="335360" y="6525718"/>
            <a:ext cx="950448" cy="230400"/>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endParaRPr lang="de-DE" dirty="0"/>
          </a:p>
        </p:txBody>
      </p:sp>
      <p:sp>
        <p:nvSpPr>
          <p:cNvPr id="23" name="Foliennummernplatzhalter 5"/>
          <p:cNvSpPr>
            <a:spLocks noGrp="1"/>
          </p:cNvSpPr>
          <p:nvPr>
            <p:ph type="sldNum" sz="quarter" idx="4"/>
          </p:nvPr>
        </p:nvSpPr>
        <p:spPr>
          <a:xfrm>
            <a:off x="1330987" y="6525718"/>
            <a:ext cx="713249" cy="216024"/>
          </a:xfrm>
          <a:prstGeom prst="rect">
            <a:avLst/>
          </a:prstGeom>
        </p:spPr>
        <p:txBody>
          <a:bodyPr vert="horz" lIns="91440" tIns="45720" rIns="91440" bIns="45720" rtlCol="0" anchor="ctr"/>
          <a:lstStyle>
            <a:lvl1pPr algn="l">
              <a:defRPr sz="800">
                <a:solidFill>
                  <a:schemeClr val="tx1">
                    <a:tint val="75000"/>
                  </a:schemeClr>
                </a:solidFill>
                <a:latin typeface="Segoe UI" pitchFamily="34" charset="0"/>
                <a:ea typeface="Segoe UI" pitchFamily="34" charset="0"/>
                <a:cs typeface="Segoe UI" pitchFamily="34" charset="0"/>
              </a:defRPr>
            </a:lvl1pPr>
          </a:lstStyle>
          <a:p>
            <a:r>
              <a:rPr lang="de-DE" dirty="0"/>
              <a:t>|  </a:t>
            </a:r>
            <a:fld id="{7892911E-F1D8-4A05-AA86-F48799391607}" type="slidenum">
              <a:rPr lang="de-DE" smtClean="0"/>
              <a:pPr/>
              <a:t>‹Nr.›</a:t>
            </a:fld>
            <a:endParaRPr lang="de-DE" dirty="0"/>
          </a:p>
        </p:txBody>
      </p:sp>
      <p:sp>
        <p:nvSpPr>
          <p:cNvPr id="24" name="Textfeld 23"/>
          <p:cNvSpPr txBox="1">
            <a:spLocks noChangeArrowheads="1"/>
          </p:cNvSpPr>
          <p:nvPr userDrawn="1"/>
        </p:nvSpPr>
        <p:spPr bwMode="auto">
          <a:xfrm>
            <a:off x="9073687" y="6525718"/>
            <a:ext cx="30723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rgbClr val="000000"/>
                </a:solidFill>
                <a:latin typeface="Gill Sans" pitchFamily="-84" charset="0"/>
                <a:ea typeface="ヒラギノ角ゴ ProN W3" charset="-128"/>
                <a:sym typeface="Gill Sans" pitchFamily="-84" charset="0"/>
              </a:defRPr>
            </a:lvl1pPr>
            <a:lvl2pPr marL="742950" indent="-285750">
              <a:defRPr sz="4000">
                <a:solidFill>
                  <a:srgbClr val="000000"/>
                </a:solidFill>
                <a:latin typeface="Gill Sans" pitchFamily="-84" charset="0"/>
                <a:ea typeface="ヒラギノ角ゴ ProN W3" charset="-128"/>
                <a:sym typeface="Gill Sans" pitchFamily="-84" charset="0"/>
              </a:defRPr>
            </a:lvl2pPr>
            <a:lvl3pPr marL="1143000" indent="-228600">
              <a:defRPr sz="4000">
                <a:solidFill>
                  <a:srgbClr val="000000"/>
                </a:solidFill>
                <a:latin typeface="Gill Sans" pitchFamily="-84" charset="0"/>
                <a:ea typeface="ヒラギノ角ゴ ProN W3" charset="-128"/>
                <a:sym typeface="Gill Sans" pitchFamily="-84" charset="0"/>
              </a:defRPr>
            </a:lvl3pPr>
            <a:lvl4pPr marL="1600200" indent="-228600">
              <a:defRPr sz="4000">
                <a:solidFill>
                  <a:srgbClr val="000000"/>
                </a:solidFill>
                <a:latin typeface="Gill Sans" pitchFamily="-84" charset="0"/>
                <a:ea typeface="ヒラギノ角ゴ ProN W3" charset="-128"/>
                <a:sym typeface="Gill Sans" pitchFamily="-84" charset="0"/>
              </a:defRPr>
            </a:lvl4pPr>
            <a:lvl5pPr marL="2057400" indent="-228600">
              <a:defRPr sz="4000">
                <a:solidFill>
                  <a:srgbClr val="000000"/>
                </a:solidFill>
                <a:latin typeface="Gill Sans" pitchFamily="-84" charset="0"/>
                <a:ea typeface="ヒラギノ角ゴ ProN W3" charset="-128"/>
                <a:sym typeface="Gill Sans" pitchFamily="-84" charset="0"/>
              </a:defRPr>
            </a:lvl5pPr>
            <a:lvl6pPr marL="25146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6pPr>
            <a:lvl7pPr marL="29718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7pPr>
            <a:lvl8pPr marL="34290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8pPr>
            <a:lvl9pPr marL="3886200" indent="-228600" eaLnBrk="0" fontAlgn="base" hangingPunct="0">
              <a:spcBef>
                <a:spcPct val="0"/>
              </a:spcBef>
              <a:spcAft>
                <a:spcPct val="0"/>
              </a:spcAft>
              <a:defRPr sz="4000">
                <a:solidFill>
                  <a:srgbClr val="000000"/>
                </a:solidFill>
                <a:latin typeface="Gill Sans" pitchFamily="-84" charset="0"/>
                <a:ea typeface="ヒラギノ角ゴ ProN W3" charset="-128"/>
                <a:sym typeface="Gill Sans" pitchFamily="-84" charset="0"/>
              </a:defRPr>
            </a:lvl9pPr>
          </a:lstStyle>
          <a:p>
            <a:pPr eaLnBrk="1" hangingPunct="1">
              <a:defRPr/>
            </a:pPr>
            <a:r>
              <a:rPr lang="de-DE" sz="800" kern="1200" dirty="0">
                <a:solidFill>
                  <a:schemeClr val="tx1">
                    <a:tint val="75000"/>
                  </a:schemeClr>
                </a:solidFill>
                <a:latin typeface="Segoe UI" pitchFamily="34" charset="0"/>
                <a:ea typeface="Segoe UI" pitchFamily="34" charset="0"/>
                <a:cs typeface="Segoe UI" pitchFamily="34" charset="0"/>
                <a:sym typeface="Gill Sans" pitchFamily="-84" charset="0"/>
              </a:rPr>
              <a:t>Philipp </a:t>
            </a:r>
            <a:r>
              <a:rPr lang="de-DE" sz="800" kern="1200" dirty="0" err="1">
                <a:solidFill>
                  <a:schemeClr val="tx1">
                    <a:tint val="75000"/>
                  </a:schemeClr>
                </a:solidFill>
                <a:latin typeface="Segoe UI" pitchFamily="34" charset="0"/>
                <a:ea typeface="Segoe UI" pitchFamily="34" charset="0"/>
                <a:cs typeface="Segoe UI" pitchFamily="34" charset="0"/>
                <a:sym typeface="Gill Sans" pitchFamily="-84" charset="0"/>
              </a:rPr>
              <a:t>Eisenhuth</a:t>
            </a:r>
            <a:endParaRPr lang="de-DE" sz="800" kern="1200" dirty="0">
              <a:solidFill>
                <a:schemeClr val="tx1">
                  <a:tint val="75000"/>
                </a:schemeClr>
              </a:solidFill>
              <a:latin typeface="Segoe UI" pitchFamily="34" charset="0"/>
              <a:ea typeface="Segoe UI" pitchFamily="34" charset="0"/>
              <a:cs typeface="Segoe UI" pitchFamily="34" charset="0"/>
            </a:endParaRPr>
          </a:p>
        </p:txBody>
      </p:sp>
      <p:cxnSp>
        <p:nvCxnSpPr>
          <p:cNvPr id="35" name="Gerader Verbinder 30"/>
          <p:cNvCxnSpPr>
            <a:cxnSpLocks noChangeShapeType="1"/>
          </p:cNvCxnSpPr>
          <p:nvPr userDrawn="1"/>
        </p:nvCxnSpPr>
        <p:spPr bwMode="auto">
          <a:xfrm flipH="1">
            <a:off x="1357" y="6453336"/>
            <a:ext cx="8974964" cy="0"/>
          </a:xfrm>
          <a:prstGeom prst="line">
            <a:avLst/>
          </a:prstGeom>
          <a:noFill/>
          <a:ln w="12700" algn="ctr">
            <a:solidFill>
              <a:schemeClr val="tx1">
                <a:lumMod val="85000"/>
                <a:lumOff val="15000"/>
              </a:schemeClr>
            </a:solidFill>
            <a:round/>
            <a:headEnd/>
            <a:tailEnd/>
          </a:ln>
          <a:extLst>
            <a:ext uri="{909E8E84-426E-40DD-AFC4-6F175D3DCCD1}">
              <a14:hiddenFill xmlns:a14="http://schemas.microsoft.com/office/drawing/2010/main">
                <a:noFill/>
              </a14:hiddenFill>
            </a:ext>
          </a:extLst>
        </p:spPr>
      </p:cxnSp>
      <p:cxnSp>
        <p:nvCxnSpPr>
          <p:cNvPr id="36" name="Gerader Verbinder 35"/>
          <p:cNvCxnSpPr/>
          <p:nvPr userDrawn="1"/>
        </p:nvCxnSpPr>
        <p:spPr bwMode="auto">
          <a:xfrm flipH="1">
            <a:off x="9073687" y="6453336"/>
            <a:ext cx="3119669" cy="0"/>
          </a:xfrm>
          <a:prstGeom prst="line">
            <a:avLst/>
          </a:prstGeom>
          <a:blipFill dpi="0" rotWithShape="0">
            <a:blip r:embed="rId2"/>
            <a:srcRect/>
            <a:tile tx="0" ty="0" sx="100000" sy="100000" flip="none" algn="tl"/>
          </a:blipFill>
          <a:ln w="12700" cap="flat" cmpd="sng" algn="ctr">
            <a:solidFill>
              <a:schemeClr val="bg1">
                <a:lumMod val="75000"/>
              </a:schemeClr>
            </a:solidFill>
            <a:prstDash val="solid"/>
            <a:round/>
            <a:headEnd type="none" w="med" len="med"/>
            <a:tailEnd type="none" w="med" len="med"/>
          </a:ln>
          <a:effectLst/>
        </p:spPr>
      </p:cxnSp>
      <p:sp>
        <p:nvSpPr>
          <p:cNvPr id="18" name="Textfeld 17">
            <a:extLst>
              <a:ext uri="{FF2B5EF4-FFF2-40B4-BE49-F238E27FC236}">
                <a16:creationId xmlns:a16="http://schemas.microsoft.com/office/drawing/2014/main" id="{E49B388C-D353-4053-875C-0BD9E3A00B4D}"/>
              </a:ext>
            </a:extLst>
          </p:cNvPr>
          <p:cNvSpPr txBox="1"/>
          <p:nvPr userDrawn="1"/>
        </p:nvSpPr>
        <p:spPr>
          <a:xfrm>
            <a:off x="897349" y="288093"/>
            <a:ext cx="1202573" cy="307777"/>
          </a:xfrm>
          <a:prstGeom prst="rect">
            <a:avLst/>
          </a:prstGeom>
          <a:noFill/>
        </p:spPr>
        <p:txBody>
          <a:bodyPr wrap="none" rtlCol="0">
            <a:spAutoFit/>
          </a:bodyPr>
          <a:lstStyle/>
          <a:p>
            <a:r>
              <a:rPr lang="de-DE" sz="700" b="1" dirty="0">
                <a:solidFill>
                  <a:srgbClr val="4D4D4D"/>
                </a:solidFill>
                <a:latin typeface="Segoe UI Semibold" panose="020B0702040204020203" pitchFamily="34" charset="0"/>
                <a:cs typeface="Segoe UI Semibold" panose="020B0702040204020203" pitchFamily="34" charset="0"/>
              </a:rPr>
              <a:t>DATABASES AND </a:t>
            </a:r>
            <a:br>
              <a:rPr lang="de-DE" sz="700" b="1" dirty="0">
                <a:solidFill>
                  <a:srgbClr val="4D4D4D"/>
                </a:solidFill>
                <a:latin typeface="Segoe UI Semibold" panose="020B0702040204020203" pitchFamily="34" charset="0"/>
                <a:cs typeface="Segoe UI Semibold" panose="020B0702040204020203" pitchFamily="34" charset="0"/>
              </a:rPr>
            </a:br>
            <a:r>
              <a:rPr lang="de-DE" sz="700" b="1" dirty="0">
                <a:solidFill>
                  <a:srgbClr val="4D4D4D"/>
                </a:solidFill>
                <a:latin typeface="Segoe UI Semibold" panose="020B0702040204020203" pitchFamily="34" charset="0"/>
                <a:cs typeface="Segoe UI Semibold" panose="020B0702040204020203" pitchFamily="34" charset="0"/>
              </a:rPr>
              <a:t>INFORMATION SYSTEMS</a:t>
            </a:r>
          </a:p>
        </p:txBody>
      </p:sp>
      <p:pic>
        <p:nvPicPr>
          <p:cNvPr id="25" name="Grafik 24" descr="Ein Bild, das Computer, Zeichnung enthält.&#10;&#10;Automatisch generierte Beschreibung">
            <a:extLst>
              <a:ext uri="{FF2B5EF4-FFF2-40B4-BE49-F238E27FC236}">
                <a16:creationId xmlns:a16="http://schemas.microsoft.com/office/drawing/2014/main" id="{57E0E554-CFEA-4D20-A1F8-CB46073CD5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892" y="267642"/>
            <a:ext cx="317456" cy="285845"/>
          </a:xfrm>
          <a:prstGeom prst="rect">
            <a:avLst/>
          </a:prstGeom>
        </p:spPr>
      </p:pic>
      <p:pic>
        <p:nvPicPr>
          <p:cNvPr id="16" name="Grafik 15">
            <a:extLst>
              <a:ext uri="{FF2B5EF4-FFF2-40B4-BE49-F238E27FC236}">
                <a16:creationId xmlns:a16="http://schemas.microsoft.com/office/drawing/2014/main" id="{B4795E61-2A8B-443A-BC74-B736B53430D1}"/>
              </a:ext>
            </a:extLst>
          </p:cNvPr>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0652289" y="261038"/>
            <a:ext cx="1098969" cy="334832"/>
          </a:xfrm>
          <a:prstGeom prst="rect">
            <a:avLst/>
          </a:prstGeom>
        </p:spPr>
      </p:pic>
    </p:spTree>
    <p:extLst>
      <p:ext uri="{BB962C8B-B14F-4D97-AF65-F5344CB8AC3E}">
        <p14:creationId xmlns:p14="http://schemas.microsoft.com/office/powerpoint/2010/main" val="302050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780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50" r:id="rId3"/>
    <p:sldLayoutId id="2147483660" r:id="rId4"/>
    <p:sldLayoutId id="2147483667"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9.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1.sv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55.svg"/><Relationship Id="rId3" Type="http://schemas.openxmlformats.org/officeDocument/2006/relationships/image" Target="../media/image34.png"/><Relationship Id="rId21" Type="http://schemas.openxmlformats.org/officeDocument/2006/relationships/image" Target="../media/image50.png"/><Relationship Id="rId7" Type="http://schemas.openxmlformats.org/officeDocument/2006/relationships/image" Target="../media/image38.png"/><Relationship Id="rId12" Type="http://schemas.openxmlformats.org/officeDocument/2006/relationships/image" Target="../media/image27.sv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8.xml"/><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3.xml"/><Relationship Id="rId6" Type="http://schemas.openxmlformats.org/officeDocument/2006/relationships/image" Target="../media/image37.svg"/><Relationship Id="rId11" Type="http://schemas.openxmlformats.org/officeDocument/2006/relationships/image" Target="../media/image26.png"/><Relationship Id="rId24" Type="http://schemas.openxmlformats.org/officeDocument/2006/relationships/image" Target="../media/image53.svg"/><Relationship Id="rId5" Type="http://schemas.openxmlformats.org/officeDocument/2006/relationships/image" Target="../media/image36.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41.svg"/><Relationship Id="rId19" Type="http://schemas.openxmlformats.org/officeDocument/2006/relationships/image" Target="../media/image48.pn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3.svg"/><Relationship Id="rId22" Type="http://schemas.openxmlformats.org/officeDocument/2006/relationships/image" Target="../media/image5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1B1C85B7-AF44-AD68-F0F7-840353084D0D}"/>
              </a:ext>
            </a:extLst>
          </p:cNvPr>
          <p:cNvSpPr>
            <a:spLocks noGrp="1"/>
          </p:cNvSpPr>
          <p:nvPr>
            <p:ph type="subTitle" idx="1"/>
          </p:nvPr>
        </p:nvSpPr>
        <p:spPr/>
        <p:txBody>
          <a:bodyPr/>
          <a:lstStyle/>
          <a:p>
            <a:r>
              <a:rPr lang="en-US" dirty="0"/>
              <a:t>Knowledge-based Recommendation for Polyglot Persistence</a:t>
            </a:r>
          </a:p>
        </p:txBody>
      </p:sp>
      <p:sp>
        <p:nvSpPr>
          <p:cNvPr id="3" name="Titel 2">
            <a:extLst>
              <a:ext uri="{FF2B5EF4-FFF2-40B4-BE49-F238E27FC236}">
                <a16:creationId xmlns:a16="http://schemas.microsoft.com/office/drawing/2014/main" id="{A0780049-4A66-F5D2-F635-5A4788DDF002}"/>
              </a:ext>
            </a:extLst>
          </p:cNvPr>
          <p:cNvSpPr>
            <a:spLocks noGrp="1"/>
          </p:cNvSpPr>
          <p:nvPr>
            <p:ph type="ctrTitle"/>
          </p:nvPr>
        </p:nvSpPr>
        <p:spPr/>
        <p:txBody>
          <a:bodyPr/>
          <a:lstStyle/>
          <a:p>
            <a:r>
              <a:rPr lang="en-US" dirty="0"/>
              <a:t>Philipp Eisenhuth, M. Sc.			</a:t>
            </a:r>
            <a:br>
              <a:rPr lang="en-US" dirty="0"/>
            </a:br>
            <a:br>
              <a:rPr lang="en-US" dirty="0"/>
            </a:br>
            <a:r>
              <a:rPr lang="en-US" dirty="0"/>
              <a:t>Chair for Databases and Information Systems, University of Bayreuth, Germany</a:t>
            </a:r>
          </a:p>
        </p:txBody>
      </p:sp>
      <p:sp>
        <p:nvSpPr>
          <p:cNvPr id="4" name="Textplatzhalter 3">
            <a:extLst>
              <a:ext uri="{FF2B5EF4-FFF2-40B4-BE49-F238E27FC236}">
                <a16:creationId xmlns:a16="http://schemas.microsoft.com/office/drawing/2014/main" id="{95A496A7-3F44-650A-7F1F-DB4BB1BC4B68}"/>
              </a:ext>
            </a:extLst>
          </p:cNvPr>
          <p:cNvSpPr>
            <a:spLocks noGrp="1"/>
          </p:cNvSpPr>
          <p:nvPr>
            <p:ph type="body" sz="quarter" idx="10"/>
          </p:nvPr>
        </p:nvSpPr>
        <p:spPr/>
        <p:txBody>
          <a:bodyPr/>
          <a:lstStyle/>
          <a:p>
            <a:r>
              <a:rPr lang="en-US" dirty="0"/>
              <a:t>CDMS Workshop 2022</a:t>
            </a:r>
          </a:p>
        </p:txBody>
      </p:sp>
    </p:spTree>
    <p:extLst>
      <p:ext uri="{BB962C8B-B14F-4D97-AF65-F5344CB8AC3E}">
        <p14:creationId xmlns:p14="http://schemas.microsoft.com/office/powerpoint/2010/main" val="3728426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E6D5798B-84FF-2798-0F7C-0340AFDE6B5C}"/>
              </a:ext>
            </a:extLst>
          </p:cNvPr>
          <p:cNvSpPr txBox="1"/>
          <p:nvPr/>
        </p:nvSpPr>
        <p:spPr>
          <a:xfrm>
            <a:off x="2044236" y="1019053"/>
            <a:ext cx="2297424" cy="461665"/>
          </a:xfrm>
          <a:prstGeom prst="rect">
            <a:avLst/>
          </a:prstGeom>
          <a:noFill/>
        </p:spPr>
        <p:txBody>
          <a:bodyPr wrap="none" rtlCol="0">
            <a:spAutoFit/>
          </a:bodyPr>
          <a:lstStyle/>
          <a:p>
            <a:pPr algn="l" defTabSz="252000"/>
            <a:r>
              <a:rPr lang="en-US" sz="2400" b="1" u="sng" dirty="0">
                <a:solidFill>
                  <a:srgbClr val="4D4D4D"/>
                </a:solidFill>
                <a:latin typeface="Segoe UI" panose="020B0502040204020203" pitchFamily="34" charset="0"/>
                <a:cs typeface="Segoe UI" panose="020B0502040204020203" pitchFamily="34" charset="0"/>
              </a:rPr>
              <a:t>Functionalities</a:t>
            </a:r>
          </a:p>
        </p:txBody>
      </p:sp>
      <p:sp>
        <p:nvSpPr>
          <p:cNvPr id="3" name="Foliennummernplatzhalter 2">
            <a:extLst>
              <a:ext uri="{FF2B5EF4-FFF2-40B4-BE49-F238E27FC236}">
                <a16:creationId xmlns:a16="http://schemas.microsoft.com/office/drawing/2014/main" id="{A4328708-D945-C51F-A8BF-543DC9D1B2AF}"/>
              </a:ext>
            </a:extLst>
          </p:cNvPr>
          <p:cNvSpPr>
            <a:spLocks noGrp="1"/>
          </p:cNvSpPr>
          <p:nvPr>
            <p:ph type="sldNum" sz="quarter" idx="4"/>
          </p:nvPr>
        </p:nvSpPr>
        <p:spPr/>
        <p:txBody>
          <a:bodyPr/>
          <a:lstStyle/>
          <a:p>
            <a:r>
              <a:rPr lang="de-DE"/>
              <a:t> </a:t>
            </a:r>
            <a:fld id="{7892911E-F1D8-4A05-AA86-F48799391607}" type="slidenum">
              <a:rPr lang="de-DE" smtClean="0"/>
              <a:pPr/>
              <a:t>2</a:t>
            </a:fld>
            <a:endParaRPr lang="de-DE" dirty="0"/>
          </a:p>
        </p:txBody>
      </p:sp>
      <p:sp>
        <p:nvSpPr>
          <p:cNvPr id="4" name="Titel 3">
            <a:extLst>
              <a:ext uri="{FF2B5EF4-FFF2-40B4-BE49-F238E27FC236}">
                <a16:creationId xmlns:a16="http://schemas.microsoft.com/office/drawing/2014/main" id="{4B6F3D48-7832-4AAE-5324-D851F5FD4075}"/>
              </a:ext>
            </a:extLst>
          </p:cNvPr>
          <p:cNvSpPr>
            <a:spLocks noGrp="1"/>
          </p:cNvSpPr>
          <p:nvPr>
            <p:ph type="title"/>
          </p:nvPr>
        </p:nvSpPr>
        <p:spPr/>
        <p:txBody>
          <a:bodyPr/>
          <a:lstStyle/>
          <a:p>
            <a:r>
              <a:rPr lang="en-US" dirty="0"/>
              <a:t>Motivational Example – Data Management of an E-Commerce Application</a:t>
            </a:r>
          </a:p>
        </p:txBody>
      </p:sp>
      <p:sp>
        <p:nvSpPr>
          <p:cNvPr id="7" name="Textfeld 6">
            <a:extLst>
              <a:ext uri="{FF2B5EF4-FFF2-40B4-BE49-F238E27FC236}">
                <a16:creationId xmlns:a16="http://schemas.microsoft.com/office/drawing/2014/main" id="{8F8E94A6-A1EF-8B7A-52B4-15DB485F15B9}"/>
              </a:ext>
            </a:extLst>
          </p:cNvPr>
          <p:cNvSpPr txBox="1"/>
          <p:nvPr/>
        </p:nvSpPr>
        <p:spPr>
          <a:xfrm>
            <a:off x="2786568" y="5818934"/>
            <a:ext cx="6963894" cy="461665"/>
          </a:xfrm>
          <a:prstGeom prst="rect">
            <a:avLst/>
          </a:prstGeom>
          <a:solidFill>
            <a:srgbClr val="8FAADC"/>
          </a:solidFill>
          <a:ln w="19050">
            <a:solidFill>
              <a:srgbClr val="4D4D4D"/>
            </a:solidFill>
          </a:ln>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sym typeface="Wingdings" panose="05000000000000000000" pitchFamily="2" charset="2"/>
              </a:rPr>
              <a:t> 	Multiple systems to handle data efficiently!</a:t>
            </a:r>
          </a:p>
        </p:txBody>
      </p:sp>
      <p:grpSp>
        <p:nvGrpSpPr>
          <p:cNvPr id="28" name="Gruppieren 27">
            <a:extLst>
              <a:ext uri="{FF2B5EF4-FFF2-40B4-BE49-F238E27FC236}">
                <a16:creationId xmlns:a16="http://schemas.microsoft.com/office/drawing/2014/main" id="{D5D391C3-FDD1-8F77-123C-C4DAAFB26DCE}"/>
              </a:ext>
            </a:extLst>
          </p:cNvPr>
          <p:cNvGrpSpPr/>
          <p:nvPr/>
        </p:nvGrpSpPr>
        <p:grpSpPr>
          <a:xfrm>
            <a:off x="2167054" y="1533766"/>
            <a:ext cx="3596480" cy="774775"/>
            <a:chOff x="3592824" y="1271665"/>
            <a:chExt cx="3596480" cy="774775"/>
          </a:xfrm>
        </p:grpSpPr>
        <p:sp>
          <p:nvSpPr>
            <p:cNvPr id="18" name="Rechteck: abgerundete Ecken 17">
              <a:extLst>
                <a:ext uri="{FF2B5EF4-FFF2-40B4-BE49-F238E27FC236}">
                  <a16:creationId xmlns:a16="http://schemas.microsoft.com/office/drawing/2014/main" id="{F22D636D-E2ED-CE16-502D-16D0D7858446}"/>
                </a:ext>
              </a:extLst>
            </p:cNvPr>
            <p:cNvSpPr/>
            <p:nvPr/>
          </p:nvSpPr>
          <p:spPr>
            <a:xfrm>
              <a:off x="3592824" y="1315634"/>
              <a:ext cx="3596480" cy="698782"/>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6" name="Grafik 5" descr="Einkaufskorb mit einfarbiger Füllung">
              <a:extLst>
                <a:ext uri="{FF2B5EF4-FFF2-40B4-BE49-F238E27FC236}">
                  <a16:creationId xmlns:a16="http://schemas.microsoft.com/office/drawing/2014/main" id="{D42C9601-15FB-5DF8-0046-D7CC5607F7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396" y="1271665"/>
              <a:ext cx="774775" cy="774775"/>
            </a:xfrm>
            <a:prstGeom prst="rect">
              <a:avLst/>
            </a:prstGeom>
          </p:spPr>
        </p:pic>
        <p:sp>
          <p:nvSpPr>
            <p:cNvPr id="17" name="Textfeld 16">
              <a:extLst>
                <a:ext uri="{FF2B5EF4-FFF2-40B4-BE49-F238E27FC236}">
                  <a16:creationId xmlns:a16="http://schemas.microsoft.com/office/drawing/2014/main" id="{A6966E49-E422-27BA-C567-2ED76EDDF823}"/>
                </a:ext>
              </a:extLst>
            </p:cNvPr>
            <p:cNvSpPr txBox="1"/>
            <p:nvPr/>
          </p:nvSpPr>
          <p:spPr>
            <a:xfrm>
              <a:off x="3703525" y="1430385"/>
              <a:ext cx="2271006" cy="461665"/>
            </a:xfrm>
            <a:prstGeom prst="rect">
              <a:avLst/>
            </a:prstGeom>
            <a:noFill/>
          </p:spPr>
          <p:txBody>
            <a:bodyPr wrap="none" rtlCol="0">
              <a:spAutoFit/>
            </a:bodyPr>
            <a:lstStyle/>
            <a:p>
              <a:pPr defTabSz="252000"/>
              <a:r>
                <a:rPr lang="en-US" sz="2400" b="1" dirty="0">
                  <a:solidFill>
                    <a:srgbClr val="4D4D4D"/>
                  </a:solidFill>
                  <a:latin typeface="Segoe UI" panose="020B0502040204020203" pitchFamily="34" charset="0"/>
                  <a:cs typeface="Segoe UI" panose="020B0502040204020203" pitchFamily="34" charset="0"/>
                </a:rPr>
                <a:t>Shopping Cart</a:t>
              </a:r>
            </a:p>
          </p:txBody>
        </p:sp>
      </p:grpSp>
      <p:grpSp>
        <p:nvGrpSpPr>
          <p:cNvPr id="48" name="Gruppieren 47">
            <a:extLst>
              <a:ext uri="{FF2B5EF4-FFF2-40B4-BE49-F238E27FC236}">
                <a16:creationId xmlns:a16="http://schemas.microsoft.com/office/drawing/2014/main" id="{80455306-C3F4-304C-1093-D41BB5B12F7F}"/>
              </a:ext>
            </a:extLst>
          </p:cNvPr>
          <p:cNvGrpSpPr/>
          <p:nvPr/>
        </p:nvGrpSpPr>
        <p:grpSpPr>
          <a:xfrm>
            <a:off x="2152728" y="3678658"/>
            <a:ext cx="3596480" cy="841340"/>
            <a:chOff x="2152728" y="3678658"/>
            <a:chExt cx="3596480" cy="841340"/>
          </a:xfrm>
        </p:grpSpPr>
        <p:sp>
          <p:nvSpPr>
            <p:cNvPr id="21" name="Rechteck: abgerundete Ecken 20">
              <a:extLst>
                <a:ext uri="{FF2B5EF4-FFF2-40B4-BE49-F238E27FC236}">
                  <a16:creationId xmlns:a16="http://schemas.microsoft.com/office/drawing/2014/main" id="{45290E1E-E796-81DD-7358-DAD28B63BD6E}"/>
                </a:ext>
              </a:extLst>
            </p:cNvPr>
            <p:cNvSpPr/>
            <p:nvPr/>
          </p:nvSpPr>
          <p:spPr>
            <a:xfrm>
              <a:off x="2152728" y="3737300"/>
              <a:ext cx="3596480" cy="698782"/>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12" name="Grafik 11" descr="Bank Silhouette">
              <a:extLst>
                <a:ext uri="{FF2B5EF4-FFF2-40B4-BE49-F238E27FC236}">
                  <a16:creationId xmlns:a16="http://schemas.microsoft.com/office/drawing/2014/main" id="{D27DC84A-ED7E-EC3F-33B5-EADA1C341F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1398" y="3678658"/>
              <a:ext cx="631096" cy="631095"/>
            </a:xfrm>
            <a:prstGeom prst="rect">
              <a:avLst/>
            </a:prstGeom>
          </p:spPr>
        </p:pic>
        <p:sp>
          <p:nvSpPr>
            <p:cNvPr id="14" name="Ellipse 13">
              <a:extLst>
                <a:ext uri="{FF2B5EF4-FFF2-40B4-BE49-F238E27FC236}">
                  <a16:creationId xmlns:a16="http://schemas.microsoft.com/office/drawing/2014/main" id="{7FF35D1B-4F3B-87B4-14ED-EED1084DBFE5}"/>
                </a:ext>
              </a:extLst>
            </p:cNvPr>
            <p:cNvSpPr/>
            <p:nvPr/>
          </p:nvSpPr>
          <p:spPr>
            <a:xfrm>
              <a:off x="4951813" y="4035605"/>
              <a:ext cx="304411" cy="302719"/>
            </a:xfrm>
            <a:prstGeom prst="ellipse">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10" name="Grafik 9" descr="Sparschwein Silhouette">
              <a:extLst>
                <a:ext uri="{FF2B5EF4-FFF2-40B4-BE49-F238E27FC236}">
                  <a16:creationId xmlns:a16="http://schemas.microsoft.com/office/drawing/2014/main" id="{8110E5F4-2586-D105-F96E-7D5FBE8521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2082" y="3888903"/>
              <a:ext cx="631096" cy="631095"/>
            </a:xfrm>
            <a:prstGeom prst="rect">
              <a:avLst/>
            </a:prstGeom>
          </p:spPr>
        </p:pic>
        <p:sp>
          <p:nvSpPr>
            <p:cNvPr id="20" name="Textfeld 19">
              <a:extLst>
                <a:ext uri="{FF2B5EF4-FFF2-40B4-BE49-F238E27FC236}">
                  <a16:creationId xmlns:a16="http://schemas.microsoft.com/office/drawing/2014/main" id="{FB1D4B53-322C-2BDF-4F04-BFD7AEDDF15B}"/>
                </a:ext>
              </a:extLst>
            </p:cNvPr>
            <p:cNvSpPr txBox="1"/>
            <p:nvPr/>
          </p:nvSpPr>
          <p:spPr>
            <a:xfrm>
              <a:off x="2277755" y="3839382"/>
              <a:ext cx="1451359" cy="461665"/>
            </a:xfrm>
            <a:prstGeom prst="rect">
              <a:avLst/>
            </a:prstGeom>
            <a:noFill/>
          </p:spPr>
          <p:txBody>
            <a:bodyPr wrap="none" rtlCol="0">
              <a:spAutoFit/>
            </a:bodyPr>
            <a:lstStyle/>
            <a:p>
              <a:pPr defTabSz="252000"/>
              <a:r>
                <a:rPr lang="en-US" sz="2400" b="1" dirty="0">
                  <a:solidFill>
                    <a:srgbClr val="4D4D4D"/>
                  </a:solidFill>
                  <a:latin typeface="Segoe UI" panose="020B0502040204020203" pitchFamily="34" charset="0"/>
                  <a:cs typeface="Segoe UI" panose="020B0502040204020203" pitchFamily="34" charset="0"/>
                </a:rPr>
                <a:t>Payment</a:t>
              </a:r>
            </a:p>
          </p:txBody>
        </p:sp>
      </p:grpSp>
      <p:grpSp>
        <p:nvGrpSpPr>
          <p:cNvPr id="30" name="Gruppieren 29">
            <a:extLst>
              <a:ext uri="{FF2B5EF4-FFF2-40B4-BE49-F238E27FC236}">
                <a16:creationId xmlns:a16="http://schemas.microsoft.com/office/drawing/2014/main" id="{EE036E0A-99BC-D035-011A-050CCEB8C356}"/>
              </a:ext>
            </a:extLst>
          </p:cNvPr>
          <p:cNvGrpSpPr/>
          <p:nvPr/>
        </p:nvGrpSpPr>
        <p:grpSpPr>
          <a:xfrm>
            <a:off x="2152917" y="4763931"/>
            <a:ext cx="3596480" cy="786980"/>
            <a:chOff x="7887736" y="3832421"/>
            <a:chExt cx="3596480" cy="786980"/>
          </a:xfrm>
        </p:grpSpPr>
        <p:sp>
          <p:nvSpPr>
            <p:cNvPr id="27" name="Rechteck: abgerundete Ecken 26">
              <a:extLst>
                <a:ext uri="{FF2B5EF4-FFF2-40B4-BE49-F238E27FC236}">
                  <a16:creationId xmlns:a16="http://schemas.microsoft.com/office/drawing/2014/main" id="{4B4A5C17-0C02-CA96-8367-6E90585D2E69}"/>
                </a:ext>
              </a:extLst>
            </p:cNvPr>
            <p:cNvSpPr/>
            <p:nvPr/>
          </p:nvSpPr>
          <p:spPr>
            <a:xfrm>
              <a:off x="7887736" y="3886225"/>
              <a:ext cx="3596480" cy="698782"/>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11" name="Grafik 10" descr="Marke Häkchen Silhouette">
              <a:extLst>
                <a:ext uri="{FF2B5EF4-FFF2-40B4-BE49-F238E27FC236}">
                  <a16:creationId xmlns:a16="http://schemas.microsoft.com/office/drawing/2014/main" id="{3E66FE3C-7D91-2C1E-81C9-D3595CFA5C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79069" y="3832421"/>
              <a:ext cx="786980" cy="786980"/>
            </a:xfrm>
            <a:prstGeom prst="rect">
              <a:avLst/>
            </a:prstGeom>
          </p:spPr>
        </p:pic>
        <p:sp>
          <p:nvSpPr>
            <p:cNvPr id="26" name="Textfeld 25">
              <a:extLst>
                <a:ext uri="{FF2B5EF4-FFF2-40B4-BE49-F238E27FC236}">
                  <a16:creationId xmlns:a16="http://schemas.microsoft.com/office/drawing/2014/main" id="{E718405E-9756-E49A-BC5B-58B093F20E9E}"/>
                </a:ext>
              </a:extLst>
            </p:cNvPr>
            <p:cNvSpPr txBox="1"/>
            <p:nvPr/>
          </p:nvSpPr>
          <p:spPr>
            <a:xfrm>
              <a:off x="8012574" y="3970556"/>
              <a:ext cx="2733762" cy="461665"/>
            </a:xfrm>
            <a:prstGeom prst="rect">
              <a:avLst/>
            </a:prstGeom>
            <a:noFill/>
          </p:spPr>
          <p:txBody>
            <a:bodyPr wrap="none" rtlCol="0">
              <a:spAutoFit/>
            </a:bodyPr>
            <a:lstStyle/>
            <a:p>
              <a:pPr defTabSz="252000"/>
              <a:r>
                <a:rPr lang="en-US" sz="2400" b="1" dirty="0">
                  <a:solidFill>
                    <a:srgbClr val="4D4D4D"/>
                  </a:solidFill>
                  <a:latin typeface="Segoe UI" panose="020B0502040204020203" pitchFamily="34" charset="0"/>
                  <a:cs typeface="Segoe UI" panose="020B0502040204020203" pitchFamily="34" charset="0"/>
                </a:rPr>
                <a:t>Recommendation</a:t>
              </a:r>
            </a:p>
          </p:txBody>
        </p:sp>
      </p:grpSp>
      <p:grpSp>
        <p:nvGrpSpPr>
          <p:cNvPr id="47" name="Gruppieren 46">
            <a:extLst>
              <a:ext uri="{FF2B5EF4-FFF2-40B4-BE49-F238E27FC236}">
                <a16:creationId xmlns:a16="http://schemas.microsoft.com/office/drawing/2014/main" id="{BA6FB829-CE0A-B4AC-996B-F055B9DE634B}"/>
              </a:ext>
            </a:extLst>
          </p:cNvPr>
          <p:cNvGrpSpPr/>
          <p:nvPr/>
        </p:nvGrpSpPr>
        <p:grpSpPr>
          <a:xfrm>
            <a:off x="2152728" y="2561303"/>
            <a:ext cx="3596480" cy="914400"/>
            <a:chOff x="2152728" y="2561303"/>
            <a:chExt cx="3596480" cy="914400"/>
          </a:xfrm>
        </p:grpSpPr>
        <p:sp>
          <p:nvSpPr>
            <p:cNvPr id="24" name="Rechteck: abgerundete Ecken 23">
              <a:extLst>
                <a:ext uri="{FF2B5EF4-FFF2-40B4-BE49-F238E27FC236}">
                  <a16:creationId xmlns:a16="http://schemas.microsoft.com/office/drawing/2014/main" id="{C9A880C7-2E72-5B21-D22E-282704735182}"/>
                </a:ext>
              </a:extLst>
            </p:cNvPr>
            <p:cNvSpPr/>
            <p:nvPr/>
          </p:nvSpPr>
          <p:spPr>
            <a:xfrm>
              <a:off x="2152728" y="2657735"/>
              <a:ext cx="3596480" cy="698782"/>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23" name="Textfeld 22">
              <a:extLst>
                <a:ext uri="{FF2B5EF4-FFF2-40B4-BE49-F238E27FC236}">
                  <a16:creationId xmlns:a16="http://schemas.microsoft.com/office/drawing/2014/main" id="{8A5EACEB-0BBA-01D7-D33D-4C57FA90F93A}"/>
                </a:ext>
              </a:extLst>
            </p:cNvPr>
            <p:cNvSpPr txBox="1"/>
            <p:nvPr/>
          </p:nvSpPr>
          <p:spPr>
            <a:xfrm>
              <a:off x="2277755" y="2775859"/>
              <a:ext cx="2520626" cy="461665"/>
            </a:xfrm>
            <a:prstGeom prst="rect">
              <a:avLst/>
            </a:prstGeom>
            <a:noFill/>
          </p:spPr>
          <p:txBody>
            <a:bodyPr wrap="none" rtlCol="0">
              <a:spAutoFit/>
            </a:bodyPr>
            <a:lstStyle/>
            <a:p>
              <a:pPr defTabSz="252000"/>
              <a:r>
                <a:rPr lang="en-US" sz="2400" b="1" dirty="0">
                  <a:solidFill>
                    <a:srgbClr val="4D4D4D"/>
                  </a:solidFill>
                  <a:latin typeface="Segoe UI" panose="020B0502040204020203" pitchFamily="34" charset="0"/>
                  <a:cs typeface="Segoe UI" panose="020B0502040204020203" pitchFamily="34" charset="0"/>
                </a:rPr>
                <a:t>Product Catalog</a:t>
              </a:r>
            </a:p>
          </p:txBody>
        </p:sp>
        <p:pic>
          <p:nvPicPr>
            <p:cNvPr id="32" name="Grafik 31" descr="Geöffnetes Buch Silhouette">
              <a:extLst>
                <a:ext uri="{FF2B5EF4-FFF2-40B4-BE49-F238E27FC236}">
                  <a16:creationId xmlns:a16="http://schemas.microsoft.com/office/drawing/2014/main" id="{2C3AED34-9C15-5CE9-6806-07C2B17854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20369" y="2561303"/>
              <a:ext cx="914400" cy="914400"/>
            </a:xfrm>
            <a:prstGeom prst="rect">
              <a:avLst/>
            </a:prstGeom>
          </p:spPr>
        </p:pic>
        <p:pic>
          <p:nvPicPr>
            <p:cNvPr id="34" name="Grafik 33" descr="Kleid Silhouette">
              <a:extLst>
                <a:ext uri="{FF2B5EF4-FFF2-40B4-BE49-F238E27FC236}">
                  <a16:creationId xmlns:a16="http://schemas.microsoft.com/office/drawing/2014/main" id="{44C75193-82FD-5EBA-AEB3-A1B33CFC251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44515" y="2804092"/>
              <a:ext cx="333054" cy="333054"/>
            </a:xfrm>
            <a:prstGeom prst="rect">
              <a:avLst/>
            </a:prstGeom>
          </p:spPr>
        </p:pic>
        <p:sp>
          <p:nvSpPr>
            <p:cNvPr id="37" name="Rechteck: abgerundete Ecken 36">
              <a:extLst>
                <a:ext uri="{FF2B5EF4-FFF2-40B4-BE49-F238E27FC236}">
                  <a16:creationId xmlns:a16="http://schemas.microsoft.com/office/drawing/2014/main" id="{354D90AE-9D40-9079-5B20-06405000C8C0}"/>
                </a:ext>
              </a:extLst>
            </p:cNvPr>
            <p:cNvSpPr/>
            <p:nvPr/>
          </p:nvSpPr>
          <p:spPr>
            <a:xfrm>
              <a:off x="5212024" y="2804092"/>
              <a:ext cx="201154" cy="277207"/>
            </a:xfrm>
            <a:prstGeom prst="roundRect">
              <a:avLst/>
            </a:prstGeom>
            <a:solidFill>
              <a:schemeClr val="bg1">
                <a:lumMod val="85000"/>
              </a:schemeClr>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36" name="Grafik 35" descr="Kamm Silhouette">
              <a:extLst>
                <a:ext uri="{FF2B5EF4-FFF2-40B4-BE49-F238E27FC236}">
                  <a16:creationId xmlns:a16="http://schemas.microsoft.com/office/drawing/2014/main" id="{302A0782-FA1D-215E-77AE-479D98C5705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167620" y="2793975"/>
              <a:ext cx="333055" cy="333055"/>
            </a:xfrm>
            <a:prstGeom prst="rect">
              <a:avLst/>
            </a:prstGeom>
          </p:spPr>
        </p:pic>
      </p:grpSp>
      <p:grpSp>
        <p:nvGrpSpPr>
          <p:cNvPr id="19" name="Gruppieren 18">
            <a:extLst>
              <a:ext uri="{FF2B5EF4-FFF2-40B4-BE49-F238E27FC236}">
                <a16:creationId xmlns:a16="http://schemas.microsoft.com/office/drawing/2014/main" id="{30C00F72-65E7-A2B5-14C3-525D118840B8}"/>
              </a:ext>
            </a:extLst>
          </p:cNvPr>
          <p:cNvGrpSpPr/>
          <p:nvPr/>
        </p:nvGrpSpPr>
        <p:grpSpPr>
          <a:xfrm>
            <a:off x="7185368" y="1257892"/>
            <a:ext cx="3126831" cy="1034791"/>
            <a:chOff x="7185368" y="1257892"/>
            <a:chExt cx="3126831" cy="1034791"/>
          </a:xfrm>
        </p:grpSpPr>
        <p:sp>
          <p:nvSpPr>
            <p:cNvPr id="44" name="Rechteck: abgerundete Ecken 43">
              <a:extLst>
                <a:ext uri="{FF2B5EF4-FFF2-40B4-BE49-F238E27FC236}">
                  <a16:creationId xmlns:a16="http://schemas.microsoft.com/office/drawing/2014/main" id="{780D7632-9283-97F5-E48E-0E2EB89BA5F1}"/>
                </a:ext>
              </a:extLst>
            </p:cNvPr>
            <p:cNvSpPr/>
            <p:nvPr/>
          </p:nvSpPr>
          <p:spPr>
            <a:xfrm>
              <a:off x="7185368" y="1593901"/>
              <a:ext cx="3126831" cy="698782"/>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40" name="Textfeld 39">
              <a:extLst>
                <a:ext uri="{FF2B5EF4-FFF2-40B4-BE49-F238E27FC236}">
                  <a16:creationId xmlns:a16="http://schemas.microsoft.com/office/drawing/2014/main" id="{6DC990AA-18B1-7619-C7CD-D8E10A4F6BCC}"/>
                </a:ext>
              </a:extLst>
            </p:cNvPr>
            <p:cNvSpPr txBox="1"/>
            <p:nvPr/>
          </p:nvSpPr>
          <p:spPr>
            <a:xfrm>
              <a:off x="7262453" y="1690320"/>
              <a:ext cx="2471126"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rPr>
                <a:t>Key-Value Store</a:t>
              </a:r>
            </a:p>
          </p:txBody>
        </p:sp>
        <p:grpSp>
          <p:nvGrpSpPr>
            <p:cNvPr id="64" name="Gruppieren 63">
              <a:extLst>
                <a:ext uri="{FF2B5EF4-FFF2-40B4-BE49-F238E27FC236}">
                  <a16:creationId xmlns:a16="http://schemas.microsoft.com/office/drawing/2014/main" id="{C39AD3F6-3A4C-091B-58B0-9C811CEA3311}"/>
                </a:ext>
              </a:extLst>
            </p:cNvPr>
            <p:cNvGrpSpPr/>
            <p:nvPr/>
          </p:nvGrpSpPr>
          <p:grpSpPr>
            <a:xfrm>
              <a:off x="9553333" y="1257892"/>
              <a:ext cx="698782" cy="698782"/>
              <a:chOff x="10300841" y="3412469"/>
              <a:chExt cx="698782" cy="698782"/>
            </a:xfrm>
          </p:grpSpPr>
          <p:sp>
            <p:nvSpPr>
              <p:cNvPr id="65" name="Rechteck: abgerundete Ecken 64">
                <a:extLst>
                  <a:ext uri="{FF2B5EF4-FFF2-40B4-BE49-F238E27FC236}">
                    <a16:creationId xmlns:a16="http://schemas.microsoft.com/office/drawing/2014/main" id="{929CAC8E-0D60-B2B6-1446-58936A3090CF}"/>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66" name="Grafik 65" descr="Datenbank Silhouette">
                <a:extLst>
                  <a:ext uri="{FF2B5EF4-FFF2-40B4-BE49-F238E27FC236}">
                    <a16:creationId xmlns:a16="http://schemas.microsoft.com/office/drawing/2014/main" id="{F462E3D2-776A-5CF7-FB8A-921F3649235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00841" y="3412469"/>
                <a:ext cx="698782" cy="698782"/>
              </a:xfrm>
              <a:prstGeom prst="rect">
                <a:avLst/>
              </a:prstGeom>
            </p:spPr>
          </p:pic>
        </p:grpSp>
      </p:grpSp>
      <p:sp>
        <p:nvSpPr>
          <p:cNvPr id="75" name="Pfeil: nach unten 74">
            <a:extLst>
              <a:ext uri="{FF2B5EF4-FFF2-40B4-BE49-F238E27FC236}">
                <a16:creationId xmlns:a16="http://schemas.microsoft.com/office/drawing/2014/main" id="{5BD3A456-A8E3-9E03-EBA2-2321B00B0D2F}"/>
              </a:ext>
            </a:extLst>
          </p:cNvPr>
          <p:cNvSpPr/>
          <p:nvPr/>
        </p:nvSpPr>
        <p:spPr>
          <a:xfrm rot="16200000">
            <a:off x="6154557" y="1650193"/>
            <a:ext cx="607385" cy="586197"/>
          </a:xfrm>
          <a:prstGeom prst="downArrow">
            <a:avLst/>
          </a:prstGeom>
          <a:solidFill>
            <a:srgbClr val="92D050"/>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76" name="Pfeil: nach unten 75">
            <a:extLst>
              <a:ext uri="{FF2B5EF4-FFF2-40B4-BE49-F238E27FC236}">
                <a16:creationId xmlns:a16="http://schemas.microsoft.com/office/drawing/2014/main" id="{780CF067-C81A-13E0-5671-477CF7369717}"/>
              </a:ext>
            </a:extLst>
          </p:cNvPr>
          <p:cNvSpPr/>
          <p:nvPr/>
        </p:nvSpPr>
        <p:spPr>
          <a:xfrm rot="16200000">
            <a:off x="6148469" y="2708046"/>
            <a:ext cx="607385" cy="586197"/>
          </a:xfrm>
          <a:prstGeom prst="downArrow">
            <a:avLst/>
          </a:prstGeom>
          <a:solidFill>
            <a:srgbClr val="92D050"/>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77" name="Pfeil: nach unten 76">
            <a:extLst>
              <a:ext uri="{FF2B5EF4-FFF2-40B4-BE49-F238E27FC236}">
                <a16:creationId xmlns:a16="http://schemas.microsoft.com/office/drawing/2014/main" id="{6134001C-AEAD-C8FA-E1D2-0169E0D5147B}"/>
              </a:ext>
            </a:extLst>
          </p:cNvPr>
          <p:cNvSpPr/>
          <p:nvPr/>
        </p:nvSpPr>
        <p:spPr>
          <a:xfrm rot="16200000">
            <a:off x="6152120" y="3793592"/>
            <a:ext cx="607385" cy="586197"/>
          </a:xfrm>
          <a:prstGeom prst="downArrow">
            <a:avLst/>
          </a:prstGeom>
          <a:solidFill>
            <a:srgbClr val="92D050"/>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78" name="Pfeil: nach unten 77">
            <a:extLst>
              <a:ext uri="{FF2B5EF4-FFF2-40B4-BE49-F238E27FC236}">
                <a16:creationId xmlns:a16="http://schemas.microsoft.com/office/drawing/2014/main" id="{3C6847B1-70C3-C501-4501-BFD5B6D64CBC}"/>
              </a:ext>
            </a:extLst>
          </p:cNvPr>
          <p:cNvSpPr/>
          <p:nvPr/>
        </p:nvSpPr>
        <p:spPr>
          <a:xfrm rot="16200000">
            <a:off x="6152120" y="4874026"/>
            <a:ext cx="607385" cy="586197"/>
          </a:xfrm>
          <a:prstGeom prst="downArrow">
            <a:avLst/>
          </a:prstGeom>
          <a:solidFill>
            <a:srgbClr val="92D050"/>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nvGrpSpPr>
          <p:cNvPr id="22" name="Gruppieren 21">
            <a:extLst>
              <a:ext uri="{FF2B5EF4-FFF2-40B4-BE49-F238E27FC236}">
                <a16:creationId xmlns:a16="http://schemas.microsoft.com/office/drawing/2014/main" id="{4135DF16-1F04-9EAC-C445-72734AB6A0B1}"/>
              </a:ext>
            </a:extLst>
          </p:cNvPr>
          <p:cNvGrpSpPr/>
          <p:nvPr/>
        </p:nvGrpSpPr>
        <p:grpSpPr>
          <a:xfrm>
            <a:off x="7185368" y="2327542"/>
            <a:ext cx="3126831" cy="1022994"/>
            <a:chOff x="7185368" y="2327542"/>
            <a:chExt cx="3126831" cy="1022994"/>
          </a:xfrm>
        </p:grpSpPr>
        <p:sp>
          <p:nvSpPr>
            <p:cNvPr id="71" name="Rechteck: abgerundete Ecken 70">
              <a:extLst>
                <a:ext uri="{FF2B5EF4-FFF2-40B4-BE49-F238E27FC236}">
                  <a16:creationId xmlns:a16="http://schemas.microsoft.com/office/drawing/2014/main" id="{0304E642-50DF-3A6E-67E4-9000917AB2D1}"/>
                </a:ext>
              </a:extLst>
            </p:cNvPr>
            <p:cNvSpPr/>
            <p:nvPr/>
          </p:nvSpPr>
          <p:spPr>
            <a:xfrm>
              <a:off x="7185368" y="2651754"/>
              <a:ext cx="3126831" cy="698782"/>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41" name="Textfeld 40">
              <a:extLst>
                <a:ext uri="{FF2B5EF4-FFF2-40B4-BE49-F238E27FC236}">
                  <a16:creationId xmlns:a16="http://schemas.microsoft.com/office/drawing/2014/main" id="{73008949-714C-67E4-802F-704BF5EA0616}"/>
                </a:ext>
              </a:extLst>
            </p:cNvPr>
            <p:cNvSpPr txBox="1"/>
            <p:nvPr/>
          </p:nvSpPr>
          <p:spPr>
            <a:xfrm>
              <a:off x="7262453" y="2771584"/>
              <a:ext cx="2532553"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rPr>
                <a:t>Document Store</a:t>
              </a:r>
            </a:p>
          </p:txBody>
        </p:sp>
        <p:grpSp>
          <p:nvGrpSpPr>
            <p:cNvPr id="5" name="Gruppieren 4">
              <a:extLst>
                <a:ext uri="{FF2B5EF4-FFF2-40B4-BE49-F238E27FC236}">
                  <a16:creationId xmlns:a16="http://schemas.microsoft.com/office/drawing/2014/main" id="{95F8BCD9-AED9-8DE5-3A9A-0A3238FBA3E5}"/>
                </a:ext>
              </a:extLst>
            </p:cNvPr>
            <p:cNvGrpSpPr/>
            <p:nvPr/>
          </p:nvGrpSpPr>
          <p:grpSpPr>
            <a:xfrm>
              <a:off x="9548550" y="2327542"/>
              <a:ext cx="698782" cy="698782"/>
              <a:chOff x="10300841" y="3412469"/>
              <a:chExt cx="698782" cy="698782"/>
            </a:xfrm>
          </p:grpSpPr>
          <p:sp>
            <p:nvSpPr>
              <p:cNvPr id="8" name="Rechteck: abgerundete Ecken 7">
                <a:extLst>
                  <a:ext uri="{FF2B5EF4-FFF2-40B4-BE49-F238E27FC236}">
                    <a16:creationId xmlns:a16="http://schemas.microsoft.com/office/drawing/2014/main" id="{3B5D22D6-5D80-91BF-023B-F5C00172697E}"/>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9" name="Grafik 8" descr="Datenbank Silhouette">
                <a:extLst>
                  <a:ext uri="{FF2B5EF4-FFF2-40B4-BE49-F238E27FC236}">
                    <a16:creationId xmlns:a16="http://schemas.microsoft.com/office/drawing/2014/main" id="{80759B71-989A-0E11-050B-91E6AF49234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00841" y="3412469"/>
                <a:ext cx="698782" cy="698782"/>
              </a:xfrm>
              <a:prstGeom prst="rect">
                <a:avLst/>
              </a:prstGeom>
            </p:spPr>
          </p:pic>
        </p:grpSp>
      </p:grpSp>
      <p:grpSp>
        <p:nvGrpSpPr>
          <p:cNvPr id="25" name="Gruppieren 24">
            <a:extLst>
              <a:ext uri="{FF2B5EF4-FFF2-40B4-BE49-F238E27FC236}">
                <a16:creationId xmlns:a16="http://schemas.microsoft.com/office/drawing/2014/main" id="{CB6B0389-4415-3DE8-592D-1D6EB68BDF5F}"/>
              </a:ext>
            </a:extLst>
          </p:cNvPr>
          <p:cNvGrpSpPr/>
          <p:nvPr/>
        </p:nvGrpSpPr>
        <p:grpSpPr>
          <a:xfrm>
            <a:off x="7185368" y="3343180"/>
            <a:ext cx="3126831" cy="1092902"/>
            <a:chOff x="7185368" y="3343180"/>
            <a:chExt cx="3126831" cy="1092902"/>
          </a:xfrm>
        </p:grpSpPr>
        <p:sp>
          <p:nvSpPr>
            <p:cNvPr id="53" name="Rechteck: abgerundete Ecken 52">
              <a:extLst>
                <a:ext uri="{FF2B5EF4-FFF2-40B4-BE49-F238E27FC236}">
                  <a16:creationId xmlns:a16="http://schemas.microsoft.com/office/drawing/2014/main" id="{E5FB8328-6332-A796-2E87-1AD6EAE1FE15}"/>
                </a:ext>
              </a:extLst>
            </p:cNvPr>
            <p:cNvSpPr/>
            <p:nvPr/>
          </p:nvSpPr>
          <p:spPr>
            <a:xfrm>
              <a:off x="7185368" y="3737300"/>
              <a:ext cx="3126831" cy="698782"/>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42" name="Textfeld 41">
              <a:extLst>
                <a:ext uri="{FF2B5EF4-FFF2-40B4-BE49-F238E27FC236}">
                  <a16:creationId xmlns:a16="http://schemas.microsoft.com/office/drawing/2014/main" id="{E6157C30-5F79-7A19-4358-89FDDE08598D}"/>
                </a:ext>
              </a:extLst>
            </p:cNvPr>
            <p:cNvSpPr txBox="1"/>
            <p:nvPr/>
          </p:nvSpPr>
          <p:spPr>
            <a:xfrm>
              <a:off x="7262453" y="3839382"/>
              <a:ext cx="3049746"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rPr>
                <a:t>Relational Database</a:t>
              </a:r>
            </a:p>
          </p:txBody>
        </p:sp>
        <p:grpSp>
          <p:nvGrpSpPr>
            <p:cNvPr id="29" name="Gruppieren 28">
              <a:extLst>
                <a:ext uri="{FF2B5EF4-FFF2-40B4-BE49-F238E27FC236}">
                  <a16:creationId xmlns:a16="http://schemas.microsoft.com/office/drawing/2014/main" id="{1CF900CE-B925-6DEB-FDD9-999FD18D6404}"/>
                </a:ext>
              </a:extLst>
            </p:cNvPr>
            <p:cNvGrpSpPr/>
            <p:nvPr/>
          </p:nvGrpSpPr>
          <p:grpSpPr>
            <a:xfrm>
              <a:off x="9542232" y="3343180"/>
              <a:ext cx="698782" cy="698782"/>
              <a:chOff x="10300841" y="3412469"/>
              <a:chExt cx="698782" cy="698782"/>
            </a:xfrm>
          </p:grpSpPr>
          <p:sp>
            <p:nvSpPr>
              <p:cNvPr id="31" name="Rechteck: abgerundete Ecken 30">
                <a:extLst>
                  <a:ext uri="{FF2B5EF4-FFF2-40B4-BE49-F238E27FC236}">
                    <a16:creationId xmlns:a16="http://schemas.microsoft.com/office/drawing/2014/main" id="{36CB150E-4B5B-D796-299B-631177445DFA}"/>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33" name="Grafik 32" descr="Datenbank Silhouette">
                <a:extLst>
                  <a:ext uri="{FF2B5EF4-FFF2-40B4-BE49-F238E27FC236}">
                    <a16:creationId xmlns:a16="http://schemas.microsoft.com/office/drawing/2014/main" id="{55ECED8C-5EF5-0E1A-3901-849CAAFA1C0C}"/>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00841" y="3412469"/>
                <a:ext cx="698782" cy="698782"/>
              </a:xfrm>
              <a:prstGeom prst="rect">
                <a:avLst/>
              </a:prstGeom>
            </p:spPr>
          </p:pic>
        </p:grpSp>
      </p:grpSp>
      <p:grpSp>
        <p:nvGrpSpPr>
          <p:cNvPr id="38" name="Gruppieren 37">
            <a:extLst>
              <a:ext uri="{FF2B5EF4-FFF2-40B4-BE49-F238E27FC236}">
                <a16:creationId xmlns:a16="http://schemas.microsoft.com/office/drawing/2014/main" id="{D6FF9E78-A4AD-C8BF-5C3B-DA7016CCC06E}"/>
              </a:ext>
            </a:extLst>
          </p:cNvPr>
          <p:cNvGrpSpPr/>
          <p:nvPr/>
        </p:nvGrpSpPr>
        <p:grpSpPr>
          <a:xfrm>
            <a:off x="7194413" y="4483780"/>
            <a:ext cx="3126831" cy="1037848"/>
            <a:chOff x="7194413" y="4483780"/>
            <a:chExt cx="3126831" cy="1037848"/>
          </a:xfrm>
        </p:grpSpPr>
        <p:sp>
          <p:nvSpPr>
            <p:cNvPr id="67" name="Rechteck: abgerundete Ecken 66">
              <a:extLst>
                <a:ext uri="{FF2B5EF4-FFF2-40B4-BE49-F238E27FC236}">
                  <a16:creationId xmlns:a16="http://schemas.microsoft.com/office/drawing/2014/main" id="{FE653E8C-F9FB-7530-9352-3524BA545FF5}"/>
                </a:ext>
              </a:extLst>
            </p:cNvPr>
            <p:cNvSpPr/>
            <p:nvPr/>
          </p:nvSpPr>
          <p:spPr>
            <a:xfrm>
              <a:off x="7194413" y="4822846"/>
              <a:ext cx="3126831" cy="698782"/>
            </a:xfrm>
            <a:prstGeom prst="round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43" name="Textfeld 42">
              <a:extLst>
                <a:ext uri="{FF2B5EF4-FFF2-40B4-BE49-F238E27FC236}">
                  <a16:creationId xmlns:a16="http://schemas.microsoft.com/office/drawing/2014/main" id="{E59A256D-2224-FD35-C772-E7EEF5B95D83}"/>
                </a:ext>
              </a:extLst>
            </p:cNvPr>
            <p:cNvSpPr txBox="1"/>
            <p:nvPr/>
          </p:nvSpPr>
          <p:spPr>
            <a:xfrm>
              <a:off x="7262453" y="4936293"/>
              <a:ext cx="2485168"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rPr>
                <a:t>Graph Database</a:t>
              </a:r>
            </a:p>
          </p:txBody>
        </p:sp>
        <p:grpSp>
          <p:nvGrpSpPr>
            <p:cNvPr id="35" name="Gruppieren 34">
              <a:extLst>
                <a:ext uri="{FF2B5EF4-FFF2-40B4-BE49-F238E27FC236}">
                  <a16:creationId xmlns:a16="http://schemas.microsoft.com/office/drawing/2014/main" id="{0B8F4464-A016-77CD-E44A-E555BEF3BE88}"/>
                </a:ext>
              </a:extLst>
            </p:cNvPr>
            <p:cNvGrpSpPr/>
            <p:nvPr/>
          </p:nvGrpSpPr>
          <p:grpSpPr>
            <a:xfrm>
              <a:off x="9542232" y="4483780"/>
              <a:ext cx="698782" cy="698782"/>
              <a:chOff x="10300841" y="3412469"/>
              <a:chExt cx="698782" cy="698782"/>
            </a:xfrm>
          </p:grpSpPr>
          <p:sp>
            <p:nvSpPr>
              <p:cNvPr id="45" name="Rechteck: abgerundete Ecken 44">
                <a:extLst>
                  <a:ext uri="{FF2B5EF4-FFF2-40B4-BE49-F238E27FC236}">
                    <a16:creationId xmlns:a16="http://schemas.microsoft.com/office/drawing/2014/main" id="{2509F356-7713-0DE2-4B9F-9A386B88320F}"/>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46" name="Grafik 45" descr="Datenbank Silhouette">
                <a:extLst>
                  <a:ext uri="{FF2B5EF4-FFF2-40B4-BE49-F238E27FC236}">
                    <a16:creationId xmlns:a16="http://schemas.microsoft.com/office/drawing/2014/main" id="{40C4BF75-E9CF-14EF-5E21-78410272A08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300841" y="3412469"/>
                <a:ext cx="698782" cy="698782"/>
              </a:xfrm>
              <a:prstGeom prst="rect">
                <a:avLst/>
              </a:prstGeom>
            </p:spPr>
          </p:pic>
        </p:grpSp>
      </p:grpSp>
    </p:spTree>
    <p:extLst>
      <p:ext uri="{BB962C8B-B14F-4D97-AF65-F5344CB8AC3E}">
        <p14:creationId xmlns:p14="http://schemas.microsoft.com/office/powerpoint/2010/main" val="1612514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75" grpId="0" animBg="1"/>
      <p:bldP spid="76" grpId="0" animBg="1"/>
      <p:bldP spid="77" grpId="0" animBg="1"/>
      <p:bldP spid="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328708-D945-C51F-A8BF-543DC9D1B2AF}"/>
              </a:ext>
            </a:extLst>
          </p:cNvPr>
          <p:cNvSpPr>
            <a:spLocks noGrp="1"/>
          </p:cNvSpPr>
          <p:nvPr>
            <p:ph type="sldNum" sz="quarter" idx="4"/>
          </p:nvPr>
        </p:nvSpPr>
        <p:spPr/>
        <p:txBody>
          <a:bodyPr/>
          <a:lstStyle/>
          <a:p>
            <a:r>
              <a:rPr lang="de-DE"/>
              <a:t> </a:t>
            </a:r>
            <a:fld id="{7892911E-F1D8-4A05-AA86-F48799391607}" type="slidenum">
              <a:rPr lang="de-DE" smtClean="0"/>
              <a:pPr/>
              <a:t>3</a:t>
            </a:fld>
            <a:endParaRPr lang="de-DE" dirty="0"/>
          </a:p>
        </p:txBody>
      </p:sp>
      <p:sp>
        <p:nvSpPr>
          <p:cNvPr id="4" name="Titel 3">
            <a:extLst>
              <a:ext uri="{FF2B5EF4-FFF2-40B4-BE49-F238E27FC236}">
                <a16:creationId xmlns:a16="http://schemas.microsoft.com/office/drawing/2014/main" id="{4B6F3D48-7832-4AAE-5324-D851F5FD4075}"/>
              </a:ext>
            </a:extLst>
          </p:cNvPr>
          <p:cNvSpPr>
            <a:spLocks noGrp="1"/>
          </p:cNvSpPr>
          <p:nvPr>
            <p:ph type="title"/>
          </p:nvPr>
        </p:nvSpPr>
        <p:spPr/>
        <p:txBody>
          <a:bodyPr/>
          <a:lstStyle/>
          <a:p>
            <a:r>
              <a:rPr lang="en-US" dirty="0"/>
              <a:t>Problem Statement</a:t>
            </a:r>
          </a:p>
        </p:txBody>
      </p:sp>
      <p:sp>
        <p:nvSpPr>
          <p:cNvPr id="8" name="Textfeld 7">
            <a:extLst>
              <a:ext uri="{FF2B5EF4-FFF2-40B4-BE49-F238E27FC236}">
                <a16:creationId xmlns:a16="http://schemas.microsoft.com/office/drawing/2014/main" id="{769DF8AC-5DE3-6E21-FEAC-2819763B26F6}"/>
              </a:ext>
            </a:extLst>
          </p:cNvPr>
          <p:cNvSpPr txBox="1"/>
          <p:nvPr/>
        </p:nvSpPr>
        <p:spPr>
          <a:xfrm>
            <a:off x="3169492" y="4676601"/>
            <a:ext cx="5853015" cy="1569660"/>
          </a:xfrm>
          <a:prstGeom prst="rect">
            <a:avLst/>
          </a:prstGeom>
          <a:noFill/>
          <a:ln w="19050">
            <a:solidFill>
              <a:srgbClr val="4D4D4D"/>
            </a:solidFill>
          </a:ln>
        </p:spPr>
        <p:txBody>
          <a:bodyPr wrap="square" rtlCol="0">
            <a:spAutoFit/>
          </a:bodyPr>
          <a:lstStyle/>
          <a:p>
            <a:pPr defTabSz="252000"/>
            <a:r>
              <a:rPr lang="en-US" sz="2400" b="1" dirty="0">
                <a:solidFill>
                  <a:srgbClr val="4D4D4D"/>
                </a:solidFill>
                <a:latin typeface="Segoe UI" panose="020B0502040204020203" pitchFamily="34" charset="0"/>
                <a:cs typeface="Segoe UI" panose="020B0502040204020203" pitchFamily="34" charset="0"/>
              </a:rPr>
              <a:t>Flood of available systems make the choice for </a:t>
            </a:r>
            <a:r>
              <a:rPr lang="en-US" sz="2400" b="1" dirty="0">
                <a:solidFill>
                  <a:srgbClr val="4472C4"/>
                </a:solidFill>
                <a:latin typeface="Segoe UI" panose="020B0502040204020203" pitchFamily="34" charset="0"/>
                <a:cs typeface="Segoe UI" panose="020B0502040204020203" pitchFamily="34" charset="0"/>
              </a:rPr>
              <a:t>the right system </a:t>
            </a:r>
            <a:r>
              <a:rPr lang="en-US" sz="2400" b="1" dirty="0">
                <a:solidFill>
                  <a:srgbClr val="4D4D4D"/>
                </a:solidFill>
                <a:latin typeface="Segoe UI" panose="020B0502040204020203" pitchFamily="34" charset="0"/>
                <a:cs typeface="Segoe UI" panose="020B0502040204020203" pitchFamily="34" charset="0"/>
              </a:rPr>
              <a:t>hard</a:t>
            </a:r>
          </a:p>
          <a:p>
            <a:pPr defTabSz="252000"/>
            <a:endParaRPr lang="en-US" sz="2400" b="1" dirty="0">
              <a:solidFill>
                <a:srgbClr val="4D4D4D"/>
              </a:solidFill>
              <a:latin typeface="Segoe UI" panose="020B0502040204020203" pitchFamily="34" charset="0"/>
              <a:cs typeface="Segoe UI" panose="020B0502040204020203" pitchFamily="34" charset="0"/>
              <a:sym typeface="Wingdings" panose="05000000000000000000" pitchFamily="2" charset="2"/>
            </a:endParaRPr>
          </a:p>
          <a:p>
            <a:pPr defTabSz="252000"/>
            <a:r>
              <a:rPr lang="en-US" sz="2400" b="1" dirty="0">
                <a:solidFill>
                  <a:srgbClr val="4D4D4D"/>
                </a:solidFill>
                <a:latin typeface="Segoe UI" panose="020B0502040204020203" pitchFamily="34" charset="0"/>
                <a:cs typeface="Segoe UI" panose="020B0502040204020203" pitchFamily="34" charset="0"/>
                <a:sym typeface="Wingdings" panose="05000000000000000000" pitchFamily="2" charset="2"/>
              </a:rPr>
              <a:t> Need for supporting this decision</a:t>
            </a:r>
            <a:endParaRPr lang="en-US" sz="2400" b="1" dirty="0">
              <a:solidFill>
                <a:srgbClr val="4D4D4D"/>
              </a:solidFill>
              <a:latin typeface="Segoe UI" panose="020B0502040204020203" pitchFamily="34" charset="0"/>
              <a:cs typeface="Segoe UI" panose="020B0502040204020203" pitchFamily="34" charset="0"/>
            </a:endParaRPr>
          </a:p>
        </p:txBody>
      </p:sp>
      <p:grpSp>
        <p:nvGrpSpPr>
          <p:cNvPr id="16" name="Gruppieren 15">
            <a:extLst>
              <a:ext uri="{FF2B5EF4-FFF2-40B4-BE49-F238E27FC236}">
                <a16:creationId xmlns:a16="http://schemas.microsoft.com/office/drawing/2014/main" id="{805F5B9D-15EE-754A-085C-D39D0B652487}"/>
              </a:ext>
            </a:extLst>
          </p:cNvPr>
          <p:cNvGrpSpPr/>
          <p:nvPr/>
        </p:nvGrpSpPr>
        <p:grpSpPr>
          <a:xfrm>
            <a:off x="6580110" y="1144800"/>
            <a:ext cx="4637400" cy="1996286"/>
            <a:chOff x="6580110" y="1144800"/>
            <a:chExt cx="4637400" cy="1996286"/>
          </a:xfrm>
        </p:grpSpPr>
        <p:sp>
          <p:nvSpPr>
            <p:cNvPr id="7" name="Textfeld 6">
              <a:extLst>
                <a:ext uri="{FF2B5EF4-FFF2-40B4-BE49-F238E27FC236}">
                  <a16:creationId xmlns:a16="http://schemas.microsoft.com/office/drawing/2014/main" id="{4415A37D-894D-13B7-9790-ECF37B5908F2}"/>
                </a:ext>
              </a:extLst>
            </p:cNvPr>
            <p:cNvSpPr txBox="1"/>
            <p:nvPr/>
          </p:nvSpPr>
          <p:spPr>
            <a:xfrm>
              <a:off x="6623956" y="1201011"/>
              <a:ext cx="4486469" cy="830997"/>
            </a:xfrm>
            <a:prstGeom prst="rect">
              <a:avLst/>
            </a:prstGeom>
            <a:noFill/>
          </p:spPr>
          <p:txBody>
            <a:bodyPr wrap="square" rtlCol="0">
              <a:spAutoFit/>
            </a:bodyPr>
            <a:lstStyle/>
            <a:p>
              <a:pPr algn="ctr" defTabSz="252000"/>
              <a:r>
                <a:rPr lang="en-US" sz="2400" b="1" dirty="0">
                  <a:solidFill>
                    <a:srgbClr val="4D4D4D"/>
                  </a:solidFill>
                  <a:latin typeface="Segoe UI" panose="020B0502040204020203" pitchFamily="34" charset="0"/>
                  <a:cs typeface="Segoe UI" panose="020B0502040204020203" pitchFamily="34" charset="0"/>
                </a:rPr>
                <a:t>Functionalities have divergent requirements</a:t>
              </a:r>
            </a:p>
          </p:txBody>
        </p:sp>
        <p:sp>
          <p:nvSpPr>
            <p:cNvPr id="18" name="Rechteck: abgerundete Ecken 17">
              <a:extLst>
                <a:ext uri="{FF2B5EF4-FFF2-40B4-BE49-F238E27FC236}">
                  <a16:creationId xmlns:a16="http://schemas.microsoft.com/office/drawing/2014/main" id="{987669A3-4767-05F8-30D5-02ED20D01B6A}"/>
                </a:ext>
              </a:extLst>
            </p:cNvPr>
            <p:cNvSpPr/>
            <p:nvPr/>
          </p:nvSpPr>
          <p:spPr>
            <a:xfrm>
              <a:off x="6580110" y="1144800"/>
              <a:ext cx="4637400" cy="199628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nvGrpSpPr>
            <p:cNvPr id="23" name="Gruppieren 22">
              <a:extLst>
                <a:ext uri="{FF2B5EF4-FFF2-40B4-BE49-F238E27FC236}">
                  <a16:creationId xmlns:a16="http://schemas.microsoft.com/office/drawing/2014/main" id="{B927C806-CA41-ED3A-1C39-8610B9E7F6C2}"/>
                </a:ext>
              </a:extLst>
            </p:cNvPr>
            <p:cNvGrpSpPr/>
            <p:nvPr/>
          </p:nvGrpSpPr>
          <p:grpSpPr>
            <a:xfrm>
              <a:off x="8653705" y="2243208"/>
              <a:ext cx="490210" cy="626614"/>
              <a:chOff x="841343" y="3710511"/>
              <a:chExt cx="490210" cy="626614"/>
            </a:xfrm>
          </p:grpSpPr>
          <p:sp>
            <p:nvSpPr>
              <p:cNvPr id="21" name="Rechteck: obere Ecken, eine abgerundet, eine abgeschnitten 20">
                <a:extLst>
                  <a:ext uri="{FF2B5EF4-FFF2-40B4-BE49-F238E27FC236}">
                    <a16:creationId xmlns:a16="http://schemas.microsoft.com/office/drawing/2014/main" id="{F10BA9F9-6640-0079-A442-A43F0755976D}"/>
                  </a:ext>
                </a:extLst>
              </p:cNvPr>
              <p:cNvSpPr/>
              <p:nvPr/>
            </p:nvSpPr>
            <p:spPr>
              <a:xfrm>
                <a:off x="903146" y="3710511"/>
                <a:ext cx="428407" cy="570156"/>
              </a:xfrm>
              <a:prstGeom prst="snipRoundRect">
                <a:avLst>
                  <a:gd name="adj1" fmla="val 0"/>
                  <a:gd name="adj2" fmla="val 16667"/>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22" name="Rechteck: obere Ecken, eine abgerundet, eine abgeschnitten 21">
                <a:extLst>
                  <a:ext uri="{FF2B5EF4-FFF2-40B4-BE49-F238E27FC236}">
                    <a16:creationId xmlns:a16="http://schemas.microsoft.com/office/drawing/2014/main" id="{3C020758-908B-DD49-966B-5BDC4B4823EE}"/>
                  </a:ext>
                </a:extLst>
              </p:cNvPr>
              <p:cNvSpPr/>
              <p:nvPr/>
            </p:nvSpPr>
            <p:spPr>
              <a:xfrm>
                <a:off x="841343" y="3766969"/>
                <a:ext cx="428407" cy="570156"/>
              </a:xfrm>
              <a:prstGeom prst="snipRoundRect">
                <a:avLst>
                  <a:gd name="adj1" fmla="val 0"/>
                  <a:gd name="adj2" fmla="val 16667"/>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20" name="Grafik 19">
                <a:extLst>
                  <a:ext uri="{FF2B5EF4-FFF2-40B4-BE49-F238E27FC236}">
                    <a16:creationId xmlns:a16="http://schemas.microsoft.com/office/drawing/2014/main" id="{CA0671BD-EB56-F431-DF4A-90995FE7E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73" y="3867413"/>
                <a:ext cx="353746" cy="413254"/>
              </a:xfrm>
              <a:prstGeom prst="rect">
                <a:avLst/>
              </a:prstGeom>
            </p:spPr>
          </p:pic>
        </p:grpSp>
      </p:grpSp>
      <p:grpSp>
        <p:nvGrpSpPr>
          <p:cNvPr id="19" name="Gruppieren 18">
            <a:extLst>
              <a:ext uri="{FF2B5EF4-FFF2-40B4-BE49-F238E27FC236}">
                <a16:creationId xmlns:a16="http://schemas.microsoft.com/office/drawing/2014/main" id="{6313EA5E-983A-221D-9D87-EB0CFA284C4D}"/>
              </a:ext>
            </a:extLst>
          </p:cNvPr>
          <p:cNvGrpSpPr/>
          <p:nvPr/>
        </p:nvGrpSpPr>
        <p:grpSpPr>
          <a:xfrm>
            <a:off x="3152927" y="3240000"/>
            <a:ext cx="5886145" cy="1045980"/>
            <a:chOff x="3152927" y="3240000"/>
            <a:chExt cx="5886145" cy="1045980"/>
          </a:xfrm>
        </p:grpSpPr>
        <p:sp>
          <p:nvSpPr>
            <p:cNvPr id="11" name="Textfeld 10">
              <a:extLst>
                <a:ext uri="{FF2B5EF4-FFF2-40B4-BE49-F238E27FC236}">
                  <a16:creationId xmlns:a16="http://schemas.microsoft.com/office/drawing/2014/main" id="{671BDC5C-BBF9-0E5D-6778-6DCEF472347C}"/>
                </a:ext>
              </a:extLst>
            </p:cNvPr>
            <p:cNvSpPr txBox="1"/>
            <p:nvPr/>
          </p:nvSpPr>
          <p:spPr>
            <a:xfrm>
              <a:off x="4152188" y="3454983"/>
              <a:ext cx="3887624" cy="830997"/>
            </a:xfrm>
            <a:prstGeom prst="rect">
              <a:avLst/>
            </a:prstGeom>
            <a:noFill/>
          </p:spPr>
          <p:txBody>
            <a:bodyPr wrap="square" rtlCol="0">
              <a:spAutoFit/>
            </a:bodyPr>
            <a:lstStyle/>
            <a:p>
              <a:pPr algn="ctr" defTabSz="252000"/>
              <a:r>
                <a:rPr lang="en-US" sz="2400" b="1" dirty="0">
                  <a:solidFill>
                    <a:schemeClr val="accent1"/>
                  </a:solidFill>
                  <a:latin typeface="Segoe UI" panose="020B0502040204020203" pitchFamily="34" charset="0"/>
                  <a:cs typeface="Segoe UI" panose="020B0502040204020203" pitchFamily="34" charset="0"/>
                </a:rPr>
                <a:t>Properties should satisfy these requirements! </a:t>
              </a:r>
            </a:p>
          </p:txBody>
        </p:sp>
        <p:sp>
          <p:nvSpPr>
            <p:cNvPr id="24" name="Pfeil: gebogen 23">
              <a:extLst>
                <a:ext uri="{FF2B5EF4-FFF2-40B4-BE49-F238E27FC236}">
                  <a16:creationId xmlns:a16="http://schemas.microsoft.com/office/drawing/2014/main" id="{DE8B7F3F-75E4-094D-0A9C-AF38CFE5C9AF}"/>
                </a:ext>
              </a:extLst>
            </p:cNvPr>
            <p:cNvSpPr/>
            <p:nvPr/>
          </p:nvSpPr>
          <p:spPr>
            <a:xfrm rot="10800000">
              <a:off x="8039812" y="3240000"/>
              <a:ext cx="999260" cy="961494"/>
            </a:xfrm>
            <a:prstGeom prst="ben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27" name="Pfeil: gebogen 26">
              <a:extLst>
                <a:ext uri="{FF2B5EF4-FFF2-40B4-BE49-F238E27FC236}">
                  <a16:creationId xmlns:a16="http://schemas.microsoft.com/office/drawing/2014/main" id="{870FB9CC-1499-4F3C-C353-AF62A96D5402}"/>
                </a:ext>
              </a:extLst>
            </p:cNvPr>
            <p:cNvSpPr/>
            <p:nvPr/>
          </p:nvSpPr>
          <p:spPr>
            <a:xfrm rot="10800000" flipH="1">
              <a:off x="3152927" y="3240000"/>
              <a:ext cx="999261" cy="961494"/>
            </a:xfrm>
            <a:prstGeom prst="ben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grpSp>
        <p:nvGrpSpPr>
          <p:cNvPr id="15" name="Gruppieren 14">
            <a:extLst>
              <a:ext uri="{FF2B5EF4-FFF2-40B4-BE49-F238E27FC236}">
                <a16:creationId xmlns:a16="http://schemas.microsoft.com/office/drawing/2014/main" id="{F0F103EB-3D50-965E-832A-FD4591C75FD9}"/>
              </a:ext>
            </a:extLst>
          </p:cNvPr>
          <p:cNvGrpSpPr/>
          <p:nvPr/>
        </p:nvGrpSpPr>
        <p:grpSpPr>
          <a:xfrm>
            <a:off x="974490" y="1143296"/>
            <a:ext cx="4637400" cy="1996286"/>
            <a:chOff x="974490" y="1143296"/>
            <a:chExt cx="4637400" cy="1996286"/>
          </a:xfrm>
        </p:grpSpPr>
        <p:sp>
          <p:nvSpPr>
            <p:cNvPr id="10" name="Textfeld 9">
              <a:extLst>
                <a:ext uri="{FF2B5EF4-FFF2-40B4-BE49-F238E27FC236}">
                  <a16:creationId xmlns:a16="http://schemas.microsoft.com/office/drawing/2014/main" id="{D2FCFA7A-650D-8FB2-B17A-071EB1029078}"/>
                </a:ext>
              </a:extLst>
            </p:cNvPr>
            <p:cNvSpPr txBox="1"/>
            <p:nvPr/>
          </p:nvSpPr>
          <p:spPr>
            <a:xfrm>
              <a:off x="1240197" y="1204823"/>
              <a:ext cx="3924669" cy="830997"/>
            </a:xfrm>
            <a:prstGeom prst="rect">
              <a:avLst/>
            </a:prstGeom>
            <a:noFill/>
          </p:spPr>
          <p:txBody>
            <a:bodyPr wrap="square" rtlCol="0">
              <a:spAutoFit/>
            </a:bodyPr>
            <a:lstStyle/>
            <a:p>
              <a:pPr algn="ctr" defTabSz="252000"/>
              <a:r>
                <a:rPr lang="en-US" sz="2400" b="1" dirty="0">
                  <a:solidFill>
                    <a:srgbClr val="4D4D4D"/>
                  </a:solidFill>
                  <a:latin typeface="Segoe UI" panose="020B0502040204020203" pitchFamily="34" charset="0"/>
                  <a:cs typeface="Segoe UI" panose="020B0502040204020203" pitchFamily="34" charset="0"/>
                </a:rPr>
                <a:t>Systems come with specific properties</a:t>
              </a:r>
            </a:p>
          </p:txBody>
        </p:sp>
        <p:sp>
          <p:nvSpPr>
            <p:cNvPr id="17" name="Rechteck: abgerundete Ecken 16">
              <a:extLst>
                <a:ext uri="{FF2B5EF4-FFF2-40B4-BE49-F238E27FC236}">
                  <a16:creationId xmlns:a16="http://schemas.microsoft.com/office/drawing/2014/main" id="{FD31B5D5-C18B-2ADF-A55E-4DDF4C9D671E}"/>
                </a:ext>
              </a:extLst>
            </p:cNvPr>
            <p:cNvSpPr/>
            <p:nvPr/>
          </p:nvSpPr>
          <p:spPr>
            <a:xfrm>
              <a:off x="974490" y="1143296"/>
              <a:ext cx="4637400" cy="199628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nvGrpSpPr>
            <p:cNvPr id="14" name="Gruppieren 13">
              <a:extLst>
                <a:ext uri="{FF2B5EF4-FFF2-40B4-BE49-F238E27FC236}">
                  <a16:creationId xmlns:a16="http://schemas.microsoft.com/office/drawing/2014/main" id="{F76C613F-7B24-E207-4625-3318E27C62C2}"/>
                </a:ext>
              </a:extLst>
            </p:cNvPr>
            <p:cNvGrpSpPr/>
            <p:nvPr/>
          </p:nvGrpSpPr>
          <p:grpSpPr>
            <a:xfrm>
              <a:off x="2803535" y="2076385"/>
              <a:ext cx="918169" cy="884441"/>
              <a:chOff x="2803535" y="2076385"/>
              <a:chExt cx="918169" cy="884441"/>
            </a:xfrm>
          </p:grpSpPr>
          <p:grpSp>
            <p:nvGrpSpPr>
              <p:cNvPr id="2" name="Gruppieren 1">
                <a:extLst>
                  <a:ext uri="{FF2B5EF4-FFF2-40B4-BE49-F238E27FC236}">
                    <a16:creationId xmlns:a16="http://schemas.microsoft.com/office/drawing/2014/main" id="{16EDBB56-001A-6DFF-C4D6-4646FE5C004A}"/>
                  </a:ext>
                </a:extLst>
              </p:cNvPr>
              <p:cNvGrpSpPr/>
              <p:nvPr/>
            </p:nvGrpSpPr>
            <p:grpSpPr>
              <a:xfrm>
                <a:off x="3022922" y="2076385"/>
                <a:ext cx="698782" cy="698782"/>
                <a:chOff x="10300841" y="3412469"/>
                <a:chExt cx="698782" cy="698782"/>
              </a:xfrm>
            </p:grpSpPr>
            <p:sp>
              <p:nvSpPr>
                <p:cNvPr id="5" name="Rechteck: abgerundete Ecken 4">
                  <a:extLst>
                    <a:ext uri="{FF2B5EF4-FFF2-40B4-BE49-F238E27FC236}">
                      <a16:creationId xmlns:a16="http://schemas.microsoft.com/office/drawing/2014/main" id="{5C868880-470B-414A-56DB-0E1BDF58FBDE}"/>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6" name="Grafik 5" descr="Datenbank Silhouette">
                  <a:extLst>
                    <a:ext uri="{FF2B5EF4-FFF2-40B4-BE49-F238E27FC236}">
                      <a16:creationId xmlns:a16="http://schemas.microsoft.com/office/drawing/2014/main" id="{CB7A28FA-5020-F356-AB8B-9A3437A0D8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0841" y="3412469"/>
                  <a:ext cx="698782" cy="698782"/>
                </a:xfrm>
                <a:prstGeom prst="rect">
                  <a:avLst/>
                </a:prstGeom>
              </p:spPr>
            </p:pic>
          </p:grpSp>
          <p:grpSp>
            <p:nvGrpSpPr>
              <p:cNvPr id="13" name="Gruppieren 12">
                <a:extLst>
                  <a:ext uri="{FF2B5EF4-FFF2-40B4-BE49-F238E27FC236}">
                    <a16:creationId xmlns:a16="http://schemas.microsoft.com/office/drawing/2014/main" id="{A029C3EE-CBE8-D439-6954-221C46E68BFB}"/>
                  </a:ext>
                </a:extLst>
              </p:cNvPr>
              <p:cNvGrpSpPr/>
              <p:nvPr/>
            </p:nvGrpSpPr>
            <p:grpSpPr>
              <a:xfrm>
                <a:off x="2803535" y="2262044"/>
                <a:ext cx="698782" cy="698782"/>
                <a:chOff x="2517534" y="2299666"/>
                <a:chExt cx="698782" cy="698782"/>
              </a:xfrm>
            </p:grpSpPr>
            <p:sp>
              <p:nvSpPr>
                <p:cNvPr id="12" name="Rechteck: abgerundete Ecken 11">
                  <a:extLst>
                    <a:ext uri="{FF2B5EF4-FFF2-40B4-BE49-F238E27FC236}">
                      <a16:creationId xmlns:a16="http://schemas.microsoft.com/office/drawing/2014/main" id="{F0001CA2-37CA-F3B9-68B5-0756F6128125}"/>
                    </a:ext>
                  </a:extLst>
                </p:cNvPr>
                <p:cNvSpPr/>
                <p:nvPr/>
              </p:nvSpPr>
              <p:spPr>
                <a:xfrm>
                  <a:off x="2667242" y="2400110"/>
                  <a:ext cx="396000" cy="525249"/>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9" name="Grafik 8" descr="Liste mit einfarbiger Füllung">
                  <a:extLst>
                    <a:ext uri="{FF2B5EF4-FFF2-40B4-BE49-F238E27FC236}">
                      <a16:creationId xmlns:a16="http://schemas.microsoft.com/office/drawing/2014/main" id="{87D4B2D5-A73D-0B47-85BA-16304AE971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7534" y="2299666"/>
                  <a:ext cx="698782" cy="698782"/>
                </a:xfrm>
                <a:prstGeom prst="rect">
                  <a:avLst/>
                </a:prstGeom>
              </p:spPr>
            </p:pic>
          </p:grpSp>
        </p:grpSp>
      </p:grpSp>
    </p:spTree>
    <p:extLst>
      <p:ext uri="{BB962C8B-B14F-4D97-AF65-F5344CB8AC3E}">
        <p14:creationId xmlns:p14="http://schemas.microsoft.com/office/powerpoint/2010/main" val="4023724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6B63FC8-5734-AAE8-AE58-A23756D949D1}"/>
              </a:ext>
            </a:extLst>
          </p:cNvPr>
          <p:cNvSpPr>
            <a:spLocks noGrp="1"/>
          </p:cNvSpPr>
          <p:nvPr>
            <p:ph type="sldNum" sz="quarter" idx="4"/>
          </p:nvPr>
        </p:nvSpPr>
        <p:spPr/>
        <p:txBody>
          <a:bodyPr/>
          <a:lstStyle/>
          <a:p>
            <a:r>
              <a:rPr lang="de-DE"/>
              <a:t> </a:t>
            </a:r>
            <a:fld id="{7892911E-F1D8-4A05-AA86-F48799391607}" type="slidenum">
              <a:rPr lang="de-DE" smtClean="0"/>
              <a:pPr/>
              <a:t>4</a:t>
            </a:fld>
            <a:endParaRPr lang="de-DE" dirty="0"/>
          </a:p>
        </p:txBody>
      </p:sp>
      <p:sp>
        <p:nvSpPr>
          <p:cNvPr id="4" name="Titel 3">
            <a:extLst>
              <a:ext uri="{FF2B5EF4-FFF2-40B4-BE49-F238E27FC236}">
                <a16:creationId xmlns:a16="http://schemas.microsoft.com/office/drawing/2014/main" id="{322859A2-7073-A704-6579-753001820578}"/>
              </a:ext>
            </a:extLst>
          </p:cNvPr>
          <p:cNvSpPr>
            <a:spLocks noGrp="1"/>
          </p:cNvSpPr>
          <p:nvPr>
            <p:ph type="title"/>
          </p:nvPr>
        </p:nvSpPr>
        <p:spPr/>
        <p:txBody>
          <a:bodyPr/>
          <a:lstStyle/>
          <a:p>
            <a:r>
              <a:rPr lang="en-US" dirty="0"/>
              <a:t>Related Work – Support for choosing a data management system</a:t>
            </a:r>
            <a:br>
              <a:rPr lang="en-US" dirty="0"/>
            </a:br>
            <a:endParaRPr lang="en-US" dirty="0"/>
          </a:p>
        </p:txBody>
      </p:sp>
      <p:sp>
        <p:nvSpPr>
          <p:cNvPr id="5" name="Textfeld 4">
            <a:extLst>
              <a:ext uri="{FF2B5EF4-FFF2-40B4-BE49-F238E27FC236}">
                <a16:creationId xmlns:a16="http://schemas.microsoft.com/office/drawing/2014/main" id="{97F8A55D-CAA5-4F87-6E01-12FEC2969B9D}"/>
              </a:ext>
            </a:extLst>
          </p:cNvPr>
          <p:cNvSpPr txBox="1"/>
          <p:nvPr/>
        </p:nvSpPr>
        <p:spPr>
          <a:xfrm>
            <a:off x="56488" y="1938132"/>
            <a:ext cx="5558445" cy="3785652"/>
          </a:xfrm>
          <a:prstGeom prst="rect">
            <a:avLst/>
          </a:prstGeom>
          <a:noFill/>
          <a:ln w="19050">
            <a:noFill/>
          </a:ln>
        </p:spPr>
        <p:txBody>
          <a:bodyPr wrap="square" rtlCol="0">
            <a:spAutoFit/>
          </a:bodyPr>
          <a:lstStyle/>
          <a:p>
            <a:pPr defTabSz="252000"/>
            <a:r>
              <a:rPr lang="en-US" sz="1600" b="1" dirty="0">
                <a:solidFill>
                  <a:srgbClr val="4D4D4D"/>
                </a:solidFill>
                <a:latin typeface="Segoe UI" panose="020B0502040204020203" pitchFamily="34" charset="0"/>
                <a:cs typeface="Segoe UI" panose="020B0502040204020203" pitchFamily="34" charset="0"/>
              </a:rPr>
              <a:t>A Method for Database Model Selection </a:t>
            </a:r>
            <a:br>
              <a:rPr lang="en-US" sz="1600" b="1" dirty="0">
                <a:solidFill>
                  <a:srgbClr val="4D4D4D"/>
                </a:solidFill>
                <a:latin typeface="Segoe UI" panose="020B0502040204020203" pitchFamily="34" charset="0"/>
                <a:cs typeface="Segoe UI" panose="020B0502040204020203" pitchFamily="34" charset="0"/>
              </a:rPr>
            </a:br>
            <a:r>
              <a:rPr lang="en-US" sz="1600" b="1" dirty="0">
                <a:solidFill>
                  <a:srgbClr val="4D4D4D"/>
                </a:solidFill>
                <a:latin typeface="Segoe UI" panose="020B0502040204020203" pitchFamily="34" charset="0"/>
                <a:cs typeface="Segoe UI" panose="020B0502040204020203" pitchFamily="34" charset="0"/>
              </a:rPr>
              <a:t>(Roy-</a:t>
            </a:r>
            <a:r>
              <a:rPr lang="en-US" sz="1600" b="1" dirty="0" err="1">
                <a:solidFill>
                  <a:srgbClr val="4D4D4D"/>
                </a:solidFill>
                <a:latin typeface="Segoe UI" panose="020B0502040204020203" pitchFamily="34" charset="0"/>
                <a:cs typeface="Segoe UI" panose="020B0502040204020203" pitchFamily="34" charset="0"/>
              </a:rPr>
              <a:t>Hubara</a:t>
            </a:r>
            <a:r>
              <a:rPr lang="en-US" sz="1600" b="1" dirty="0">
                <a:solidFill>
                  <a:srgbClr val="4D4D4D"/>
                </a:solidFill>
                <a:latin typeface="Segoe UI" panose="020B0502040204020203" pitchFamily="34" charset="0"/>
                <a:cs typeface="Segoe UI" panose="020B0502040204020203" pitchFamily="34" charset="0"/>
              </a:rPr>
              <a:t> et. al., 2019)</a:t>
            </a:r>
          </a:p>
          <a:p>
            <a:pPr defTabSz="252000"/>
            <a:endParaRPr lang="en-US" sz="1600" b="1" dirty="0">
              <a:solidFill>
                <a:srgbClr val="4D4D4D"/>
              </a:solidFill>
              <a:latin typeface="Segoe UI" panose="020B0502040204020203" pitchFamily="34" charset="0"/>
              <a:cs typeface="Segoe UI" panose="020B0502040204020203" pitchFamily="34" charset="0"/>
            </a:endParaRPr>
          </a:p>
          <a:p>
            <a:pPr defTabSz="252000"/>
            <a:r>
              <a:rPr lang="en-US" sz="1600" b="1" dirty="0">
                <a:solidFill>
                  <a:srgbClr val="4D4D4D"/>
                </a:solidFill>
                <a:latin typeface="Segoe UI" panose="020B0502040204020203" pitchFamily="34" charset="0"/>
                <a:cs typeface="Segoe UI" panose="020B0502040204020203" pitchFamily="34" charset="0"/>
              </a:rPr>
              <a:t>Summary of the approach</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Collection of requirements (data related, functional, and related non-functional) </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Fragmentation of the conceptual data model based on similar properties</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Assignment of fitting database models by comparison with general profiles for each database type</a:t>
            </a:r>
          </a:p>
          <a:p>
            <a:pPr defTabSz="252000"/>
            <a:endParaRPr lang="en-US" sz="1600" dirty="0">
              <a:solidFill>
                <a:srgbClr val="4D4D4D"/>
              </a:solidFill>
              <a:latin typeface="Segoe UI" panose="020B0502040204020203" pitchFamily="34" charset="0"/>
              <a:cs typeface="Segoe UI" panose="020B0502040204020203" pitchFamily="34" charset="0"/>
            </a:endParaRPr>
          </a:p>
          <a:p>
            <a:pPr defTabSz="252000"/>
            <a:r>
              <a:rPr lang="en-US" sz="1600" b="1" dirty="0">
                <a:solidFill>
                  <a:srgbClr val="4D4D4D"/>
                </a:solidFill>
                <a:latin typeface="Segoe UI" panose="020B0502040204020203" pitchFamily="34" charset="0"/>
                <a:cs typeface="Segoe UI" panose="020B0502040204020203" pitchFamily="34" charset="0"/>
              </a:rPr>
              <a:t>Potential for improvement</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Decision stops at the type of data management system </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Few requirements considered (non-functional)</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Restricted selection of attributes for profiles</a:t>
            </a:r>
          </a:p>
        </p:txBody>
      </p:sp>
      <p:sp>
        <p:nvSpPr>
          <p:cNvPr id="7" name="Textfeld 6">
            <a:extLst>
              <a:ext uri="{FF2B5EF4-FFF2-40B4-BE49-F238E27FC236}">
                <a16:creationId xmlns:a16="http://schemas.microsoft.com/office/drawing/2014/main" id="{E89272B9-EBD6-06DC-7488-EDEA217020EA}"/>
              </a:ext>
            </a:extLst>
          </p:cNvPr>
          <p:cNvSpPr txBox="1"/>
          <p:nvPr/>
        </p:nvSpPr>
        <p:spPr>
          <a:xfrm>
            <a:off x="5705752" y="1938132"/>
            <a:ext cx="6429760" cy="3046988"/>
          </a:xfrm>
          <a:prstGeom prst="rect">
            <a:avLst/>
          </a:prstGeom>
          <a:noFill/>
          <a:ln w="19050">
            <a:noFill/>
          </a:ln>
        </p:spPr>
        <p:txBody>
          <a:bodyPr wrap="square" rtlCol="0">
            <a:spAutoFit/>
          </a:bodyPr>
          <a:lstStyle/>
          <a:p>
            <a:pPr defTabSz="252000"/>
            <a:r>
              <a:rPr lang="en-US" sz="1600" b="1" dirty="0">
                <a:solidFill>
                  <a:srgbClr val="4D4D4D"/>
                </a:solidFill>
                <a:latin typeface="Segoe UI" panose="020B0502040204020203" pitchFamily="34" charset="0"/>
                <a:cs typeface="Segoe UI" panose="020B0502040204020203" pitchFamily="34" charset="0"/>
              </a:rPr>
              <a:t>NoSQL database systems: a survey and decision guidance (</a:t>
            </a:r>
            <a:r>
              <a:rPr lang="en-US" sz="1600" b="1" dirty="0" err="1">
                <a:solidFill>
                  <a:srgbClr val="4D4D4D"/>
                </a:solidFill>
                <a:latin typeface="Segoe UI" panose="020B0502040204020203" pitchFamily="34" charset="0"/>
                <a:cs typeface="Segoe UI" panose="020B0502040204020203" pitchFamily="34" charset="0"/>
              </a:rPr>
              <a:t>Gessert</a:t>
            </a:r>
            <a:r>
              <a:rPr lang="en-US" sz="1600" b="1" dirty="0">
                <a:solidFill>
                  <a:srgbClr val="4D4D4D"/>
                </a:solidFill>
                <a:latin typeface="Segoe UI" panose="020B0502040204020203" pitchFamily="34" charset="0"/>
                <a:cs typeface="Segoe UI" panose="020B0502040204020203" pitchFamily="34" charset="0"/>
              </a:rPr>
              <a:t> et. al., 2017)</a:t>
            </a:r>
          </a:p>
          <a:p>
            <a:pPr defTabSz="252000"/>
            <a:endParaRPr lang="en-US" sz="1600" b="1" dirty="0">
              <a:solidFill>
                <a:srgbClr val="4D4D4D"/>
              </a:solidFill>
              <a:latin typeface="Segoe UI" panose="020B0502040204020203" pitchFamily="34" charset="0"/>
              <a:cs typeface="Segoe UI" panose="020B0502040204020203" pitchFamily="34" charset="0"/>
            </a:endParaRPr>
          </a:p>
          <a:p>
            <a:pPr defTabSz="252000"/>
            <a:r>
              <a:rPr lang="en-US" sz="1600" b="1" dirty="0">
                <a:solidFill>
                  <a:srgbClr val="4D4D4D"/>
                </a:solidFill>
                <a:latin typeface="Segoe UI" panose="020B0502040204020203" pitchFamily="34" charset="0"/>
                <a:cs typeface="Segoe UI" panose="020B0502040204020203" pitchFamily="34" charset="0"/>
              </a:rPr>
              <a:t>Summary of the approach</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Collection of various relevant properties for the selection process</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Relation of techniques implemented by different systems and the functional and non-functional requirements </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Guideline with decision tree for selection of a fitting system </a:t>
            </a:r>
          </a:p>
          <a:p>
            <a:pPr defTabSz="252000"/>
            <a:endParaRPr lang="en-US" sz="1600" b="1" dirty="0">
              <a:solidFill>
                <a:srgbClr val="4D4D4D"/>
              </a:solidFill>
              <a:latin typeface="Segoe UI" panose="020B0502040204020203" pitchFamily="34" charset="0"/>
              <a:cs typeface="Segoe UI" panose="020B0502040204020203" pitchFamily="34" charset="0"/>
            </a:endParaRPr>
          </a:p>
          <a:p>
            <a:pPr defTabSz="252000"/>
            <a:r>
              <a:rPr lang="en-US" sz="1600" b="1" dirty="0">
                <a:solidFill>
                  <a:srgbClr val="4D4D4D"/>
                </a:solidFill>
                <a:latin typeface="Segoe UI" panose="020B0502040204020203" pitchFamily="34" charset="0"/>
                <a:cs typeface="Segoe UI" panose="020B0502040204020203" pitchFamily="34" charset="0"/>
              </a:rPr>
              <a:t>Potential for improvement</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Automate selection process</a:t>
            </a:r>
          </a:p>
          <a:p>
            <a:pPr marL="285750" indent="-285750" defTabSz="252000">
              <a:buFont typeface="Arial" panose="020B0604020202020204" pitchFamily="34" charset="0"/>
              <a:buChar char="•"/>
            </a:pPr>
            <a:r>
              <a:rPr lang="en-US" sz="1600" dirty="0">
                <a:solidFill>
                  <a:srgbClr val="4D4D4D"/>
                </a:solidFill>
                <a:latin typeface="Segoe UI" panose="020B0502040204020203" pitchFamily="34" charset="0"/>
                <a:cs typeface="Segoe UI" panose="020B0502040204020203" pitchFamily="34" charset="0"/>
              </a:rPr>
              <a:t>Multiple systems for one application (polyglot persistence)</a:t>
            </a:r>
          </a:p>
        </p:txBody>
      </p:sp>
      <p:sp>
        <p:nvSpPr>
          <p:cNvPr id="2" name="Rechteck: gefaltete Ecke 1">
            <a:extLst>
              <a:ext uri="{FF2B5EF4-FFF2-40B4-BE49-F238E27FC236}">
                <a16:creationId xmlns:a16="http://schemas.microsoft.com/office/drawing/2014/main" id="{EF632200-022B-DEB4-E302-48985323E0DA}"/>
              </a:ext>
            </a:extLst>
          </p:cNvPr>
          <p:cNvSpPr/>
          <p:nvPr/>
        </p:nvSpPr>
        <p:spPr>
          <a:xfrm rot="10800000" flipH="1">
            <a:off x="56488" y="1938130"/>
            <a:ext cx="5558444" cy="3785652"/>
          </a:xfrm>
          <a:prstGeom prst="foldedCorner">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8" name="Rechteck: gefaltete Ecke 7">
            <a:extLst>
              <a:ext uri="{FF2B5EF4-FFF2-40B4-BE49-F238E27FC236}">
                <a16:creationId xmlns:a16="http://schemas.microsoft.com/office/drawing/2014/main" id="{D3FCB038-DF12-5881-252B-9526B850F079}"/>
              </a:ext>
            </a:extLst>
          </p:cNvPr>
          <p:cNvSpPr/>
          <p:nvPr/>
        </p:nvSpPr>
        <p:spPr>
          <a:xfrm rot="10800000" flipH="1">
            <a:off x="5705750" y="1930576"/>
            <a:ext cx="6429759" cy="3219648"/>
          </a:xfrm>
          <a:prstGeom prst="foldedCorner">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1361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328708-D945-C51F-A8BF-543DC9D1B2AF}"/>
              </a:ext>
            </a:extLst>
          </p:cNvPr>
          <p:cNvSpPr>
            <a:spLocks noGrp="1"/>
          </p:cNvSpPr>
          <p:nvPr>
            <p:ph type="sldNum" sz="quarter" idx="4"/>
          </p:nvPr>
        </p:nvSpPr>
        <p:spPr/>
        <p:txBody>
          <a:bodyPr/>
          <a:lstStyle/>
          <a:p>
            <a:r>
              <a:rPr lang="de-DE"/>
              <a:t> </a:t>
            </a:r>
            <a:fld id="{7892911E-F1D8-4A05-AA86-F48799391607}" type="slidenum">
              <a:rPr lang="de-DE" smtClean="0"/>
              <a:pPr/>
              <a:t>5</a:t>
            </a:fld>
            <a:endParaRPr lang="de-DE" dirty="0"/>
          </a:p>
        </p:txBody>
      </p:sp>
      <p:sp>
        <p:nvSpPr>
          <p:cNvPr id="4" name="Titel 3">
            <a:extLst>
              <a:ext uri="{FF2B5EF4-FFF2-40B4-BE49-F238E27FC236}">
                <a16:creationId xmlns:a16="http://schemas.microsoft.com/office/drawing/2014/main" id="{4B6F3D48-7832-4AAE-5324-D851F5FD4075}"/>
              </a:ext>
            </a:extLst>
          </p:cNvPr>
          <p:cNvSpPr>
            <a:spLocks noGrp="1"/>
          </p:cNvSpPr>
          <p:nvPr>
            <p:ph type="title"/>
          </p:nvPr>
        </p:nvSpPr>
        <p:spPr/>
        <p:txBody>
          <a:bodyPr/>
          <a:lstStyle/>
          <a:p>
            <a:r>
              <a:rPr lang="en-US" dirty="0"/>
              <a:t>Proposed Solution – Knowledge-based Recommender System (1)</a:t>
            </a:r>
          </a:p>
        </p:txBody>
      </p:sp>
      <p:sp>
        <p:nvSpPr>
          <p:cNvPr id="6" name="Textfeld 5">
            <a:extLst>
              <a:ext uri="{FF2B5EF4-FFF2-40B4-BE49-F238E27FC236}">
                <a16:creationId xmlns:a16="http://schemas.microsoft.com/office/drawing/2014/main" id="{ADEE87C5-1E67-0CB0-D2BC-A98F4B4DD133}"/>
              </a:ext>
            </a:extLst>
          </p:cNvPr>
          <p:cNvSpPr txBox="1"/>
          <p:nvPr/>
        </p:nvSpPr>
        <p:spPr>
          <a:xfrm>
            <a:off x="2296360" y="1229041"/>
            <a:ext cx="8162299"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sym typeface="Wingdings" panose="05000000000000000000" pitchFamily="2" charset="2"/>
              </a:rPr>
              <a:t>Utilization of a </a:t>
            </a:r>
            <a:r>
              <a:rPr lang="en-US" sz="2400" b="1" dirty="0">
                <a:solidFill>
                  <a:srgbClr val="4472C4"/>
                </a:solidFill>
                <a:latin typeface="Segoe UI" panose="020B0502040204020203" pitchFamily="34" charset="0"/>
                <a:cs typeface="Segoe UI" panose="020B0502040204020203" pitchFamily="34" charset="0"/>
                <a:sym typeface="Wingdings" panose="05000000000000000000" pitchFamily="2" charset="2"/>
              </a:rPr>
              <a:t>knowledge-based </a:t>
            </a:r>
            <a:r>
              <a:rPr lang="en-US" sz="2400" b="1" dirty="0">
                <a:solidFill>
                  <a:schemeClr val="accent1"/>
                </a:solidFill>
                <a:latin typeface="Segoe UI" panose="020B0502040204020203" pitchFamily="34" charset="0"/>
                <a:cs typeface="Segoe UI" panose="020B0502040204020203" pitchFamily="34" charset="0"/>
                <a:sym typeface="Wingdings" panose="05000000000000000000" pitchFamily="2" charset="2"/>
              </a:rPr>
              <a:t>recommender system</a:t>
            </a:r>
            <a:endParaRPr lang="en-US" sz="2400" b="1" dirty="0">
              <a:solidFill>
                <a:schemeClr val="accent1"/>
              </a:solidFill>
              <a:latin typeface="Segoe UI" panose="020B0502040204020203" pitchFamily="34" charset="0"/>
              <a:cs typeface="Segoe UI" panose="020B0502040204020203" pitchFamily="34" charset="0"/>
            </a:endParaRPr>
          </a:p>
        </p:txBody>
      </p:sp>
      <p:sp>
        <p:nvSpPr>
          <p:cNvPr id="10" name="Pfeil: nach rechts 9">
            <a:extLst>
              <a:ext uri="{FF2B5EF4-FFF2-40B4-BE49-F238E27FC236}">
                <a16:creationId xmlns:a16="http://schemas.microsoft.com/office/drawing/2014/main" id="{49DE8A9D-6D99-B0E4-EE45-1A51DAFEA9C9}"/>
              </a:ext>
            </a:extLst>
          </p:cNvPr>
          <p:cNvSpPr/>
          <p:nvPr/>
        </p:nvSpPr>
        <p:spPr>
          <a:xfrm>
            <a:off x="1171737" y="1230200"/>
            <a:ext cx="1016148" cy="499830"/>
          </a:xfrm>
          <a:prstGeom prst="rightArrow">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12" name="Rechteck: abgerundete Ecken 11">
            <a:extLst>
              <a:ext uri="{FF2B5EF4-FFF2-40B4-BE49-F238E27FC236}">
                <a16:creationId xmlns:a16="http://schemas.microsoft.com/office/drawing/2014/main" id="{B0C85240-2000-998B-D1BF-FDC1C925081F}"/>
              </a:ext>
            </a:extLst>
          </p:cNvPr>
          <p:cNvSpPr/>
          <p:nvPr/>
        </p:nvSpPr>
        <p:spPr>
          <a:xfrm>
            <a:off x="2247214" y="1155951"/>
            <a:ext cx="8296525" cy="648328"/>
          </a:xfrm>
          <a:prstGeom prst="roundRect">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nvGrpSpPr>
          <p:cNvPr id="2" name="Gruppieren 1">
            <a:extLst>
              <a:ext uri="{FF2B5EF4-FFF2-40B4-BE49-F238E27FC236}">
                <a16:creationId xmlns:a16="http://schemas.microsoft.com/office/drawing/2014/main" id="{B10F6FE7-0538-0CBF-0FE5-B4E8A87C90B5}"/>
              </a:ext>
            </a:extLst>
          </p:cNvPr>
          <p:cNvGrpSpPr/>
          <p:nvPr/>
        </p:nvGrpSpPr>
        <p:grpSpPr>
          <a:xfrm>
            <a:off x="6096000" y="4280989"/>
            <a:ext cx="802593" cy="1554907"/>
            <a:chOff x="6096000" y="4280989"/>
            <a:chExt cx="802593" cy="1554907"/>
          </a:xfrm>
        </p:grpSpPr>
        <p:sp>
          <p:nvSpPr>
            <p:cNvPr id="35" name="Textfeld 34">
              <a:extLst>
                <a:ext uri="{FF2B5EF4-FFF2-40B4-BE49-F238E27FC236}">
                  <a16:creationId xmlns:a16="http://schemas.microsoft.com/office/drawing/2014/main" id="{8B0EC928-0662-23BB-6378-A26A18F51122}"/>
                </a:ext>
              </a:extLst>
            </p:cNvPr>
            <p:cNvSpPr txBox="1"/>
            <p:nvPr/>
          </p:nvSpPr>
          <p:spPr>
            <a:xfrm>
              <a:off x="6096000" y="4280989"/>
              <a:ext cx="802592" cy="338554"/>
            </a:xfrm>
            <a:prstGeom prst="rect">
              <a:avLst/>
            </a:prstGeom>
            <a:noFill/>
            <a:ln w="28575">
              <a:solidFill>
                <a:srgbClr val="4D4D4D"/>
              </a:solidFill>
            </a:ln>
          </p:spPr>
          <p:txBody>
            <a:bodyPr wrap="none" rtlCol="0">
              <a:spAutoFit/>
            </a:bodyPr>
            <a:lstStyle/>
            <a:p>
              <a:pPr algn="l" defTabSz="252000"/>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Item 1</a:t>
              </a:r>
              <a:endParaRPr lang="en-US" sz="1600" b="1" dirty="0">
                <a:solidFill>
                  <a:schemeClr val="accent1"/>
                </a:solidFill>
                <a:latin typeface="Segoe UI" panose="020B0502040204020203" pitchFamily="34" charset="0"/>
                <a:cs typeface="Segoe UI" panose="020B0502040204020203" pitchFamily="34" charset="0"/>
              </a:endParaRPr>
            </a:p>
          </p:txBody>
        </p:sp>
        <p:sp>
          <p:nvSpPr>
            <p:cNvPr id="36" name="Textfeld 35">
              <a:extLst>
                <a:ext uri="{FF2B5EF4-FFF2-40B4-BE49-F238E27FC236}">
                  <a16:creationId xmlns:a16="http://schemas.microsoft.com/office/drawing/2014/main" id="{235AC311-5D34-DA8B-510A-4FC55F840176}"/>
                </a:ext>
              </a:extLst>
            </p:cNvPr>
            <p:cNvSpPr txBox="1"/>
            <p:nvPr/>
          </p:nvSpPr>
          <p:spPr>
            <a:xfrm>
              <a:off x="6096000" y="4686440"/>
              <a:ext cx="802592" cy="338554"/>
            </a:xfrm>
            <a:prstGeom prst="rect">
              <a:avLst/>
            </a:prstGeom>
            <a:noFill/>
            <a:ln w="28575">
              <a:solidFill>
                <a:srgbClr val="4D4D4D"/>
              </a:solidFill>
            </a:ln>
          </p:spPr>
          <p:txBody>
            <a:bodyPr wrap="none" rtlCol="0">
              <a:spAutoFit/>
            </a:bodyPr>
            <a:lstStyle>
              <a:defPPr>
                <a:defRPr lang="de-DE"/>
              </a:defPPr>
              <a:lvl1pPr defTabSz="252000">
                <a:defRPr b="1">
                  <a:solidFill>
                    <a:srgbClr val="4D4D4D"/>
                  </a:solidFill>
                  <a:latin typeface="Segoe UI" panose="020B0502040204020203" pitchFamily="34" charset="0"/>
                  <a:cs typeface="Segoe UI" panose="020B0502040204020203" pitchFamily="34" charset="0"/>
                </a:defRPr>
              </a:lvl1pPr>
            </a:lstStyle>
            <a:p>
              <a:r>
                <a:rPr lang="en-US" sz="1600" dirty="0">
                  <a:sym typeface="Wingdings" panose="05000000000000000000" pitchFamily="2" charset="2"/>
                </a:rPr>
                <a:t>Item 2</a:t>
              </a:r>
              <a:endParaRPr lang="en-US" sz="1600" dirty="0"/>
            </a:p>
          </p:txBody>
        </p:sp>
        <p:sp>
          <p:nvSpPr>
            <p:cNvPr id="37" name="Textfeld 36">
              <a:extLst>
                <a:ext uri="{FF2B5EF4-FFF2-40B4-BE49-F238E27FC236}">
                  <a16:creationId xmlns:a16="http://schemas.microsoft.com/office/drawing/2014/main" id="{EEA7465E-91D5-822C-F8F6-DD17843B2682}"/>
                </a:ext>
              </a:extLst>
            </p:cNvPr>
            <p:cNvSpPr txBox="1"/>
            <p:nvPr/>
          </p:nvSpPr>
          <p:spPr>
            <a:xfrm>
              <a:off x="6096000" y="5091891"/>
              <a:ext cx="802592" cy="338554"/>
            </a:xfrm>
            <a:prstGeom prst="rect">
              <a:avLst/>
            </a:prstGeom>
            <a:noFill/>
            <a:ln w="28575">
              <a:solidFill>
                <a:srgbClr val="4D4D4D"/>
              </a:solidFill>
            </a:ln>
          </p:spPr>
          <p:txBody>
            <a:bodyPr wrap="none" rtlCol="0">
              <a:spAutoFit/>
            </a:bodyPr>
            <a:lstStyle>
              <a:defPPr>
                <a:defRPr lang="de-DE"/>
              </a:defPPr>
              <a:lvl1pPr defTabSz="252000">
                <a:defRPr b="1">
                  <a:solidFill>
                    <a:srgbClr val="4D4D4D"/>
                  </a:solidFill>
                  <a:latin typeface="Segoe UI" panose="020B0502040204020203" pitchFamily="34" charset="0"/>
                  <a:cs typeface="Segoe UI" panose="020B0502040204020203" pitchFamily="34" charset="0"/>
                </a:defRPr>
              </a:lvl1pPr>
            </a:lstStyle>
            <a:p>
              <a:r>
                <a:rPr lang="en-US" sz="1600" dirty="0">
                  <a:sym typeface="Wingdings" panose="05000000000000000000" pitchFamily="2" charset="2"/>
                </a:rPr>
                <a:t>Item 3</a:t>
              </a:r>
              <a:endParaRPr lang="en-US" sz="1600" dirty="0"/>
            </a:p>
          </p:txBody>
        </p:sp>
        <p:sp>
          <p:nvSpPr>
            <p:cNvPr id="38" name="Textfeld 37">
              <a:extLst>
                <a:ext uri="{FF2B5EF4-FFF2-40B4-BE49-F238E27FC236}">
                  <a16:creationId xmlns:a16="http://schemas.microsoft.com/office/drawing/2014/main" id="{554FAFEB-8CAB-2D5A-FC53-44703C10AC56}"/>
                </a:ext>
              </a:extLst>
            </p:cNvPr>
            <p:cNvSpPr txBox="1"/>
            <p:nvPr/>
          </p:nvSpPr>
          <p:spPr>
            <a:xfrm>
              <a:off x="6096001" y="5497342"/>
              <a:ext cx="802592" cy="338554"/>
            </a:xfrm>
            <a:prstGeom prst="rect">
              <a:avLst/>
            </a:prstGeom>
            <a:noFill/>
            <a:ln w="28575">
              <a:solidFill>
                <a:srgbClr val="4D4D4D"/>
              </a:solidFill>
            </a:ln>
          </p:spPr>
          <p:txBody>
            <a:bodyPr wrap="square" rtlCol="0">
              <a:spAutoFit/>
            </a:bodyPr>
            <a:lstStyle>
              <a:defPPr>
                <a:defRPr lang="de-DE"/>
              </a:defPPr>
              <a:lvl1pPr defTabSz="252000">
                <a:defRPr b="1">
                  <a:solidFill>
                    <a:srgbClr val="4D4D4D"/>
                  </a:solidFill>
                  <a:latin typeface="Segoe UI" panose="020B0502040204020203" pitchFamily="34" charset="0"/>
                  <a:cs typeface="Segoe UI" panose="020B0502040204020203" pitchFamily="34" charset="0"/>
                </a:defRPr>
              </a:lvl1pPr>
            </a:lstStyle>
            <a:p>
              <a:r>
                <a:rPr lang="en-US" sz="1600" dirty="0">
                  <a:sym typeface="Wingdings" panose="05000000000000000000" pitchFamily="2" charset="2"/>
                </a:rPr>
                <a:t>…</a:t>
              </a:r>
              <a:endParaRPr lang="en-US" sz="1600" dirty="0"/>
            </a:p>
          </p:txBody>
        </p:sp>
      </p:grpSp>
      <p:sp>
        <p:nvSpPr>
          <p:cNvPr id="39" name="Textfeld 38">
            <a:extLst>
              <a:ext uri="{FF2B5EF4-FFF2-40B4-BE49-F238E27FC236}">
                <a16:creationId xmlns:a16="http://schemas.microsoft.com/office/drawing/2014/main" id="{1D1EB332-F6CD-029E-2036-C684F917D0A7}"/>
              </a:ext>
            </a:extLst>
          </p:cNvPr>
          <p:cNvSpPr txBox="1"/>
          <p:nvPr/>
        </p:nvSpPr>
        <p:spPr>
          <a:xfrm>
            <a:off x="7562183" y="4538545"/>
            <a:ext cx="1274708" cy="338554"/>
          </a:xfrm>
          <a:prstGeom prst="rect">
            <a:avLst/>
          </a:prstGeom>
          <a:noFill/>
          <a:ln w="28575">
            <a:noFill/>
          </a:ln>
        </p:spPr>
        <p:txBody>
          <a:bodyPr wrap="none" rtlCol="0">
            <a:spAutoFit/>
          </a:bodyPr>
          <a:lstStyle/>
          <a:p>
            <a:pPr algn="l" defTabSz="252000"/>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Constraints</a:t>
            </a:r>
            <a:endParaRPr lang="en-US" sz="1600" b="1" dirty="0">
              <a:solidFill>
                <a:schemeClr val="accent1"/>
              </a:solidFill>
              <a:latin typeface="Segoe UI" panose="020B0502040204020203" pitchFamily="34" charset="0"/>
              <a:cs typeface="Segoe UI" panose="020B0502040204020203" pitchFamily="34" charset="0"/>
            </a:endParaRPr>
          </a:p>
        </p:txBody>
      </p:sp>
      <p:sp>
        <p:nvSpPr>
          <p:cNvPr id="43" name="Pfeil: nach rechts 42">
            <a:extLst>
              <a:ext uri="{FF2B5EF4-FFF2-40B4-BE49-F238E27FC236}">
                <a16:creationId xmlns:a16="http://schemas.microsoft.com/office/drawing/2014/main" id="{E11F365D-44BC-5678-0C9F-57BD33545D37}"/>
              </a:ext>
            </a:extLst>
          </p:cNvPr>
          <p:cNvSpPr/>
          <p:nvPr/>
        </p:nvSpPr>
        <p:spPr>
          <a:xfrm>
            <a:off x="7691463" y="4825412"/>
            <a:ext cx="1016148" cy="499830"/>
          </a:xfrm>
          <a:prstGeom prst="rightArrow">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45" name="Geschweifte Klammer rechts 44">
            <a:extLst>
              <a:ext uri="{FF2B5EF4-FFF2-40B4-BE49-F238E27FC236}">
                <a16:creationId xmlns:a16="http://schemas.microsoft.com/office/drawing/2014/main" id="{8B8EE155-C157-30CF-E0FB-D195F1F9DDB8}"/>
              </a:ext>
            </a:extLst>
          </p:cNvPr>
          <p:cNvSpPr/>
          <p:nvPr/>
        </p:nvSpPr>
        <p:spPr>
          <a:xfrm>
            <a:off x="6982781" y="4280989"/>
            <a:ext cx="350059" cy="1544149"/>
          </a:xfrm>
          <a:prstGeom prst="rightBrace">
            <a:avLst/>
          </a:prstGeom>
          <a:ln w="28575">
            <a:solidFill>
              <a:srgbClr val="4D4D4D"/>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feld 33">
            <a:extLst>
              <a:ext uri="{FF2B5EF4-FFF2-40B4-BE49-F238E27FC236}">
                <a16:creationId xmlns:a16="http://schemas.microsoft.com/office/drawing/2014/main" id="{6BCB0492-D160-A225-D568-AA32091521BC}"/>
              </a:ext>
            </a:extLst>
          </p:cNvPr>
          <p:cNvSpPr txBox="1"/>
          <p:nvPr/>
        </p:nvSpPr>
        <p:spPr>
          <a:xfrm>
            <a:off x="441219" y="2465596"/>
            <a:ext cx="5263823" cy="2862322"/>
          </a:xfrm>
          <a:prstGeom prst="rect">
            <a:avLst/>
          </a:prstGeom>
          <a:noFill/>
          <a:ln w="19050">
            <a:noFill/>
          </a:ln>
        </p:spPr>
        <p:txBody>
          <a:bodyPr wrap="squar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Functioning</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Collection of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Items with Attributes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(things to recommend)</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User specifications with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desired properties</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Mapping rules, which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translate</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user specifications to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Constraints </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on</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 Item Attributes</a:t>
            </a:r>
          </a:p>
          <a:p>
            <a:pPr algn="l" defTabSz="252000"/>
            <a:endPar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endParaRPr>
          </a:p>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Goal</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Select the Items which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satisfy the Requirements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posed by the user (Constraints)</a:t>
            </a:r>
          </a:p>
        </p:txBody>
      </p:sp>
      <p:grpSp>
        <p:nvGrpSpPr>
          <p:cNvPr id="5" name="Gruppieren 4">
            <a:extLst>
              <a:ext uri="{FF2B5EF4-FFF2-40B4-BE49-F238E27FC236}">
                <a16:creationId xmlns:a16="http://schemas.microsoft.com/office/drawing/2014/main" id="{1F54F311-5367-B54D-8C68-8AC1C98C15FE}"/>
              </a:ext>
            </a:extLst>
          </p:cNvPr>
          <p:cNvGrpSpPr/>
          <p:nvPr/>
        </p:nvGrpSpPr>
        <p:grpSpPr>
          <a:xfrm>
            <a:off x="7332840" y="2089291"/>
            <a:ext cx="1975221" cy="1531239"/>
            <a:chOff x="7332840" y="2089291"/>
            <a:chExt cx="1975221" cy="1531239"/>
          </a:xfrm>
        </p:grpSpPr>
        <p:grpSp>
          <p:nvGrpSpPr>
            <p:cNvPr id="55" name="Gruppieren 54">
              <a:extLst>
                <a:ext uri="{FF2B5EF4-FFF2-40B4-BE49-F238E27FC236}">
                  <a16:creationId xmlns:a16="http://schemas.microsoft.com/office/drawing/2014/main" id="{051D0577-917A-D5EF-3DEB-153E640B7C4A}"/>
                </a:ext>
              </a:extLst>
            </p:cNvPr>
            <p:cNvGrpSpPr/>
            <p:nvPr/>
          </p:nvGrpSpPr>
          <p:grpSpPr>
            <a:xfrm>
              <a:off x="7700587" y="2089291"/>
              <a:ext cx="1403916" cy="1328029"/>
              <a:chOff x="4330198" y="3557470"/>
              <a:chExt cx="1403916" cy="1328029"/>
            </a:xfrm>
          </p:grpSpPr>
          <p:grpSp>
            <p:nvGrpSpPr>
              <p:cNvPr id="54" name="Gruppieren 53">
                <a:extLst>
                  <a:ext uri="{FF2B5EF4-FFF2-40B4-BE49-F238E27FC236}">
                    <a16:creationId xmlns:a16="http://schemas.microsoft.com/office/drawing/2014/main" id="{AB7B2E05-0F76-E277-53B1-1F75D400B0DA}"/>
                  </a:ext>
                </a:extLst>
              </p:cNvPr>
              <p:cNvGrpSpPr>
                <a:grpSpLocks noChangeAspect="1"/>
              </p:cNvGrpSpPr>
              <p:nvPr/>
            </p:nvGrpSpPr>
            <p:grpSpPr>
              <a:xfrm>
                <a:off x="4330198" y="3557470"/>
                <a:ext cx="1403916" cy="1328029"/>
                <a:chOff x="5233552" y="3824348"/>
                <a:chExt cx="1057423" cy="1000265"/>
              </a:xfrm>
            </p:grpSpPr>
            <p:pic>
              <p:nvPicPr>
                <p:cNvPr id="51" name="Grafik 50">
                  <a:extLst>
                    <a:ext uri="{FF2B5EF4-FFF2-40B4-BE49-F238E27FC236}">
                      <a16:creationId xmlns:a16="http://schemas.microsoft.com/office/drawing/2014/main" id="{58A8A340-A378-E4E8-F8F2-DCF19CD2F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3552" y="3824348"/>
                  <a:ext cx="1057423" cy="1000265"/>
                </a:xfrm>
                <a:prstGeom prst="rect">
                  <a:avLst/>
                </a:prstGeom>
              </p:spPr>
            </p:pic>
            <p:sp>
              <p:nvSpPr>
                <p:cNvPr id="53" name="Rechteck: abgerundete Ecken 52">
                  <a:extLst>
                    <a:ext uri="{FF2B5EF4-FFF2-40B4-BE49-F238E27FC236}">
                      <a16:creationId xmlns:a16="http://schemas.microsoft.com/office/drawing/2014/main" id="{8ACCFAC1-3B9E-BCF6-EF42-68C4FC504726}"/>
                    </a:ext>
                  </a:extLst>
                </p:cNvPr>
                <p:cNvSpPr/>
                <p:nvPr/>
              </p:nvSpPr>
              <p:spPr>
                <a:xfrm>
                  <a:off x="5723166" y="3969916"/>
                  <a:ext cx="311689" cy="276101"/>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sp>
            <p:nvSpPr>
              <p:cNvPr id="52" name="Textfeld 51">
                <a:extLst>
                  <a:ext uri="{FF2B5EF4-FFF2-40B4-BE49-F238E27FC236}">
                    <a16:creationId xmlns:a16="http://schemas.microsoft.com/office/drawing/2014/main" id="{A52A9EFC-CABE-73A0-7AF2-CD17433EABDA}"/>
                  </a:ext>
                </a:extLst>
              </p:cNvPr>
              <p:cNvSpPr txBox="1"/>
              <p:nvPr/>
            </p:nvSpPr>
            <p:spPr>
              <a:xfrm>
                <a:off x="4908075" y="3672165"/>
                <a:ext cx="558166" cy="523220"/>
              </a:xfrm>
              <a:prstGeom prst="rect">
                <a:avLst/>
              </a:prstGeom>
              <a:noFill/>
            </p:spPr>
            <p:txBody>
              <a:bodyPr wrap="none" rtlCol="0">
                <a:spAutoFit/>
              </a:bodyPr>
              <a:lstStyle/>
              <a:p>
                <a:pPr algn="l" defTabSz="252000"/>
                <a:r>
                  <a:rPr lang="en-US" sz="2800" b="1" dirty="0">
                    <a:solidFill>
                      <a:srgbClr val="4D4D4D"/>
                    </a:solidFill>
                    <a:latin typeface="Segoe UI" panose="020B0502040204020203" pitchFamily="34" charset="0"/>
                    <a:cs typeface="Segoe UI" panose="020B0502040204020203" pitchFamily="34" charset="0"/>
                    <a:sym typeface="Wingdings" panose="05000000000000000000" pitchFamily="2" charset="2"/>
                  </a:rPr>
                  <a:t>? !</a:t>
                </a:r>
                <a:endParaRPr lang="en-US" sz="2800" dirty="0">
                  <a:solidFill>
                    <a:srgbClr val="4D4D4D"/>
                  </a:solidFill>
                  <a:latin typeface="Segoe UI" panose="020B0502040204020203" pitchFamily="34" charset="0"/>
                  <a:cs typeface="Segoe UI" panose="020B0502040204020203" pitchFamily="34" charset="0"/>
                  <a:sym typeface="Wingdings" panose="05000000000000000000" pitchFamily="2" charset="2"/>
                </a:endParaRPr>
              </a:p>
            </p:txBody>
          </p:sp>
        </p:grpSp>
        <p:sp>
          <p:nvSpPr>
            <p:cNvPr id="41" name="Textfeld 40">
              <a:extLst>
                <a:ext uri="{FF2B5EF4-FFF2-40B4-BE49-F238E27FC236}">
                  <a16:creationId xmlns:a16="http://schemas.microsoft.com/office/drawing/2014/main" id="{D6AAF830-B2F6-2BEC-35AE-14C96A4136D3}"/>
                </a:ext>
              </a:extLst>
            </p:cNvPr>
            <p:cNvSpPr txBox="1"/>
            <p:nvPr/>
          </p:nvSpPr>
          <p:spPr>
            <a:xfrm>
              <a:off x="7332840" y="3281976"/>
              <a:ext cx="1975221" cy="338554"/>
            </a:xfrm>
            <a:prstGeom prst="rect">
              <a:avLst/>
            </a:prstGeom>
            <a:noFill/>
            <a:ln w="28575">
              <a:noFill/>
            </a:ln>
          </p:spPr>
          <p:txBody>
            <a:bodyPr wrap="none" rtlCol="0">
              <a:spAutoFit/>
            </a:bodyPr>
            <a:lstStyle/>
            <a:p>
              <a:pPr algn="l" defTabSz="252000"/>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User specifications</a:t>
              </a:r>
              <a:endParaRPr lang="en-US" sz="1600" b="1" dirty="0">
                <a:solidFill>
                  <a:schemeClr val="accent1"/>
                </a:solidFill>
                <a:latin typeface="Segoe UI" panose="020B0502040204020203" pitchFamily="34" charset="0"/>
                <a:cs typeface="Segoe UI" panose="020B0502040204020203" pitchFamily="34" charset="0"/>
              </a:endParaRPr>
            </a:p>
          </p:txBody>
        </p:sp>
      </p:grpSp>
      <p:grpSp>
        <p:nvGrpSpPr>
          <p:cNvPr id="7" name="Gruppieren 6">
            <a:extLst>
              <a:ext uri="{FF2B5EF4-FFF2-40B4-BE49-F238E27FC236}">
                <a16:creationId xmlns:a16="http://schemas.microsoft.com/office/drawing/2014/main" id="{E69C5923-0F6F-0702-EAC4-14B759382970}"/>
              </a:ext>
            </a:extLst>
          </p:cNvPr>
          <p:cNvGrpSpPr/>
          <p:nvPr/>
        </p:nvGrpSpPr>
        <p:grpSpPr>
          <a:xfrm>
            <a:off x="9066233" y="4237425"/>
            <a:ext cx="1030651" cy="1257094"/>
            <a:chOff x="9066233" y="4237425"/>
            <a:chExt cx="1030651" cy="1257094"/>
          </a:xfrm>
        </p:grpSpPr>
        <p:sp>
          <p:nvSpPr>
            <p:cNvPr id="46" name="Textfeld 45">
              <a:extLst>
                <a:ext uri="{FF2B5EF4-FFF2-40B4-BE49-F238E27FC236}">
                  <a16:creationId xmlns:a16="http://schemas.microsoft.com/office/drawing/2014/main" id="{171776F8-8CB1-3A14-AA0E-C7A70AAEF362}"/>
                </a:ext>
              </a:extLst>
            </p:cNvPr>
            <p:cNvSpPr txBox="1"/>
            <p:nvPr/>
          </p:nvSpPr>
          <p:spPr>
            <a:xfrm>
              <a:off x="9066233" y="4722064"/>
              <a:ext cx="802592" cy="338554"/>
            </a:xfrm>
            <a:prstGeom prst="rect">
              <a:avLst/>
            </a:prstGeom>
            <a:noFill/>
            <a:ln w="28575">
              <a:solidFill>
                <a:srgbClr val="4D4D4D"/>
              </a:solidFill>
            </a:ln>
          </p:spPr>
          <p:txBody>
            <a:bodyPr wrap="none" rtlCol="0">
              <a:spAutoFit/>
            </a:bodyPr>
            <a:lstStyle/>
            <a:p>
              <a:pPr algn="l" defTabSz="252000"/>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Item 1</a:t>
              </a:r>
              <a:endParaRPr lang="en-US" sz="1600" b="1" dirty="0">
                <a:solidFill>
                  <a:schemeClr val="accent1"/>
                </a:solidFill>
                <a:latin typeface="Segoe UI" panose="020B0502040204020203" pitchFamily="34" charset="0"/>
                <a:cs typeface="Segoe UI" panose="020B0502040204020203" pitchFamily="34" charset="0"/>
              </a:endParaRPr>
            </a:p>
          </p:txBody>
        </p:sp>
        <p:sp>
          <p:nvSpPr>
            <p:cNvPr id="47" name="Textfeld 46">
              <a:extLst>
                <a:ext uri="{FF2B5EF4-FFF2-40B4-BE49-F238E27FC236}">
                  <a16:creationId xmlns:a16="http://schemas.microsoft.com/office/drawing/2014/main" id="{3668C186-57E0-5C58-293B-AE5BB6ADEF76}"/>
                </a:ext>
              </a:extLst>
            </p:cNvPr>
            <p:cNvSpPr txBox="1"/>
            <p:nvPr/>
          </p:nvSpPr>
          <p:spPr>
            <a:xfrm>
              <a:off x="9066233" y="5155965"/>
              <a:ext cx="802592" cy="338554"/>
            </a:xfrm>
            <a:prstGeom prst="rect">
              <a:avLst/>
            </a:prstGeom>
            <a:noFill/>
            <a:ln w="28575">
              <a:solidFill>
                <a:srgbClr val="4D4D4D"/>
              </a:solidFill>
            </a:ln>
          </p:spPr>
          <p:txBody>
            <a:bodyPr wrap="none" rtlCol="0">
              <a:spAutoFit/>
            </a:bodyPr>
            <a:lstStyle>
              <a:defPPr>
                <a:defRPr lang="de-DE"/>
              </a:defPPr>
              <a:lvl1pPr defTabSz="252000">
                <a:defRPr b="1">
                  <a:solidFill>
                    <a:srgbClr val="4D4D4D"/>
                  </a:solidFill>
                  <a:latin typeface="Segoe UI" panose="020B0502040204020203" pitchFamily="34" charset="0"/>
                  <a:cs typeface="Segoe UI" panose="020B0502040204020203" pitchFamily="34" charset="0"/>
                </a:defRPr>
              </a:lvl1pPr>
            </a:lstStyle>
            <a:p>
              <a:r>
                <a:rPr lang="en-US" sz="1600" dirty="0">
                  <a:sym typeface="Wingdings" panose="05000000000000000000" pitchFamily="2" charset="2"/>
                </a:rPr>
                <a:t>Item 3</a:t>
              </a:r>
              <a:endParaRPr lang="en-US" sz="1600" dirty="0"/>
            </a:p>
          </p:txBody>
        </p:sp>
        <p:sp>
          <p:nvSpPr>
            <p:cNvPr id="57" name="L-Form 56">
              <a:extLst>
                <a:ext uri="{FF2B5EF4-FFF2-40B4-BE49-F238E27FC236}">
                  <a16:creationId xmlns:a16="http://schemas.microsoft.com/office/drawing/2014/main" id="{6B842F5D-E985-FBC1-755A-FF528DB1E61D}"/>
                </a:ext>
              </a:extLst>
            </p:cNvPr>
            <p:cNvSpPr/>
            <p:nvPr/>
          </p:nvSpPr>
          <p:spPr>
            <a:xfrm rot="18878795">
              <a:off x="9660916" y="4383928"/>
              <a:ext cx="582470" cy="289464"/>
            </a:xfrm>
            <a:prstGeom prst="corner">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58" name="L-Form 57">
              <a:extLst>
                <a:ext uri="{FF2B5EF4-FFF2-40B4-BE49-F238E27FC236}">
                  <a16:creationId xmlns:a16="http://schemas.microsoft.com/office/drawing/2014/main" id="{26912933-8378-415F-5D2B-0FB2875079F7}"/>
                </a:ext>
              </a:extLst>
            </p:cNvPr>
            <p:cNvSpPr/>
            <p:nvPr/>
          </p:nvSpPr>
          <p:spPr>
            <a:xfrm rot="18878795">
              <a:off x="9660917" y="4868755"/>
              <a:ext cx="582470" cy="289464"/>
            </a:xfrm>
            <a:prstGeom prst="corner">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sp>
        <p:nvSpPr>
          <p:cNvPr id="59" name="Pfeil: gestreift nach rechts 58">
            <a:extLst>
              <a:ext uri="{FF2B5EF4-FFF2-40B4-BE49-F238E27FC236}">
                <a16:creationId xmlns:a16="http://schemas.microsoft.com/office/drawing/2014/main" id="{2340CFF9-1054-A1D4-4C99-482FDB184C35}"/>
              </a:ext>
            </a:extLst>
          </p:cNvPr>
          <p:cNvSpPr/>
          <p:nvPr/>
        </p:nvSpPr>
        <p:spPr>
          <a:xfrm rot="5400000">
            <a:off x="7915530" y="3883366"/>
            <a:ext cx="568013" cy="385603"/>
          </a:xfrm>
          <a:prstGeom prst="stripedRightArrow">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60" name="Textfeld 59">
            <a:extLst>
              <a:ext uri="{FF2B5EF4-FFF2-40B4-BE49-F238E27FC236}">
                <a16:creationId xmlns:a16="http://schemas.microsoft.com/office/drawing/2014/main" id="{07D922E7-B9C1-E7BA-CCDC-0E63E14CE8A9}"/>
              </a:ext>
            </a:extLst>
          </p:cNvPr>
          <p:cNvSpPr txBox="1"/>
          <p:nvPr/>
        </p:nvSpPr>
        <p:spPr>
          <a:xfrm>
            <a:off x="8402545" y="3734103"/>
            <a:ext cx="1109599" cy="584775"/>
          </a:xfrm>
          <a:prstGeom prst="rect">
            <a:avLst/>
          </a:prstGeom>
          <a:noFill/>
          <a:ln w="28575">
            <a:noFill/>
          </a:ln>
        </p:spPr>
        <p:txBody>
          <a:bodyPr wrap="none" rtlCol="0">
            <a:spAutoFit/>
          </a:bodyPr>
          <a:lstStyle/>
          <a:p>
            <a:pPr algn="l" defTabSz="252000"/>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Mapping </a:t>
            </a:r>
            <a:b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sz="1600" b="1" dirty="0">
                <a:solidFill>
                  <a:srgbClr val="4D4D4D"/>
                </a:solidFill>
                <a:latin typeface="Segoe UI" panose="020B0502040204020203" pitchFamily="34" charset="0"/>
                <a:cs typeface="Segoe UI" panose="020B0502040204020203" pitchFamily="34" charset="0"/>
                <a:sym typeface="Wingdings" panose="05000000000000000000" pitchFamily="2" charset="2"/>
              </a:rPr>
              <a:t>rules</a:t>
            </a:r>
            <a:endParaRPr lang="en-US" sz="1600" b="1" dirty="0">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8900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animBg="1"/>
      <p:bldP spid="45" grpId="0" animBg="1"/>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328708-D945-C51F-A8BF-543DC9D1B2AF}"/>
              </a:ext>
            </a:extLst>
          </p:cNvPr>
          <p:cNvSpPr>
            <a:spLocks noGrp="1"/>
          </p:cNvSpPr>
          <p:nvPr>
            <p:ph type="sldNum" sz="quarter" idx="4"/>
          </p:nvPr>
        </p:nvSpPr>
        <p:spPr/>
        <p:txBody>
          <a:bodyPr/>
          <a:lstStyle/>
          <a:p>
            <a:r>
              <a:rPr lang="de-DE"/>
              <a:t> </a:t>
            </a:r>
            <a:fld id="{7892911E-F1D8-4A05-AA86-F48799391607}" type="slidenum">
              <a:rPr lang="de-DE" smtClean="0"/>
              <a:pPr/>
              <a:t>6</a:t>
            </a:fld>
            <a:endParaRPr lang="de-DE" dirty="0"/>
          </a:p>
        </p:txBody>
      </p:sp>
      <p:sp>
        <p:nvSpPr>
          <p:cNvPr id="4" name="Titel 3">
            <a:extLst>
              <a:ext uri="{FF2B5EF4-FFF2-40B4-BE49-F238E27FC236}">
                <a16:creationId xmlns:a16="http://schemas.microsoft.com/office/drawing/2014/main" id="{4B6F3D48-7832-4AAE-5324-D851F5FD4075}"/>
              </a:ext>
            </a:extLst>
          </p:cNvPr>
          <p:cNvSpPr>
            <a:spLocks noGrp="1"/>
          </p:cNvSpPr>
          <p:nvPr>
            <p:ph type="title"/>
          </p:nvPr>
        </p:nvSpPr>
        <p:spPr/>
        <p:txBody>
          <a:bodyPr/>
          <a:lstStyle/>
          <a:p>
            <a:r>
              <a:rPr lang="en-US" dirty="0"/>
              <a:t>Proposed Solution – Knowledge-based </a:t>
            </a:r>
            <a:r>
              <a:rPr lang="en-US"/>
              <a:t>Recommender System (2)</a:t>
            </a:r>
            <a:endParaRPr lang="en-US" dirty="0"/>
          </a:p>
        </p:txBody>
      </p:sp>
      <p:grpSp>
        <p:nvGrpSpPr>
          <p:cNvPr id="13" name="Gruppieren 12">
            <a:extLst>
              <a:ext uri="{FF2B5EF4-FFF2-40B4-BE49-F238E27FC236}">
                <a16:creationId xmlns:a16="http://schemas.microsoft.com/office/drawing/2014/main" id="{28847DA0-44A5-55A4-8FDF-8028D1EDF338}"/>
              </a:ext>
            </a:extLst>
          </p:cNvPr>
          <p:cNvGrpSpPr>
            <a:grpSpLocks noChangeAspect="1"/>
          </p:cNvGrpSpPr>
          <p:nvPr/>
        </p:nvGrpSpPr>
        <p:grpSpPr>
          <a:xfrm>
            <a:off x="5275430" y="2352660"/>
            <a:ext cx="964884" cy="929440"/>
            <a:chOff x="2803535" y="2076385"/>
            <a:chExt cx="918169" cy="884441"/>
          </a:xfrm>
        </p:grpSpPr>
        <p:grpSp>
          <p:nvGrpSpPr>
            <p:cNvPr id="14" name="Gruppieren 13">
              <a:extLst>
                <a:ext uri="{FF2B5EF4-FFF2-40B4-BE49-F238E27FC236}">
                  <a16:creationId xmlns:a16="http://schemas.microsoft.com/office/drawing/2014/main" id="{C214958F-0328-7EEE-0DBA-3B67DDD61D59}"/>
                </a:ext>
              </a:extLst>
            </p:cNvPr>
            <p:cNvGrpSpPr/>
            <p:nvPr/>
          </p:nvGrpSpPr>
          <p:grpSpPr>
            <a:xfrm>
              <a:off x="3022922" y="2076385"/>
              <a:ext cx="698782" cy="698782"/>
              <a:chOff x="10300841" y="3412469"/>
              <a:chExt cx="698782" cy="698782"/>
            </a:xfrm>
          </p:grpSpPr>
          <p:sp>
            <p:nvSpPr>
              <p:cNvPr id="18" name="Rechteck: abgerundete Ecken 17">
                <a:extLst>
                  <a:ext uri="{FF2B5EF4-FFF2-40B4-BE49-F238E27FC236}">
                    <a16:creationId xmlns:a16="http://schemas.microsoft.com/office/drawing/2014/main" id="{3DCF5CBA-D632-6308-7A3B-5BBD111E7462}"/>
                  </a:ext>
                </a:extLst>
              </p:cNvPr>
              <p:cNvSpPr/>
              <p:nvPr/>
            </p:nvSpPr>
            <p:spPr>
              <a:xfrm>
                <a:off x="10449510" y="3533026"/>
                <a:ext cx="401450" cy="489428"/>
              </a:xfrm>
              <a:prstGeom prst="roundRect">
                <a:avLst>
                  <a:gd name="adj" fmla="val 19379"/>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19" name="Grafik 18" descr="Datenbank Silhouette">
                <a:extLst>
                  <a:ext uri="{FF2B5EF4-FFF2-40B4-BE49-F238E27FC236}">
                    <a16:creationId xmlns:a16="http://schemas.microsoft.com/office/drawing/2014/main" id="{C41D3AFF-ECE5-887D-AFB7-2C2CEBFDEC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00841" y="3412469"/>
                <a:ext cx="698782" cy="698782"/>
              </a:xfrm>
              <a:prstGeom prst="rect">
                <a:avLst/>
              </a:prstGeom>
            </p:spPr>
          </p:pic>
        </p:grpSp>
        <p:grpSp>
          <p:nvGrpSpPr>
            <p:cNvPr id="15" name="Gruppieren 14">
              <a:extLst>
                <a:ext uri="{FF2B5EF4-FFF2-40B4-BE49-F238E27FC236}">
                  <a16:creationId xmlns:a16="http://schemas.microsoft.com/office/drawing/2014/main" id="{551AF701-4267-0FF1-E638-E2D4ABDCAC4A}"/>
                </a:ext>
              </a:extLst>
            </p:cNvPr>
            <p:cNvGrpSpPr/>
            <p:nvPr/>
          </p:nvGrpSpPr>
          <p:grpSpPr>
            <a:xfrm>
              <a:off x="2803535" y="2262044"/>
              <a:ext cx="698782" cy="698782"/>
              <a:chOff x="2517534" y="2299666"/>
              <a:chExt cx="698782" cy="698782"/>
            </a:xfrm>
          </p:grpSpPr>
          <p:sp>
            <p:nvSpPr>
              <p:cNvPr id="16" name="Rechteck: abgerundete Ecken 15">
                <a:extLst>
                  <a:ext uri="{FF2B5EF4-FFF2-40B4-BE49-F238E27FC236}">
                    <a16:creationId xmlns:a16="http://schemas.microsoft.com/office/drawing/2014/main" id="{B01346A7-01C2-68C0-F2FD-8ECAD9939808}"/>
                  </a:ext>
                </a:extLst>
              </p:cNvPr>
              <p:cNvSpPr/>
              <p:nvPr/>
            </p:nvSpPr>
            <p:spPr>
              <a:xfrm>
                <a:off x="2667242" y="2400110"/>
                <a:ext cx="396000" cy="525249"/>
              </a:xfrm>
              <a:prstGeom prst="round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17" name="Grafik 16" descr="Liste mit einfarbiger Füllung">
                <a:extLst>
                  <a:ext uri="{FF2B5EF4-FFF2-40B4-BE49-F238E27FC236}">
                    <a16:creationId xmlns:a16="http://schemas.microsoft.com/office/drawing/2014/main" id="{3D848E52-E53F-1A18-625D-B842358577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7534" y="2299666"/>
                <a:ext cx="698782" cy="698782"/>
              </a:xfrm>
              <a:prstGeom prst="rect">
                <a:avLst/>
              </a:prstGeom>
            </p:spPr>
          </p:pic>
        </p:grpSp>
      </p:grpSp>
      <p:grpSp>
        <p:nvGrpSpPr>
          <p:cNvPr id="20" name="Gruppieren 19">
            <a:extLst>
              <a:ext uri="{FF2B5EF4-FFF2-40B4-BE49-F238E27FC236}">
                <a16:creationId xmlns:a16="http://schemas.microsoft.com/office/drawing/2014/main" id="{909A89CA-B298-6460-04D6-B7EE584DCC55}"/>
              </a:ext>
            </a:extLst>
          </p:cNvPr>
          <p:cNvGrpSpPr/>
          <p:nvPr/>
        </p:nvGrpSpPr>
        <p:grpSpPr>
          <a:xfrm>
            <a:off x="5445436" y="3751382"/>
            <a:ext cx="490210" cy="626614"/>
            <a:chOff x="841343" y="3710511"/>
            <a:chExt cx="490210" cy="626614"/>
          </a:xfrm>
        </p:grpSpPr>
        <p:sp>
          <p:nvSpPr>
            <p:cNvPr id="21" name="Rechteck: obere Ecken, eine abgerundet, eine abgeschnitten 20">
              <a:extLst>
                <a:ext uri="{FF2B5EF4-FFF2-40B4-BE49-F238E27FC236}">
                  <a16:creationId xmlns:a16="http://schemas.microsoft.com/office/drawing/2014/main" id="{1621B1A8-2026-AF86-1DD0-97456440EB7F}"/>
                </a:ext>
              </a:extLst>
            </p:cNvPr>
            <p:cNvSpPr/>
            <p:nvPr/>
          </p:nvSpPr>
          <p:spPr>
            <a:xfrm>
              <a:off x="903146" y="3710511"/>
              <a:ext cx="428407" cy="570156"/>
            </a:xfrm>
            <a:prstGeom prst="snipRoundRect">
              <a:avLst>
                <a:gd name="adj1" fmla="val 0"/>
                <a:gd name="adj2" fmla="val 16667"/>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22" name="Rechteck: obere Ecken, eine abgerundet, eine abgeschnitten 21">
              <a:extLst>
                <a:ext uri="{FF2B5EF4-FFF2-40B4-BE49-F238E27FC236}">
                  <a16:creationId xmlns:a16="http://schemas.microsoft.com/office/drawing/2014/main" id="{64D589B1-71B1-48D0-623F-BCCB3DB9C7B6}"/>
                </a:ext>
              </a:extLst>
            </p:cNvPr>
            <p:cNvSpPr/>
            <p:nvPr/>
          </p:nvSpPr>
          <p:spPr>
            <a:xfrm>
              <a:off x="841343" y="3766969"/>
              <a:ext cx="428407" cy="570156"/>
            </a:xfrm>
            <a:prstGeom prst="snipRoundRect">
              <a:avLst>
                <a:gd name="adj1" fmla="val 0"/>
                <a:gd name="adj2" fmla="val 16667"/>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pic>
          <p:nvPicPr>
            <p:cNvPr id="23" name="Grafik 22">
              <a:extLst>
                <a:ext uri="{FF2B5EF4-FFF2-40B4-BE49-F238E27FC236}">
                  <a16:creationId xmlns:a16="http://schemas.microsoft.com/office/drawing/2014/main" id="{FAC4A06F-BEA7-C56B-1EA5-2836945829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8673" y="3867413"/>
              <a:ext cx="353746" cy="413254"/>
            </a:xfrm>
            <a:prstGeom prst="rect">
              <a:avLst/>
            </a:prstGeom>
          </p:spPr>
        </p:pic>
      </p:grpSp>
      <p:grpSp>
        <p:nvGrpSpPr>
          <p:cNvPr id="26" name="Gruppieren 25">
            <a:extLst>
              <a:ext uri="{FF2B5EF4-FFF2-40B4-BE49-F238E27FC236}">
                <a16:creationId xmlns:a16="http://schemas.microsoft.com/office/drawing/2014/main" id="{D7462A7C-FA8D-FA17-52DA-2093574DAA90}"/>
              </a:ext>
            </a:extLst>
          </p:cNvPr>
          <p:cNvGrpSpPr>
            <a:grpSpLocks noChangeAspect="1"/>
          </p:cNvGrpSpPr>
          <p:nvPr/>
        </p:nvGrpSpPr>
        <p:grpSpPr>
          <a:xfrm>
            <a:off x="5054823" y="5109175"/>
            <a:ext cx="1172012" cy="567121"/>
            <a:chOff x="9498162" y="3737570"/>
            <a:chExt cx="716992" cy="346943"/>
          </a:xfrm>
        </p:grpSpPr>
        <p:pic>
          <p:nvPicPr>
            <p:cNvPr id="28" name="Grafik 27" descr="Symbol für Hamburger-Menü mit einfarbiger Füllung">
              <a:extLst>
                <a:ext uri="{FF2B5EF4-FFF2-40B4-BE49-F238E27FC236}">
                  <a16:creationId xmlns:a16="http://schemas.microsoft.com/office/drawing/2014/main" id="{7EDF9866-A655-2BCD-57BD-B6186CEC4A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61810" y="3811322"/>
              <a:ext cx="182542" cy="182542"/>
            </a:xfrm>
            <a:prstGeom prst="rect">
              <a:avLst/>
            </a:prstGeom>
          </p:spPr>
        </p:pic>
        <p:pic>
          <p:nvPicPr>
            <p:cNvPr id="29" name="Grafik 28" descr="Symbol für Hamburger-Menü mit einfarbiger Füllung">
              <a:extLst>
                <a:ext uri="{FF2B5EF4-FFF2-40B4-BE49-F238E27FC236}">
                  <a16:creationId xmlns:a16="http://schemas.microsoft.com/office/drawing/2014/main" id="{FD07358D-F676-3823-C47B-10F36C1388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73023" y="3811322"/>
              <a:ext cx="182542" cy="182542"/>
            </a:xfrm>
            <a:prstGeom prst="rect">
              <a:avLst/>
            </a:prstGeom>
          </p:spPr>
        </p:pic>
        <p:cxnSp>
          <p:nvCxnSpPr>
            <p:cNvPr id="30" name="Gerade Verbindung mit Pfeil 29">
              <a:extLst>
                <a:ext uri="{FF2B5EF4-FFF2-40B4-BE49-F238E27FC236}">
                  <a16:creationId xmlns:a16="http://schemas.microsoft.com/office/drawing/2014/main" id="{E5448181-E443-F901-D561-364D0C72C54D}"/>
                </a:ext>
              </a:extLst>
            </p:cNvPr>
            <p:cNvCxnSpPr/>
            <p:nvPr/>
          </p:nvCxnSpPr>
          <p:spPr>
            <a:xfrm>
              <a:off x="9744352" y="3901153"/>
              <a:ext cx="216000" cy="0"/>
            </a:xfrm>
            <a:prstGeom prst="straightConnector1">
              <a:avLst/>
            </a:prstGeom>
            <a:ln w="28575">
              <a:solidFill>
                <a:srgbClr val="4D4D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Rechteck: abgerundete Ecken 30">
              <a:extLst>
                <a:ext uri="{FF2B5EF4-FFF2-40B4-BE49-F238E27FC236}">
                  <a16:creationId xmlns:a16="http://schemas.microsoft.com/office/drawing/2014/main" id="{28526C6C-04EE-4CE1-9D3F-7592A58B69E3}"/>
                </a:ext>
              </a:extLst>
            </p:cNvPr>
            <p:cNvSpPr/>
            <p:nvPr/>
          </p:nvSpPr>
          <p:spPr>
            <a:xfrm>
              <a:off x="9498162" y="3737570"/>
              <a:ext cx="716992" cy="346943"/>
            </a:xfrm>
            <a:prstGeom prst="roundRect">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sp>
        <p:nvSpPr>
          <p:cNvPr id="32" name="Textfeld 31">
            <a:extLst>
              <a:ext uri="{FF2B5EF4-FFF2-40B4-BE49-F238E27FC236}">
                <a16:creationId xmlns:a16="http://schemas.microsoft.com/office/drawing/2014/main" id="{F872D345-E552-6E93-4EA5-F93F63F45DF8}"/>
              </a:ext>
            </a:extLst>
          </p:cNvPr>
          <p:cNvSpPr txBox="1"/>
          <p:nvPr/>
        </p:nvSpPr>
        <p:spPr>
          <a:xfrm>
            <a:off x="335360" y="2451792"/>
            <a:ext cx="4460965" cy="646331"/>
          </a:xfrm>
          <a:prstGeom prst="rect">
            <a:avLst/>
          </a:prstGeom>
          <a:noFill/>
        </p:spPr>
        <p:txBody>
          <a:bodyPr wrap="non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Items</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Profiles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for systems with a list of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Attributes</a:t>
            </a:r>
          </a:p>
        </p:txBody>
      </p:sp>
      <p:sp>
        <p:nvSpPr>
          <p:cNvPr id="6" name="Textfeld 5">
            <a:extLst>
              <a:ext uri="{FF2B5EF4-FFF2-40B4-BE49-F238E27FC236}">
                <a16:creationId xmlns:a16="http://schemas.microsoft.com/office/drawing/2014/main" id="{D8126C9B-218B-1193-B0D2-8652DC60C5BE}"/>
              </a:ext>
            </a:extLst>
          </p:cNvPr>
          <p:cNvSpPr txBox="1"/>
          <p:nvPr/>
        </p:nvSpPr>
        <p:spPr>
          <a:xfrm>
            <a:off x="3428214" y="1185847"/>
            <a:ext cx="5628977" cy="461665"/>
          </a:xfrm>
          <a:prstGeom prst="rect">
            <a:avLst/>
          </a:prstGeom>
          <a:noFill/>
        </p:spPr>
        <p:txBody>
          <a:bodyPr wrap="none" rtlCol="0">
            <a:spAutoFit/>
          </a:bodyPr>
          <a:lstStyle/>
          <a:p>
            <a:pPr algn="l" defTabSz="252000"/>
            <a:r>
              <a:rPr lang="en-US" sz="2400" b="1" dirty="0">
                <a:solidFill>
                  <a:srgbClr val="4D4D4D"/>
                </a:solidFill>
                <a:latin typeface="Segoe UI" panose="020B0502040204020203" pitchFamily="34" charset="0"/>
                <a:cs typeface="Segoe UI" panose="020B0502040204020203" pitchFamily="34" charset="0"/>
                <a:sym typeface="Wingdings" panose="05000000000000000000" pitchFamily="2" charset="2"/>
              </a:rPr>
              <a:t>How can we apply this to our setting?</a:t>
            </a:r>
            <a:endParaRPr lang="en-US" sz="2400" b="1" dirty="0">
              <a:solidFill>
                <a:srgbClr val="4D4D4D"/>
              </a:solidFill>
              <a:latin typeface="Segoe UI" panose="020B0502040204020203" pitchFamily="34" charset="0"/>
              <a:cs typeface="Segoe UI" panose="020B0502040204020203" pitchFamily="34" charset="0"/>
            </a:endParaRPr>
          </a:p>
        </p:txBody>
      </p:sp>
      <p:sp>
        <p:nvSpPr>
          <p:cNvPr id="7" name="Textfeld 6">
            <a:extLst>
              <a:ext uri="{FF2B5EF4-FFF2-40B4-BE49-F238E27FC236}">
                <a16:creationId xmlns:a16="http://schemas.microsoft.com/office/drawing/2014/main" id="{F00D39AA-02F6-0A96-17D2-E2A42F91A094}"/>
              </a:ext>
            </a:extLst>
          </p:cNvPr>
          <p:cNvSpPr txBox="1"/>
          <p:nvPr/>
        </p:nvSpPr>
        <p:spPr>
          <a:xfrm>
            <a:off x="335360" y="3501849"/>
            <a:ext cx="4940070" cy="923330"/>
          </a:xfrm>
          <a:prstGeom prst="rect">
            <a:avLst/>
          </a:prstGeom>
          <a:noFill/>
        </p:spPr>
        <p:txBody>
          <a:bodyPr wrap="non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User Specifications</a:t>
            </a:r>
          </a:p>
          <a:p>
            <a:pPr algn="l" defTabSz="252000"/>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Requirements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of the functionalities, </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related to partition of a conceptual data model</a:t>
            </a:r>
          </a:p>
        </p:txBody>
      </p:sp>
      <p:sp>
        <p:nvSpPr>
          <p:cNvPr id="10" name="Textfeld 9">
            <a:extLst>
              <a:ext uri="{FF2B5EF4-FFF2-40B4-BE49-F238E27FC236}">
                <a16:creationId xmlns:a16="http://schemas.microsoft.com/office/drawing/2014/main" id="{D3A42D9E-948A-6C7B-E177-D4876B0BE15A}"/>
              </a:ext>
            </a:extLst>
          </p:cNvPr>
          <p:cNvSpPr txBox="1"/>
          <p:nvPr/>
        </p:nvSpPr>
        <p:spPr>
          <a:xfrm>
            <a:off x="335360" y="4762255"/>
            <a:ext cx="3843745" cy="1200329"/>
          </a:xfrm>
          <a:prstGeom prst="rect">
            <a:avLst/>
          </a:prstGeom>
          <a:noFill/>
        </p:spPr>
        <p:txBody>
          <a:bodyPr wrap="non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Mapping Rules</a:t>
            </a:r>
          </a:p>
          <a:p>
            <a:pPr algn="l" defTabSz="252000"/>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Mapping between the formalized </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Requirements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and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Profile Attributes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resulting in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Constraints</a:t>
            </a:r>
          </a:p>
        </p:txBody>
      </p:sp>
      <p:grpSp>
        <p:nvGrpSpPr>
          <p:cNvPr id="43" name="Gruppieren 42">
            <a:extLst>
              <a:ext uri="{FF2B5EF4-FFF2-40B4-BE49-F238E27FC236}">
                <a16:creationId xmlns:a16="http://schemas.microsoft.com/office/drawing/2014/main" id="{AB0E0F1C-554C-FF41-C0BA-46F57E934AAD}"/>
              </a:ext>
            </a:extLst>
          </p:cNvPr>
          <p:cNvGrpSpPr/>
          <p:nvPr/>
        </p:nvGrpSpPr>
        <p:grpSpPr>
          <a:xfrm>
            <a:off x="2372863" y="1100758"/>
            <a:ext cx="895877" cy="725977"/>
            <a:chOff x="1812440" y="1058277"/>
            <a:chExt cx="895877" cy="725977"/>
          </a:xfrm>
        </p:grpSpPr>
        <p:pic>
          <p:nvPicPr>
            <p:cNvPr id="34" name="Grafik 33" descr="Fragezeichen mit einfarbiger Füllung">
              <a:extLst>
                <a:ext uri="{FF2B5EF4-FFF2-40B4-BE49-F238E27FC236}">
                  <a16:creationId xmlns:a16="http://schemas.microsoft.com/office/drawing/2014/main" id="{28ADE36E-8FA2-70FD-7B7C-4BD7636CE6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53864" y="1058277"/>
              <a:ext cx="476708" cy="476708"/>
            </a:xfrm>
            <a:prstGeom prst="rect">
              <a:avLst/>
            </a:prstGeom>
          </p:spPr>
        </p:pic>
        <p:pic>
          <p:nvPicPr>
            <p:cNvPr id="35" name="Grafik 34" descr="Fragezeichen mit einfarbiger Füllung">
              <a:extLst>
                <a:ext uri="{FF2B5EF4-FFF2-40B4-BE49-F238E27FC236}">
                  <a16:creationId xmlns:a16="http://schemas.microsoft.com/office/drawing/2014/main" id="{933DF4B0-783E-9387-955F-8A5A07AA2F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31609" y="1307546"/>
              <a:ext cx="476708" cy="476708"/>
            </a:xfrm>
            <a:prstGeom prst="rect">
              <a:avLst/>
            </a:prstGeom>
          </p:spPr>
        </p:pic>
        <p:pic>
          <p:nvPicPr>
            <p:cNvPr id="36" name="Grafik 35" descr="Fragezeichen mit einfarbiger Füllung">
              <a:extLst>
                <a:ext uri="{FF2B5EF4-FFF2-40B4-BE49-F238E27FC236}">
                  <a16:creationId xmlns:a16="http://schemas.microsoft.com/office/drawing/2014/main" id="{896181CD-FA99-2A23-750C-C16A5C16A9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12440" y="1274720"/>
              <a:ext cx="476708" cy="476708"/>
            </a:xfrm>
            <a:prstGeom prst="rect">
              <a:avLst/>
            </a:prstGeom>
          </p:spPr>
        </p:pic>
      </p:grpSp>
      <p:sp>
        <p:nvSpPr>
          <p:cNvPr id="37" name="Rechteck: abgerundete Ecken 36">
            <a:extLst>
              <a:ext uri="{FF2B5EF4-FFF2-40B4-BE49-F238E27FC236}">
                <a16:creationId xmlns:a16="http://schemas.microsoft.com/office/drawing/2014/main" id="{D42B1B56-298E-C345-ABD4-6E10604DA546}"/>
              </a:ext>
            </a:extLst>
          </p:cNvPr>
          <p:cNvSpPr/>
          <p:nvPr/>
        </p:nvSpPr>
        <p:spPr>
          <a:xfrm>
            <a:off x="3264609" y="1133964"/>
            <a:ext cx="5792582" cy="627411"/>
          </a:xfrm>
          <a:prstGeom prst="roundRect">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sp>
        <p:nvSpPr>
          <p:cNvPr id="38" name="Textfeld 37">
            <a:extLst>
              <a:ext uri="{FF2B5EF4-FFF2-40B4-BE49-F238E27FC236}">
                <a16:creationId xmlns:a16="http://schemas.microsoft.com/office/drawing/2014/main" id="{064131F4-93EC-C9C7-BA0F-C9ABD764C8B8}"/>
              </a:ext>
            </a:extLst>
          </p:cNvPr>
          <p:cNvSpPr txBox="1"/>
          <p:nvPr/>
        </p:nvSpPr>
        <p:spPr>
          <a:xfrm>
            <a:off x="6604425" y="2446491"/>
            <a:ext cx="5324214" cy="646331"/>
          </a:xfrm>
          <a:prstGeom prst="rect">
            <a:avLst/>
          </a:prstGeom>
          <a:solidFill>
            <a:schemeClr val="bg1">
              <a:lumMod val="85000"/>
            </a:schemeClr>
          </a:solidFill>
        </p:spPr>
        <p:txBody>
          <a:bodyPr wrap="none" rtlCol="0">
            <a:spAutoFit/>
          </a:bodyPr>
          <a:lstStyle/>
          <a:p>
            <a:pPr algn="l" defTabSz="252000"/>
            <a:r>
              <a:rPr lang="en-US" i="1" dirty="0">
                <a:solidFill>
                  <a:srgbClr val="4D4D4D"/>
                </a:solidFill>
                <a:latin typeface="Segoe UI" panose="020B0502040204020203" pitchFamily="34" charset="0"/>
                <a:cs typeface="Segoe UI" panose="020B0502040204020203" pitchFamily="34" charset="0"/>
                <a:sym typeface="Wingdings" panose="05000000000000000000" pitchFamily="2" charset="2"/>
              </a:rPr>
              <a:t>Profile = (ProfileType, ProfileAttributes)</a:t>
            </a:r>
          </a:p>
          <a:p>
            <a:pPr algn="l" defTabSz="252000"/>
            <a:r>
              <a:rPr lang="en-US" i="1" dirty="0">
                <a:solidFill>
                  <a:srgbClr val="4D4D4D"/>
                </a:solidFill>
                <a:latin typeface="Segoe UI" panose="020B0502040204020203" pitchFamily="34" charset="0"/>
                <a:cs typeface="Segoe UI" panose="020B0502040204020203" pitchFamily="34" charset="0"/>
                <a:sym typeface="Wingdings" panose="05000000000000000000" pitchFamily="2" charset="2"/>
              </a:rPr>
              <a:t>ProfileAttribute = (AttributeName, AttributeValues)</a:t>
            </a:r>
          </a:p>
        </p:txBody>
      </p:sp>
      <p:sp>
        <p:nvSpPr>
          <p:cNvPr id="39" name="Textfeld 38">
            <a:extLst>
              <a:ext uri="{FF2B5EF4-FFF2-40B4-BE49-F238E27FC236}">
                <a16:creationId xmlns:a16="http://schemas.microsoft.com/office/drawing/2014/main" id="{CC58523C-E521-8E77-FD5C-FF025B6324C0}"/>
              </a:ext>
            </a:extLst>
          </p:cNvPr>
          <p:cNvSpPr txBox="1"/>
          <p:nvPr/>
        </p:nvSpPr>
        <p:spPr>
          <a:xfrm>
            <a:off x="6129429" y="3880023"/>
            <a:ext cx="5980099" cy="369332"/>
          </a:xfrm>
          <a:prstGeom prst="rect">
            <a:avLst/>
          </a:prstGeom>
          <a:solidFill>
            <a:schemeClr val="bg1">
              <a:lumMod val="85000"/>
            </a:schemeClr>
          </a:solidFill>
        </p:spPr>
        <p:txBody>
          <a:bodyPr wrap="none" rtlCol="0">
            <a:spAutoFit/>
          </a:bodyPr>
          <a:lstStyle/>
          <a:p>
            <a:pPr algn="l" defTabSz="252000"/>
            <a:r>
              <a:rPr lang="en-US" i="1" dirty="0">
                <a:solidFill>
                  <a:srgbClr val="4D4D4D"/>
                </a:solidFill>
                <a:latin typeface="Segoe UI" panose="020B0502040204020203" pitchFamily="34" charset="0"/>
                <a:cs typeface="Segoe UI" panose="020B0502040204020203" pitchFamily="34" charset="0"/>
                <a:sym typeface="Wingdings" panose="05000000000000000000" pitchFamily="2" charset="2"/>
              </a:rPr>
              <a:t>Requirement = (ReqCategory, RelatedPartition, ReqValues)</a:t>
            </a:r>
          </a:p>
        </p:txBody>
      </p:sp>
      <p:sp>
        <p:nvSpPr>
          <p:cNvPr id="40" name="Textfeld 39">
            <a:extLst>
              <a:ext uri="{FF2B5EF4-FFF2-40B4-BE49-F238E27FC236}">
                <a16:creationId xmlns:a16="http://schemas.microsoft.com/office/drawing/2014/main" id="{A7A95EC3-9F50-86DE-ACBA-603BFB088181}"/>
              </a:ext>
            </a:extLst>
          </p:cNvPr>
          <p:cNvSpPr txBox="1"/>
          <p:nvPr/>
        </p:nvSpPr>
        <p:spPr>
          <a:xfrm>
            <a:off x="7344948" y="5024634"/>
            <a:ext cx="3713389" cy="369332"/>
          </a:xfrm>
          <a:prstGeom prst="rect">
            <a:avLst/>
          </a:prstGeom>
          <a:solidFill>
            <a:schemeClr val="bg1">
              <a:lumMod val="85000"/>
            </a:schemeClr>
          </a:solidFill>
        </p:spPr>
        <p:txBody>
          <a:bodyPr wrap="none" rtlCol="0">
            <a:spAutoFit/>
          </a:bodyPr>
          <a:lstStyle/>
          <a:p>
            <a:pPr algn="l" defTabSz="252000"/>
            <a:r>
              <a:rPr lang="en-US" i="1" dirty="0">
                <a:solidFill>
                  <a:srgbClr val="4D4D4D"/>
                </a:solidFill>
                <a:latin typeface="Segoe UI" panose="020B0502040204020203" pitchFamily="34" charset="0"/>
                <a:cs typeface="Segoe UI" panose="020B0502040204020203" pitchFamily="34" charset="0"/>
                <a:sym typeface="Wingdings" panose="05000000000000000000" pitchFamily="2" charset="2"/>
              </a:rPr>
              <a:t>if (Requirements) then (Constraints)</a:t>
            </a:r>
          </a:p>
        </p:txBody>
      </p:sp>
      <p:sp>
        <p:nvSpPr>
          <p:cNvPr id="41" name="Textfeld 40">
            <a:extLst>
              <a:ext uri="{FF2B5EF4-FFF2-40B4-BE49-F238E27FC236}">
                <a16:creationId xmlns:a16="http://schemas.microsoft.com/office/drawing/2014/main" id="{D6D76FA2-89A5-C5D2-2002-028AD437DC71}"/>
              </a:ext>
            </a:extLst>
          </p:cNvPr>
          <p:cNvSpPr txBox="1"/>
          <p:nvPr/>
        </p:nvSpPr>
        <p:spPr>
          <a:xfrm>
            <a:off x="6330876" y="5418773"/>
            <a:ext cx="5765361" cy="369332"/>
          </a:xfrm>
          <a:prstGeom prst="rect">
            <a:avLst/>
          </a:prstGeom>
          <a:solidFill>
            <a:schemeClr val="bg1">
              <a:lumMod val="85000"/>
            </a:schemeClr>
          </a:solidFill>
        </p:spPr>
        <p:txBody>
          <a:bodyPr wrap="none" rtlCol="0">
            <a:spAutoFit/>
          </a:bodyPr>
          <a:lstStyle/>
          <a:p>
            <a:pPr algn="l" defTabSz="252000"/>
            <a:r>
              <a:rPr lang="en-US" i="1" dirty="0">
                <a:solidFill>
                  <a:srgbClr val="4D4D4D"/>
                </a:solidFill>
                <a:latin typeface="Segoe UI" panose="020B0502040204020203" pitchFamily="34" charset="0"/>
                <a:cs typeface="Segoe UI" panose="020B0502040204020203" pitchFamily="34" charset="0"/>
                <a:sym typeface="Wingdings" panose="05000000000000000000" pitchFamily="2" charset="2"/>
              </a:rPr>
              <a:t>Constraint = (AttributeName, Operator, AttributeValues)</a:t>
            </a:r>
          </a:p>
        </p:txBody>
      </p:sp>
    </p:spTree>
    <p:extLst>
      <p:ext uri="{BB962C8B-B14F-4D97-AF65-F5344CB8AC3E}">
        <p14:creationId xmlns:p14="http://schemas.microsoft.com/office/powerpoint/2010/main" val="2769250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7" grpId="0"/>
      <p:bldP spid="10" grpId="0"/>
      <p:bldP spid="38" grpId="0" animBg="1"/>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4328708-D945-C51F-A8BF-543DC9D1B2AF}"/>
              </a:ext>
            </a:extLst>
          </p:cNvPr>
          <p:cNvSpPr>
            <a:spLocks noGrp="1"/>
          </p:cNvSpPr>
          <p:nvPr>
            <p:ph type="sldNum" sz="quarter" idx="4"/>
          </p:nvPr>
        </p:nvSpPr>
        <p:spPr/>
        <p:txBody>
          <a:bodyPr/>
          <a:lstStyle/>
          <a:p>
            <a:r>
              <a:rPr lang="de-DE"/>
              <a:t> </a:t>
            </a:r>
            <a:fld id="{7892911E-F1D8-4A05-AA86-F48799391607}" type="slidenum">
              <a:rPr lang="de-DE" smtClean="0"/>
              <a:pPr/>
              <a:t>7</a:t>
            </a:fld>
            <a:endParaRPr lang="de-DE" dirty="0"/>
          </a:p>
        </p:txBody>
      </p:sp>
      <p:sp>
        <p:nvSpPr>
          <p:cNvPr id="4" name="Titel 3">
            <a:extLst>
              <a:ext uri="{FF2B5EF4-FFF2-40B4-BE49-F238E27FC236}">
                <a16:creationId xmlns:a16="http://schemas.microsoft.com/office/drawing/2014/main" id="{4B6F3D48-7832-4AAE-5324-D851F5FD4075}"/>
              </a:ext>
            </a:extLst>
          </p:cNvPr>
          <p:cNvSpPr>
            <a:spLocks noGrp="1"/>
          </p:cNvSpPr>
          <p:nvPr>
            <p:ph type="title"/>
          </p:nvPr>
        </p:nvSpPr>
        <p:spPr/>
        <p:txBody>
          <a:bodyPr/>
          <a:lstStyle/>
          <a:p>
            <a:r>
              <a:rPr lang="en-US" dirty="0"/>
              <a:t>Proposed Solution – Knowledge-based Recommender System (3)</a:t>
            </a:r>
          </a:p>
        </p:txBody>
      </p:sp>
      <p:sp>
        <p:nvSpPr>
          <p:cNvPr id="32" name="Textfeld 31">
            <a:extLst>
              <a:ext uri="{FF2B5EF4-FFF2-40B4-BE49-F238E27FC236}">
                <a16:creationId xmlns:a16="http://schemas.microsoft.com/office/drawing/2014/main" id="{F872D345-E552-6E93-4EA5-F93F63F45DF8}"/>
              </a:ext>
            </a:extLst>
          </p:cNvPr>
          <p:cNvSpPr txBox="1"/>
          <p:nvPr/>
        </p:nvSpPr>
        <p:spPr>
          <a:xfrm>
            <a:off x="706245" y="3774058"/>
            <a:ext cx="6925037" cy="1477328"/>
          </a:xfrm>
          <a:prstGeom prst="rect">
            <a:avLst/>
          </a:prstGeom>
          <a:noFill/>
        </p:spPr>
        <p:txBody>
          <a:bodyPr wrap="non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Output </a:t>
            </a:r>
          </a:p>
          <a:p>
            <a:pPr marL="285750" indent="-285750" algn="l" defTabSz="252000">
              <a:buFont typeface="Arial" panose="020B0604020202020204" pitchFamily="34" charset="0"/>
              <a:buChar char="•"/>
            </a:pP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Items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which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ideally conform to all the Constraints</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Ranking based on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the degree of fulfillment </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of the Constraints</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Best fitting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alternatives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if overall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Requirements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can't be satisfied</a:t>
            </a:r>
          </a:p>
          <a:p>
            <a:pPr marL="285750" indent="-285750" algn="l" defTabSz="252000">
              <a:buFont typeface="Arial" panose="020B0604020202020204" pitchFamily="34" charset="0"/>
              <a:buChar char="•"/>
            </a:pP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Explanation</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based on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fulfillment</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of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Constraints</a:t>
            </a:r>
          </a:p>
        </p:txBody>
      </p:sp>
      <p:pic>
        <p:nvPicPr>
          <p:cNvPr id="5" name="Grafik 4" descr="Pfeil: Leichte Kurve Silhouette">
            <a:extLst>
              <a:ext uri="{FF2B5EF4-FFF2-40B4-BE49-F238E27FC236}">
                <a16:creationId xmlns:a16="http://schemas.microsoft.com/office/drawing/2014/main" id="{483EE0B3-3FE2-9514-A310-674B1A5546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4298" y="3768128"/>
            <a:ext cx="1799063" cy="1799063"/>
          </a:xfrm>
          <a:prstGeom prst="rect">
            <a:avLst/>
          </a:prstGeom>
        </p:spPr>
      </p:pic>
      <p:sp>
        <p:nvSpPr>
          <p:cNvPr id="8" name="Textfeld 7">
            <a:extLst>
              <a:ext uri="{FF2B5EF4-FFF2-40B4-BE49-F238E27FC236}">
                <a16:creationId xmlns:a16="http://schemas.microsoft.com/office/drawing/2014/main" id="{94E61E2B-2088-3257-0EC7-A5911ABC03D7}"/>
              </a:ext>
            </a:extLst>
          </p:cNvPr>
          <p:cNvSpPr txBox="1"/>
          <p:nvPr/>
        </p:nvSpPr>
        <p:spPr>
          <a:xfrm>
            <a:off x="706245" y="1411578"/>
            <a:ext cx="8063939" cy="1754326"/>
          </a:xfrm>
          <a:prstGeom prst="rect">
            <a:avLst/>
          </a:prstGeom>
          <a:noFill/>
        </p:spPr>
        <p:txBody>
          <a:bodyPr wrap="none" rtlCol="0">
            <a:spAutoFit/>
          </a:bodyPr>
          <a:lstStyle/>
          <a:p>
            <a:pPr algn="l" defTabSz="252000"/>
            <a:r>
              <a:rPr lang="en-US" b="1" dirty="0">
                <a:solidFill>
                  <a:srgbClr val="4D4D4D"/>
                </a:solidFill>
                <a:latin typeface="Segoe UI" panose="020B0502040204020203" pitchFamily="34" charset="0"/>
                <a:cs typeface="Segoe UI" panose="020B0502040204020203" pitchFamily="34" charset="0"/>
                <a:sym typeface="Wingdings" panose="05000000000000000000" pitchFamily="2" charset="2"/>
              </a:rPr>
              <a:t>Algorithm</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Transformation of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Requirements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to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Constraints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on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Profile Attributes</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by applying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fitting mapping rules</a:t>
            </a:r>
          </a:p>
          <a:p>
            <a:pPr marL="285750" indent="-285750" algn="l"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Evaluation of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satisfiability</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of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Constraints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for each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Profile</a:t>
            </a:r>
          </a:p>
          <a:p>
            <a:pPr marL="285750" indent="-285750" defTabSz="252000">
              <a:buFont typeface="Arial" panose="020B0604020202020204" pitchFamily="34" charset="0"/>
              <a:buChar char="•"/>
            </a:pP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Consideration of the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relevant Constraints</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for later </a:t>
            </a:r>
            <a:r>
              <a:rPr lang="en-US" dirty="0">
                <a:solidFill>
                  <a:srgbClr val="4472C4"/>
                </a:solidFill>
                <a:latin typeface="Segoe UI" panose="020B0502040204020203" pitchFamily="34" charset="0"/>
                <a:cs typeface="Segoe UI" panose="020B0502040204020203" pitchFamily="34" charset="0"/>
                <a:sym typeface="Wingdings" panose="05000000000000000000" pitchFamily="2" charset="2"/>
              </a:rPr>
              <a:t>explanation</a:t>
            </a: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 of the results</a:t>
            </a:r>
            <a:b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dirty="0">
                <a:solidFill>
                  <a:srgbClr val="4D4D4D"/>
                </a:solidFill>
                <a:latin typeface="Segoe UI" panose="020B0502040204020203" pitchFamily="34" charset="0"/>
                <a:cs typeface="Segoe UI" panose="020B0502040204020203" pitchFamily="34" charset="0"/>
                <a:sym typeface="Wingdings" panose="05000000000000000000" pitchFamily="2" charset="2"/>
              </a:rPr>
              <a:t>(both positive and negative)</a:t>
            </a:r>
          </a:p>
        </p:txBody>
      </p:sp>
      <p:pic>
        <p:nvPicPr>
          <p:cNvPr id="9" name="Grafik 8" descr="Entscheidungsdiagramm Silhouette">
            <a:extLst>
              <a:ext uri="{FF2B5EF4-FFF2-40B4-BE49-F238E27FC236}">
                <a16:creationId xmlns:a16="http://schemas.microsoft.com/office/drawing/2014/main" id="{56143695-968C-DA0F-DCAB-222AD8002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32212" y="1411578"/>
            <a:ext cx="1283237" cy="1283237"/>
          </a:xfrm>
          <a:prstGeom prst="rect">
            <a:avLst/>
          </a:prstGeom>
        </p:spPr>
      </p:pic>
    </p:spTree>
    <p:extLst>
      <p:ext uri="{BB962C8B-B14F-4D97-AF65-F5344CB8AC3E}">
        <p14:creationId xmlns:p14="http://schemas.microsoft.com/office/powerpoint/2010/main" val="2255670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a:extLst>
              <a:ext uri="{FF2B5EF4-FFF2-40B4-BE49-F238E27FC236}">
                <a16:creationId xmlns:a16="http://schemas.microsoft.com/office/drawing/2014/main" id="{3C032230-A624-8CA3-CF25-49AC1CBF6073}"/>
              </a:ext>
            </a:extLst>
          </p:cNvPr>
          <p:cNvSpPr>
            <a:spLocks noGrp="1"/>
          </p:cNvSpPr>
          <p:nvPr>
            <p:ph type="title"/>
          </p:nvPr>
        </p:nvSpPr>
        <p:spPr/>
        <p:txBody>
          <a:bodyPr/>
          <a:lstStyle/>
          <a:p>
            <a:r>
              <a:rPr lang="en-US" dirty="0"/>
              <a:t>Outlook – Future Work</a:t>
            </a:r>
          </a:p>
        </p:txBody>
      </p:sp>
      <p:grpSp>
        <p:nvGrpSpPr>
          <p:cNvPr id="2" name="Gruppieren 1">
            <a:extLst>
              <a:ext uri="{FF2B5EF4-FFF2-40B4-BE49-F238E27FC236}">
                <a16:creationId xmlns:a16="http://schemas.microsoft.com/office/drawing/2014/main" id="{CB8285B9-AF8D-9E0B-0F64-7831ECE0A472}"/>
              </a:ext>
            </a:extLst>
          </p:cNvPr>
          <p:cNvGrpSpPr>
            <a:grpSpLocks noChangeAspect="1"/>
          </p:cNvGrpSpPr>
          <p:nvPr/>
        </p:nvGrpSpPr>
        <p:grpSpPr>
          <a:xfrm>
            <a:off x="1208598" y="1900612"/>
            <a:ext cx="9284151" cy="4320002"/>
            <a:chOff x="1276925" y="1729930"/>
            <a:chExt cx="9284151" cy="4320002"/>
          </a:xfrm>
        </p:grpSpPr>
        <p:sp>
          <p:nvSpPr>
            <p:cNvPr id="106" name="Rechteck: abgerundete Ecken 105">
              <a:extLst>
                <a:ext uri="{FF2B5EF4-FFF2-40B4-BE49-F238E27FC236}">
                  <a16:creationId xmlns:a16="http://schemas.microsoft.com/office/drawing/2014/main" id="{AD557363-05A6-33DB-BF93-95B3BB30FE57}"/>
                </a:ext>
              </a:extLst>
            </p:cNvPr>
            <p:cNvSpPr/>
            <p:nvPr/>
          </p:nvSpPr>
          <p:spPr>
            <a:xfrm>
              <a:off x="3677957" y="2738161"/>
              <a:ext cx="4033670" cy="2734952"/>
            </a:xfrm>
            <a:prstGeom prst="roundRect">
              <a:avLst>
                <a:gd name="adj" fmla="val 6445"/>
              </a:avLst>
            </a:prstGeom>
            <a:solidFill>
              <a:schemeClr val="bg1">
                <a:lumMod val="85000"/>
              </a:schemeClr>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00" b="1" dirty="0">
                <a:solidFill>
                  <a:srgbClr val="4D4D4D"/>
                </a:solidFill>
                <a:latin typeface="Segoe UI" panose="020B0502040204020203" pitchFamily="34" charset="0"/>
                <a:cs typeface="Segoe UI" panose="020B0502040204020203" pitchFamily="34" charset="0"/>
              </a:endParaRPr>
            </a:p>
          </p:txBody>
        </p:sp>
        <p:sp>
          <p:nvSpPr>
            <p:cNvPr id="5" name="Rechteck: abgerundete Ecken 4">
              <a:extLst>
                <a:ext uri="{FF2B5EF4-FFF2-40B4-BE49-F238E27FC236}">
                  <a16:creationId xmlns:a16="http://schemas.microsoft.com/office/drawing/2014/main" id="{1BC4DB26-0C23-4C04-B40A-EE06EE2E0C79}"/>
                </a:ext>
              </a:extLst>
            </p:cNvPr>
            <p:cNvSpPr/>
            <p:nvPr/>
          </p:nvSpPr>
          <p:spPr>
            <a:xfrm>
              <a:off x="5447894" y="2995282"/>
              <a:ext cx="1116000" cy="646322"/>
            </a:xfrm>
            <a:prstGeom prst="round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4D4D4D"/>
                  </a:solidFill>
                  <a:latin typeface="Segoe UI" panose="020B0502040204020203" pitchFamily="34" charset="0"/>
                  <a:cs typeface="Segoe UI" panose="020B0502040204020203" pitchFamily="34" charset="0"/>
                </a:rPr>
                <a:t>Database Selection</a:t>
              </a:r>
            </a:p>
          </p:txBody>
        </p:sp>
        <p:sp>
          <p:nvSpPr>
            <p:cNvPr id="57" name="Rechteck: abgerundete Ecken 56">
              <a:extLst>
                <a:ext uri="{FF2B5EF4-FFF2-40B4-BE49-F238E27FC236}">
                  <a16:creationId xmlns:a16="http://schemas.microsoft.com/office/drawing/2014/main" id="{8CFE6C30-562E-48F0-A7C4-EF2F1E0791EA}"/>
                </a:ext>
              </a:extLst>
            </p:cNvPr>
            <p:cNvSpPr/>
            <p:nvPr/>
          </p:nvSpPr>
          <p:spPr>
            <a:xfrm>
              <a:off x="4048431" y="2997826"/>
              <a:ext cx="1116320" cy="646322"/>
            </a:xfrm>
            <a:prstGeom prst="round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4D4D4D"/>
                  </a:solidFill>
                  <a:latin typeface="Segoe UI" panose="020B0502040204020203" pitchFamily="34" charset="0"/>
                  <a:cs typeface="Segoe UI" panose="020B0502040204020203" pitchFamily="34" charset="0"/>
                </a:rPr>
                <a:t>Requirements </a:t>
              </a:r>
              <a:br>
                <a:rPr lang="en-US" sz="1000" b="1" dirty="0">
                  <a:solidFill>
                    <a:srgbClr val="4D4D4D"/>
                  </a:solidFill>
                  <a:latin typeface="Segoe UI" panose="020B0502040204020203" pitchFamily="34" charset="0"/>
                  <a:cs typeface="Segoe UI" panose="020B0502040204020203" pitchFamily="34" charset="0"/>
                </a:rPr>
              </a:br>
              <a:r>
                <a:rPr lang="en-US" sz="1000" b="1" dirty="0">
                  <a:solidFill>
                    <a:srgbClr val="4D4D4D"/>
                  </a:solidFill>
                  <a:latin typeface="Segoe UI" panose="020B0502040204020203" pitchFamily="34" charset="0"/>
                  <a:cs typeface="Segoe UI" panose="020B0502040204020203" pitchFamily="34" charset="0"/>
                </a:rPr>
                <a:t>Formalization</a:t>
              </a:r>
            </a:p>
          </p:txBody>
        </p:sp>
        <p:grpSp>
          <p:nvGrpSpPr>
            <p:cNvPr id="31" name="Gruppieren 30">
              <a:extLst>
                <a:ext uri="{FF2B5EF4-FFF2-40B4-BE49-F238E27FC236}">
                  <a16:creationId xmlns:a16="http://schemas.microsoft.com/office/drawing/2014/main" id="{1FA4500D-6CC6-75B3-22BF-BDBACB917FBB}"/>
                </a:ext>
              </a:extLst>
            </p:cNvPr>
            <p:cNvGrpSpPr/>
            <p:nvPr/>
          </p:nvGrpSpPr>
          <p:grpSpPr>
            <a:xfrm>
              <a:off x="1306589" y="3753473"/>
              <a:ext cx="936000" cy="843363"/>
              <a:chOff x="692342" y="4038280"/>
              <a:chExt cx="936000" cy="843363"/>
            </a:xfrm>
          </p:grpSpPr>
          <p:pic>
            <p:nvPicPr>
              <p:cNvPr id="86" name="Grafik 85" descr="Hierarchie">
                <a:extLst>
                  <a:ext uri="{FF2B5EF4-FFF2-40B4-BE49-F238E27FC236}">
                    <a16:creationId xmlns:a16="http://schemas.microsoft.com/office/drawing/2014/main" id="{8C074214-6CD0-D8FC-316B-5513A6EABE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437" y="4040726"/>
                <a:ext cx="489808" cy="489808"/>
              </a:xfrm>
              <a:prstGeom prst="rect">
                <a:avLst/>
              </a:prstGeom>
            </p:spPr>
          </p:pic>
          <p:sp>
            <p:nvSpPr>
              <p:cNvPr id="87" name="Textfeld 86">
                <a:extLst>
                  <a:ext uri="{FF2B5EF4-FFF2-40B4-BE49-F238E27FC236}">
                    <a16:creationId xmlns:a16="http://schemas.microsoft.com/office/drawing/2014/main" id="{9BF6F3AB-A233-125A-301E-40CCE2230F7D}"/>
                  </a:ext>
                </a:extLst>
              </p:cNvPr>
              <p:cNvSpPr txBox="1"/>
              <p:nvPr/>
            </p:nvSpPr>
            <p:spPr>
              <a:xfrm>
                <a:off x="721451" y="4459961"/>
                <a:ext cx="898002" cy="400110"/>
              </a:xfrm>
              <a:prstGeom prst="rect">
                <a:avLst/>
              </a:prstGeom>
              <a:solidFill>
                <a:schemeClr val="bg1"/>
              </a:solidFill>
            </p:spPr>
            <p:txBody>
              <a:bodyPr wrap="none" rtlCol="0">
                <a:spAutoFit/>
              </a:bodyPr>
              <a:lstStyle/>
              <a:p>
                <a:pPr algn="ctr" defTabSz="252000"/>
                <a:r>
                  <a:rPr lang="en-US" sz="1000" b="1" dirty="0">
                    <a:solidFill>
                      <a:schemeClr val="bg1">
                        <a:lumMod val="50000"/>
                      </a:schemeClr>
                    </a:solidFill>
                    <a:latin typeface="Segoe UI" panose="020B0502040204020203" pitchFamily="34" charset="0"/>
                    <a:cs typeface="Segoe UI" panose="020B0502040204020203" pitchFamily="34" charset="0"/>
                  </a:rPr>
                  <a:t>Conceptual </a:t>
                </a:r>
                <a:br>
                  <a:rPr lang="en-US" sz="1000" b="1" dirty="0">
                    <a:solidFill>
                      <a:schemeClr val="bg1">
                        <a:lumMod val="50000"/>
                      </a:schemeClr>
                    </a:solidFill>
                    <a:latin typeface="Segoe UI" panose="020B0502040204020203" pitchFamily="34" charset="0"/>
                    <a:cs typeface="Segoe UI" panose="020B0502040204020203" pitchFamily="34" charset="0"/>
                  </a:rPr>
                </a:br>
                <a:r>
                  <a:rPr lang="en-US" sz="1000" b="1" dirty="0">
                    <a:solidFill>
                      <a:schemeClr val="bg1">
                        <a:lumMod val="50000"/>
                      </a:schemeClr>
                    </a:solidFill>
                    <a:latin typeface="Segoe UI" panose="020B0502040204020203" pitchFamily="34" charset="0"/>
                    <a:cs typeface="Segoe UI" panose="020B0502040204020203" pitchFamily="34" charset="0"/>
                  </a:rPr>
                  <a:t>Data Model</a:t>
                </a:r>
              </a:p>
            </p:txBody>
          </p:sp>
          <p:sp>
            <p:nvSpPr>
              <p:cNvPr id="97" name="Rechteck: diagonal liegende Ecken abgeschnitten 96">
                <a:extLst>
                  <a:ext uri="{FF2B5EF4-FFF2-40B4-BE49-F238E27FC236}">
                    <a16:creationId xmlns:a16="http://schemas.microsoft.com/office/drawing/2014/main" id="{60C9A0A3-266F-8338-E6E7-7683D09E3145}"/>
                  </a:ext>
                </a:extLst>
              </p:cNvPr>
              <p:cNvSpPr/>
              <p:nvPr/>
            </p:nvSpPr>
            <p:spPr>
              <a:xfrm>
                <a:off x="692342" y="4038280"/>
                <a:ext cx="936000" cy="843363"/>
              </a:xfrm>
              <a:prstGeom prst="snip2Diag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grpSp>
        <p:sp>
          <p:nvSpPr>
            <p:cNvPr id="100" name="Rechteck: abgerundete Ecken 99">
              <a:extLst>
                <a:ext uri="{FF2B5EF4-FFF2-40B4-BE49-F238E27FC236}">
                  <a16:creationId xmlns:a16="http://schemas.microsoft.com/office/drawing/2014/main" id="{1AC482C2-376F-E2C4-BFAD-654BE7D73866}"/>
                </a:ext>
              </a:extLst>
            </p:cNvPr>
            <p:cNvSpPr/>
            <p:nvPr/>
          </p:nvSpPr>
          <p:spPr>
            <a:xfrm>
              <a:off x="7908346" y="2995282"/>
              <a:ext cx="1146873" cy="646322"/>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lumMod val="50000"/>
                    </a:schemeClr>
                  </a:solidFill>
                  <a:latin typeface="Segoe UI" panose="020B0502040204020203" pitchFamily="34" charset="0"/>
                  <a:cs typeface="Segoe UI" panose="020B0502040204020203" pitchFamily="34" charset="0"/>
                </a:rPr>
                <a:t>Polyglot Database Design</a:t>
              </a:r>
            </a:p>
          </p:txBody>
        </p:sp>
        <p:cxnSp>
          <p:nvCxnSpPr>
            <p:cNvPr id="104" name="Verbinder: gewinkelt 103">
              <a:extLst>
                <a:ext uri="{FF2B5EF4-FFF2-40B4-BE49-F238E27FC236}">
                  <a16:creationId xmlns:a16="http://schemas.microsoft.com/office/drawing/2014/main" id="{BB393875-C49A-9C47-170C-31D0568356F3}"/>
                </a:ext>
              </a:extLst>
            </p:cNvPr>
            <p:cNvCxnSpPr>
              <a:cxnSpLocks/>
              <a:stCxn id="97" idx="1"/>
              <a:endCxn id="100" idx="2"/>
            </p:cNvCxnSpPr>
            <p:nvPr/>
          </p:nvCxnSpPr>
          <p:spPr>
            <a:xfrm rot="5400000" flipH="1" flipV="1">
              <a:off x="4650570" y="765623"/>
              <a:ext cx="955232" cy="6707194"/>
            </a:xfrm>
            <a:prstGeom prst="bentConnector3">
              <a:avLst>
                <a:gd name="adj1" fmla="val -108334"/>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8" name="Gruppieren 37">
              <a:extLst>
                <a:ext uri="{FF2B5EF4-FFF2-40B4-BE49-F238E27FC236}">
                  <a16:creationId xmlns:a16="http://schemas.microsoft.com/office/drawing/2014/main" id="{6B93FED6-FBA8-0236-036E-B6B9D45935E8}"/>
                </a:ext>
              </a:extLst>
            </p:cNvPr>
            <p:cNvGrpSpPr/>
            <p:nvPr/>
          </p:nvGrpSpPr>
          <p:grpSpPr>
            <a:xfrm>
              <a:off x="2604584" y="3753474"/>
              <a:ext cx="945144" cy="843363"/>
              <a:chOff x="2735035" y="4393619"/>
              <a:chExt cx="945144" cy="843363"/>
            </a:xfrm>
          </p:grpSpPr>
          <p:sp>
            <p:nvSpPr>
              <p:cNvPr id="111" name="Textfeld 110">
                <a:extLst>
                  <a:ext uri="{FF2B5EF4-FFF2-40B4-BE49-F238E27FC236}">
                    <a16:creationId xmlns:a16="http://schemas.microsoft.com/office/drawing/2014/main" id="{8BD62A59-71B9-4C58-C2B9-14437BC44173}"/>
                  </a:ext>
                </a:extLst>
              </p:cNvPr>
              <p:cNvSpPr txBox="1"/>
              <p:nvPr/>
            </p:nvSpPr>
            <p:spPr>
              <a:xfrm>
                <a:off x="2783780" y="4830730"/>
                <a:ext cx="896399" cy="400110"/>
              </a:xfrm>
              <a:prstGeom prst="rect">
                <a:avLst/>
              </a:prstGeom>
              <a:solidFill>
                <a:schemeClr val="bg1"/>
              </a:solidFill>
            </p:spPr>
            <p:txBody>
              <a:bodyPr wrap="none" rtlCol="0">
                <a:spAutoFit/>
              </a:bodyPr>
              <a:lstStyle/>
              <a:p>
                <a:pPr algn="l" defTabSz="252000"/>
                <a: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t>Partitioned </a:t>
                </a:r>
                <a:b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br>
                <a: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t>Data Model</a:t>
                </a:r>
                <a:endParaRPr lang="en-US" sz="1000" b="1" dirty="0">
                  <a:solidFill>
                    <a:schemeClr val="bg1">
                      <a:lumMod val="50000"/>
                    </a:schemeClr>
                  </a:solidFill>
                  <a:latin typeface="Segoe UI" panose="020B0502040204020203" pitchFamily="34" charset="0"/>
                  <a:cs typeface="Segoe UI" panose="020B0502040204020203" pitchFamily="34" charset="0"/>
                </a:endParaRPr>
              </a:p>
            </p:txBody>
          </p:sp>
          <p:sp>
            <p:nvSpPr>
              <p:cNvPr id="113" name="Rechteck: diagonal liegende Ecken abgeschnitten 112">
                <a:extLst>
                  <a:ext uri="{FF2B5EF4-FFF2-40B4-BE49-F238E27FC236}">
                    <a16:creationId xmlns:a16="http://schemas.microsoft.com/office/drawing/2014/main" id="{9FFD6F40-4F37-5F2A-BE51-2816700B8262}"/>
                  </a:ext>
                </a:extLst>
              </p:cNvPr>
              <p:cNvSpPr/>
              <p:nvPr/>
            </p:nvSpPr>
            <p:spPr>
              <a:xfrm>
                <a:off x="2735035" y="4393619"/>
                <a:ext cx="936000" cy="843363"/>
              </a:xfrm>
              <a:prstGeom prst="snip2Diag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pic>
            <p:nvPicPr>
              <p:cNvPr id="21" name="Grafik 20" descr="Puzzleteile mit einfarbiger Füllung">
                <a:extLst>
                  <a:ext uri="{FF2B5EF4-FFF2-40B4-BE49-F238E27FC236}">
                    <a16:creationId xmlns:a16="http://schemas.microsoft.com/office/drawing/2014/main" id="{35E1BCE2-F9C5-BDE5-8F56-3CE169124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3781" y="4393988"/>
                <a:ext cx="503859" cy="503859"/>
              </a:xfrm>
              <a:prstGeom prst="rect">
                <a:avLst/>
              </a:prstGeom>
            </p:spPr>
          </p:pic>
        </p:grpSp>
        <p:cxnSp>
          <p:nvCxnSpPr>
            <p:cNvPr id="126" name="Verbinder: gewinkelt 125">
              <a:extLst>
                <a:ext uri="{FF2B5EF4-FFF2-40B4-BE49-F238E27FC236}">
                  <a16:creationId xmlns:a16="http://schemas.microsoft.com/office/drawing/2014/main" id="{740D79E6-11D1-2C6B-53D2-EA0F15061C0F}"/>
                </a:ext>
              </a:extLst>
            </p:cNvPr>
            <p:cNvCxnSpPr>
              <a:cxnSpLocks/>
            </p:cNvCxnSpPr>
            <p:nvPr/>
          </p:nvCxnSpPr>
          <p:spPr>
            <a:xfrm>
              <a:off x="3560037" y="2302114"/>
              <a:ext cx="1046554" cy="684000"/>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2" name="Gruppieren 141">
              <a:extLst>
                <a:ext uri="{FF2B5EF4-FFF2-40B4-BE49-F238E27FC236}">
                  <a16:creationId xmlns:a16="http://schemas.microsoft.com/office/drawing/2014/main" id="{1F41EB59-E867-DB35-0F15-8A011473ED6F}"/>
                </a:ext>
              </a:extLst>
            </p:cNvPr>
            <p:cNvGrpSpPr/>
            <p:nvPr/>
          </p:nvGrpSpPr>
          <p:grpSpPr>
            <a:xfrm>
              <a:off x="5080106" y="4323278"/>
              <a:ext cx="1181260" cy="873177"/>
              <a:chOff x="6988327" y="2633493"/>
              <a:chExt cx="1181260" cy="873177"/>
            </a:xfrm>
          </p:grpSpPr>
          <p:sp>
            <p:nvSpPr>
              <p:cNvPr id="141" name="Rechteck: diagonal liegende Ecken abgeschnitten 140">
                <a:extLst>
                  <a:ext uri="{FF2B5EF4-FFF2-40B4-BE49-F238E27FC236}">
                    <a16:creationId xmlns:a16="http://schemas.microsoft.com/office/drawing/2014/main" id="{055F7584-50CA-293A-B8E4-12EF5BB7488C}"/>
                  </a:ext>
                </a:extLst>
              </p:cNvPr>
              <p:cNvSpPr/>
              <p:nvPr/>
            </p:nvSpPr>
            <p:spPr>
              <a:xfrm>
                <a:off x="6988327" y="2663307"/>
                <a:ext cx="1146873" cy="843363"/>
              </a:xfrm>
              <a:prstGeom prst="snip2Diag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pic>
            <p:nvPicPr>
              <p:cNvPr id="131" name="Grafik 130" descr="Datenbank mit einfarbiger Füllung">
                <a:extLst>
                  <a:ext uri="{FF2B5EF4-FFF2-40B4-BE49-F238E27FC236}">
                    <a16:creationId xmlns:a16="http://schemas.microsoft.com/office/drawing/2014/main" id="{9D23C293-B18E-4047-27A0-0ED3B2F405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60611" y="2633493"/>
                <a:ext cx="645835" cy="645835"/>
              </a:xfrm>
              <a:prstGeom prst="rect">
                <a:avLst/>
              </a:prstGeom>
            </p:spPr>
          </p:pic>
          <p:sp>
            <p:nvSpPr>
              <p:cNvPr id="134" name="Textfeld 133">
                <a:extLst>
                  <a:ext uri="{FF2B5EF4-FFF2-40B4-BE49-F238E27FC236}">
                    <a16:creationId xmlns:a16="http://schemas.microsoft.com/office/drawing/2014/main" id="{A57D3432-8A39-18E9-9938-7A02F0E6A3D0}"/>
                  </a:ext>
                </a:extLst>
              </p:cNvPr>
              <p:cNvSpPr txBox="1"/>
              <p:nvPr/>
            </p:nvSpPr>
            <p:spPr>
              <a:xfrm>
                <a:off x="6997471" y="3235084"/>
                <a:ext cx="1172116"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Knowledge Base</a:t>
                </a:r>
                <a:endParaRPr lang="en-US" sz="1000" b="1" dirty="0">
                  <a:solidFill>
                    <a:srgbClr val="4D4D4D"/>
                  </a:solidFill>
                  <a:latin typeface="Segoe UI" panose="020B0502040204020203" pitchFamily="34" charset="0"/>
                  <a:cs typeface="Segoe UI" panose="020B0502040204020203" pitchFamily="34" charset="0"/>
                </a:endParaRPr>
              </a:p>
            </p:txBody>
          </p:sp>
        </p:grpSp>
        <p:grpSp>
          <p:nvGrpSpPr>
            <p:cNvPr id="181" name="Gruppieren 180">
              <a:extLst>
                <a:ext uri="{FF2B5EF4-FFF2-40B4-BE49-F238E27FC236}">
                  <a16:creationId xmlns:a16="http://schemas.microsoft.com/office/drawing/2014/main" id="{13F36D66-2762-103B-6940-9937A783D8AB}"/>
                </a:ext>
              </a:extLst>
            </p:cNvPr>
            <p:cNvGrpSpPr/>
            <p:nvPr/>
          </p:nvGrpSpPr>
          <p:grpSpPr>
            <a:xfrm>
              <a:off x="6613697" y="3837505"/>
              <a:ext cx="844590" cy="782544"/>
              <a:chOff x="7655463" y="2626190"/>
              <a:chExt cx="844590" cy="782544"/>
            </a:xfrm>
          </p:grpSpPr>
          <p:sp>
            <p:nvSpPr>
              <p:cNvPr id="180" name="Rechteck: diagonal liegende Ecken abgeschnitten 179">
                <a:extLst>
                  <a:ext uri="{FF2B5EF4-FFF2-40B4-BE49-F238E27FC236}">
                    <a16:creationId xmlns:a16="http://schemas.microsoft.com/office/drawing/2014/main" id="{3726655B-FC27-731A-9436-9E8CC27F22FC}"/>
                  </a:ext>
                </a:extLst>
              </p:cNvPr>
              <p:cNvSpPr/>
              <p:nvPr/>
            </p:nvSpPr>
            <p:spPr>
              <a:xfrm>
                <a:off x="7655463" y="2626190"/>
                <a:ext cx="844590" cy="756000"/>
              </a:xfrm>
              <a:prstGeom prst="snip2Diag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pic>
            <p:nvPicPr>
              <p:cNvPr id="149" name="Grafik 148" descr="Liste mit einfarbiger Füllung">
                <a:extLst>
                  <a:ext uri="{FF2B5EF4-FFF2-40B4-BE49-F238E27FC236}">
                    <a16:creationId xmlns:a16="http://schemas.microsoft.com/office/drawing/2014/main" id="{1EC63BA0-B57E-220B-41BB-39CE04DBC3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00276" y="2644776"/>
                <a:ext cx="576000" cy="576000"/>
              </a:xfrm>
              <a:prstGeom prst="rect">
                <a:avLst/>
              </a:prstGeom>
            </p:spPr>
          </p:pic>
          <p:sp>
            <p:nvSpPr>
              <p:cNvPr id="150" name="Textfeld 149">
                <a:extLst>
                  <a:ext uri="{FF2B5EF4-FFF2-40B4-BE49-F238E27FC236}">
                    <a16:creationId xmlns:a16="http://schemas.microsoft.com/office/drawing/2014/main" id="{C4ADEF74-928E-0D16-F2CD-9777D94E88DC}"/>
                  </a:ext>
                </a:extLst>
              </p:cNvPr>
              <p:cNvSpPr txBox="1"/>
              <p:nvPr/>
            </p:nvSpPr>
            <p:spPr>
              <a:xfrm>
                <a:off x="7771002" y="3162513"/>
                <a:ext cx="641522"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Profiles</a:t>
                </a:r>
                <a:endParaRPr lang="en-US" sz="1000" b="1" dirty="0">
                  <a:solidFill>
                    <a:srgbClr val="4D4D4D"/>
                  </a:solidFill>
                  <a:latin typeface="Segoe UI" panose="020B0502040204020203" pitchFamily="34" charset="0"/>
                  <a:cs typeface="Segoe UI" panose="020B0502040204020203" pitchFamily="34" charset="0"/>
                </a:endParaRPr>
              </a:p>
            </p:txBody>
          </p:sp>
        </p:grpSp>
        <p:grpSp>
          <p:nvGrpSpPr>
            <p:cNvPr id="183" name="Gruppieren 182">
              <a:extLst>
                <a:ext uri="{FF2B5EF4-FFF2-40B4-BE49-F238E27FC236}">
                  <a16:creationId xmlns:a16="http://schemas.microsoft.com/office/drawing/2014/main" id="{162720DD-1547-68CC-3263-460AE6D254B3}"/>
                </a:ext>
              </a:extLst>
            </p:cNvPr>
            <p:cNvGrpSpPr/>
            <p:nvPr/>
          </p:nvGrpSpPr>
          <p:grpSpPr>
            <a:xfrm>
              <a:off x="6613698" y="4633439"/>
              <a:ext cx="844590" cy="807120"/>
              <a:chOff x="7549130" y="3366838"/>
              <a:chExt cx="844590" cy="807120"/>
            </a:xfrm>
          </p:grpSpPr>
          <p:sp>
            <p:nvSpPr>
              <p:cNvPr id="182" name="Rechteck: diagonal liegende Ecken abgeschnitten 181">
                <a:extLst>
                  <a:ext uri="{FF2B5EF4-FFF2-40B4-BE49-F238E27FC236}">
                    <a16:creationId xmlns:a16="http://schemas.microsoft.com/office/drawing/2014/main" id="{0F2ED025-7CB7-D21E-BAE3-2A7DC49217A0}"/>
                  </a:ext>
                </a:extLst>
              </p:cNvPr>
              <p:cNvSpPr/>
              <p:nvPr/>
            </p:nvSpPr>
            <p:spPr>
              <a:xfrm>
                <a:off x="7549130" y="3366838"/>
                <a:ext cx="844590" cy="756000"/>
              </a:xfrm>
              <a:prstGeom prst="snip2Diag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grpSp>
            <p:nvGrpSpPr>
              <p:cNvPr id="160" name="Gruppieren 159">
                <a:extLst>
                  <a:ext uri="{FF2B5EF4-FFF2-40B4-BE49-F238E27FC236}">
                    <a16:creationId xmlns:a16="http://schemas.microsoft.com/office/drawing/2014/main" id="{7CB98F89-AB6D-3E0E-5E3A-64F5659AE05B}"/>
                  </a:ext>
                </a:extLst>
              </p:cNvPr>
              <p:cNvGrpSpPr/>
              <p:nvPr/>
            </p:nvGrpSpPr>
            <p:grpSpPr>
              <a:xfrm>
                <a:off x="7609632" y="3436374"/>
                <a:ext cx="716992" cy="346943"/>
                <a:chOff x="9498162" y="3737570"/>
                <a:chExt cx="716992" cy="346943"/>
              </a:xfrm>
            </p:grpSpPr>
            <p:pic>
              <p:nvPicPr>
                <p:cNvPr id="154" name="Grafik 153" descr="Symbol für Hamburger-Menü mit einfarbiger Füllung">
                  <a:extLst>
                    <a:ext uri="{FF2B5EF4-FFF2-40B4-BE49-F238E27FC236}">
                      <a16:creationId xmlns:a16="http://schemas.microsoft.com/office/drawing/2014/main" id="{6EBB4AD1-41A9-3C58-35C9-5ABDB1F97F6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61810" y="3811322"/>
                  <a:ext cx="182542" cy="182542"/>
                </a:xfrm>
                <a:prstGeom prst="rect">
                  <a:avLst/>
                </a:prstGeom>
              </p:spPr>
            </p:pic>
            <p:pic>
              <p:nvPicPr>
                <p:cNvPr id="156" name="Grafik 155" descr="Symbol für Hamburger-Menü mit einfarbiger Füllung">
                  <a:extLst>
                    <a:ext uri="{FF2B5EF4-FFF2-40B4-BE49-F238E27FC236}">
                      <a16:creationId xmlns:a16="http://schemas.microsoft.com/office/drawing/2014/main" id="{EA0B3D56-9E07-05F6-3985-8B5F97676C0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42783" y="3811322"/>
                  <a:ext cx="182542" cy="182542"/>
                </a:xfrm>
                <a:prstGeom prst="rect">
                  <a:avLst/>
                </a:prstGeom>
              </p:spPr>
            </p:pic>
            <p:cxnSp>
              <p:nvCxnSpPr>
                <p:cNvPr id="158" name="Gerade Verbindung mit Pfeil 157">
                  <a:extLst>
                    <a:ext uri="{FF2B5EF4-FFF2-40B4-BE49-F238E27FC236}">
                      <a16:creationId xmlns:a16="http://schemas.microsoft.com/office/drawing/2014/main" id="{44F1208F-4423-2787-AF24-6402EB6DF219}"/>
                    </a:ext>
                  </a:extLst>
                </p:cNvPr>
                <p:cNvCxnSpPr/>
                <p:nvPr/>
              </p:nvCxnSpPr>
              <p:spPr>
                <a:xfrm>
                  <a:off x="9744352" y="3919297"/>
                  <a:ext cx="216000" cy="0"/>
                </a:xfrm>
                <a:prstGeom prst="straightConnector1">
                  <a:avLst/>
                </a:prstGeom>
                <a:ln w="19050">
                  <a:solidFill>
                    <a:srgbClr val="4D4D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9" name="Rechteck: abgerundete Ecken 158">
                  <a:extLst>
                    <a:ext uri="{FF2B5EF4-FFF2-40B4-BE49-F238E27FC236}">
                      <a16:creationId xmlns:a16="http://schemas.microsoft.com/office/drawing/2014/main" id="{A10C4A1C-21B6-1E4D-0C41-F38476F1E84D}"/>
                    </a:ext>
                  </a:extLst>
                </p:cNvPr>
                <p:cNvSpPr/>
                <p:nvPr/>
              </p:nvSpPr>
              <p:spPr>
                <a:xfrm>
                  <a:off x="9498162" y="3737570"/>
                  <a:ext cx="716992" cy="346943"/>
                </a:xfrm>
                <a:prstGeom prst="roundRect">
                  <a:avLst/>
                </a:prstGeom>
                <a:no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grpSp>
          <p:sp>
            <p:nvSpPr>
              <p:cNvPr id="161" name="Textfeld 160">
                <a:extLst>
                  <a:ext uri="{FF2B5EF4-FFF2-40B4-BE49-F238E27FC236}">
                    <a16:creationId xmlns:a16="http://schemas.microsoft.com/office/drawing/2014/main" id="{4216E863-5B22-80F3-2C3F-3F4295BFA524}"/>
                  </a:ext>
                </a:extLst>
              </p:cNvPr>
              <p:cNvSpPr txBox="1"/>
              <p:nvPr/>
            </p:nvSpPr>
            <p:spPr>
              <a:xfrm>
                <a:off x="7588146" y="3773848"/>
                <a:ext cx="766557" cy="400110"/>
              </a:xfrm>
              <a:prstGeom prst="rect">
                <a:avLst/>
              </a:prstGeom>
              <a:noFill/>
            </p:spPr>
            <p:txBody>
              <a:bodyPr wrap="none" rtlCol="0">
                <a:spAutoFit/>
              </a:bodyPr>
              <a:lstStyle/>
              <a:p>
                <a:pPr algn="ctr"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Mapping </a:t>
                </a:r>
                <a:b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br>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Rules</a:t>
                </a:r>
                <a:endParaRPr lang="en-US" sz="1000" b="1" dirty="0">
                  <a:solidFill>
                    <a:srgbClr val="4D4D4D"/>
                  </a:solidFill>
                  <a:latin typeface="Segoe UI" panose="020B0502040204020203" pitchFamily="34" charset="0"/>
                  <a:cs typeface="Segoe UI" panose="020B0502040204020203" pitchFamily="34" charset="0"/>
                </a:endParaRPr>
              </a:p>
            </p:txBody>
          </p:sp>
        </p:grpSp>
        <p:sp>
          <p:nvSpPr>
            <p:cNvPr id="169" name="Rechteck: abgerundete Ecken 168">
              <a:extLst>
                <a:ext uri="{FF2B5EF4-FFF2-40B4-BE49-F238E27FC236}">
                  <a16:creationId xmlns:a16="http://schemas.microsoft.com/office/drawing/2014/main" id="{4386615B-F4A6-6AAA-DB54-05EC57D6D628}"/>
                </a:ext>
              </a:extLst>
            </p:cNvPr>
            <p:cNvSpPr/>
            <p:nvPr/>
          </p:nvSpPr>
          <p:spPr>
            <a:xfrm>
              <a:off x="1955565" y="2997132"/>
              <a:ext cx="972000" cy="646322"/>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lumMod val="50000"/>
                    </a:schemeClr>
                  </a:solidFill>
                  <a:latin typeface="Segoe UI" panose="020B0502040204020203" pitchFamily="34" charset="0"/>
                  <a:cs typeface="Segoe UI" panose="020B0502040204020203" pitchFamily="34" charset="0"/>
                </a:rPr>
                <a:t>Model Partitioning</a:t>
              </a:r>
            </a:p>
          </p:txBody>
        </p:sp>
        <p:cxnSp>
          <p:nvCxnSpPr>
            <p:cNvPr id="184" name="Verbinder: gewinkelt 183">
              <a:extLst>
                <a:ext uri="{FF2B5EF4-FFF2-40B4-BE49-F238E27FC236}">
                  <a16:creationId xmlns:a16="http://schemas.microsoft.com/office/drawing/2014/main" id="{E236EEA6-E748-121F-B2A8-163952955B19}"/>
                </a:ext>
              </a:extLst>
            </p:cNvPr>
            <p:cNvCxnSpPr>
              <a:cxnSpLocks/>
              <a:stCxn id="180" idx="2"/>
              <a:endCxn id="141" idx="0"/>
            </p:cNvCxnSpPr>
            <p:nvPr/>
          </p:nvCxnSpPr>
          <p:spPr>
            <a:xfrm rot="10800000" flipV="1">
              <a:off x="6226979" y="4215504"/>
              <a:ext cx="386718" cy="559269"/>
            </a:xfrm>
            <a:prstGeom prst="bentConnector3">
              <a:avLst>
                <a:gd name="adj1" fmla="val 50000"/>
              </a:avLst>
            </a:prstGeom>
            <a:ln w="38100">
              <a:solidFill>
                <a:srgbClr val="4D4D4D"/>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8" name="Gruppieren 47">
              <a:extLst>
                <a:ext uri="{FF2B5EF4-FFF2-40B4-BE49-F238E27FC236}">
                  <a16:creationId xmlns:a16="http://schemas.microsoft.com/office/drawing/2014/main" id="{58A9746D-F880-8356-3936-38C0E19717F8}"/>
                </a:ext>
              </a:extLst>
            </p:cNvPr>
            <p:cNvGrpSpPr/>
            <p:nvPr/>
          </p:nvGrpSpPr>
          <p:grpSpPr>
            <a:xfrm>
              <a:off x="8756199" y="4119410"/>
              <a:ext cx="1042273" cy="847394"/>
              <a:chOff x="670594" y="4034249"/>
              <a:chExt cx="1042273" cy="847394"/>
            </a:xfrm>
          </p:grpSpPr>
          <p:pic>
            <p:nvPicPr>
              <p:cNvPr id="49" name="Grafik 48" descr="Hierarchie">
                <a:extLst>
                  <a:ext uri="{FF2B5EF4-FFF2-40B4-BE49-F238E27FC236}">
                    <a16:creationId xmlns:a16="http://schemas.microsoft.com/office/drawing/2014/main" id="{7E93C1D2-72C6-9D45-9996-7D440DE7E82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5438" y="4034249"/>
                <a:ext cx="489808" cy="489808"/>
              </a:xfrm>
              <a:prstGeom prst="rect">
                <a:avLst/>
              </a:prstGeom>
            </p:spPr>
          </p:pic>
          <p:sp>
            <p:nvSpPr>
              <p:cNvPr id="50" name="Textfeld 49">
                <a:extLst>
                  <a:ext uri="{FF2B5EF4-FFF2-40B4-BE49-F238E27FC236}">
                    <a16:creationId xmlns:a16="http://schemas.microsoft.com/office/drawing/2014/main" id="{3413959C-D209-9DD8-2008-93CDE478CE26}"/>
                  </a:ext>
                </a:extLst>
              </p:cNvPr>
              <p:cNvSpPr txBox="1"/>
              <p:nvPr/>
            </p:nvSpPr>
            <p:spPr>
              <a:xfrm>
                <a:off x="670594" y="4464829"/>
                <a:ext cx="1042273" cy="400110"/>
              </a:xfrm>
              <a:prstGeom prst="rect">
                <a:avLst/>
              </a:prstGeom>
              <a:solidFill>
                <a:schemeClr val="bg1"/>
              </a:solidFill>
            </p:spPr>
            <p:txBody>
              <a:bodyPr wrap="none" rtlCol="0">
                <a:spAutoFit/>
              </a:bodyPr>
              <a:lstStyle/>
              <a:p>
                <a:pPr algn="ctr" defTabSz="252000"/>
                <a:r>
                  <a:rPr lang="en-US" sz="1000" b="1" dirty="0">
                    <a:solidFill>
                      <a:schemeClr val="bg1">
                        <a:lumMod val="50000"/>
                      </a:schemeClr>
                    </a:solidFill>
                    <a:latin typeface="Segoe UI" panose="020B0502040204020203" pitchFamily="34" charset="0"/>
                    <a:cs typeface="Segoe UI" panose="020B0502040204020203" pitchFamily="34" charset="0"/>
                  </a:rPr>
                  <a:t>Logical </a:t>
                </a:r>
                <a:br>
                  <a:rPr lang="en-US" sz="1000" b="1" dirty="0">
                    <a:solidFill>
                      <a:schemeClr val="bg1">
                        <a:lumMod val="50000"/>
                      </a:schemeClr>
                    </a:solidFill>
                    <a:latin typeface="Segoe UI" panose="020B0502040204020203" pitchFamily="34" charset="0"/>
                    <a:cs typeface="Segoe UI" panose="020B0502040204020203" pitchFamily="34" charset="0"/>
                  </a:rPr>
                </a:br>
                <a:r>
                  <a:rPr lang="en-US" sz="1000" b="1" dirty="0">
                    <a:solidFill>
                      <a:schemeClr val="bg1">
                        <a:lumMod val="50000"/>
                      </a:schemeClr>
                    </a:solidFill>
                    <a:latin typeface="Segoe UI" panose="020B0502040204020203" pitchFamily="34" charset="0"/>
                    <a:cs typeface="Segoe UI" panose="020B0502040204020203" pitchFamily="34" charset="0"/>
                  </a:rPr>
                  <a:t>Data Model(s)</a:t>
                </a:r>
              </a:p>
            </p:txBody>
          </p:sp>
          <p:sp>
            <p:nvSpPr>
              <p:cNvPr id="51" name="Rechteck: diagonal liegende Ecken abgeschnitten 50">
                <a:extLst>
                  <a:ext uri="{FF2B5EF4-FFF2-40B4-BE49-F238E27FC236}">
                    <a16:creationId xmlns:a16="http://schemas.microsoft.com/office/drawing/2014/main" id="{1194143E-C7A9-8985-8804-64ECBBCA2E48}"/>
                  </a:ext>
                </a:extLst>
              </p:cNvPr>
              <p:cNvSpPr/>
              <p:nvPr/>
            </p:nvSpPr>
            <p:spPr>
              <a:xfrm>
                <a:off x="692342" y="4038280"/>
                <a:ext cx="936000" cy="843363"/>
              </a:xfrm>
              <a:prstGeom prst="snip2Diag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grpSp>
        <p:cxnSp>
          <p:nvCxnSpPr>
            <p:cNvPr id="52" name="Verbinder: gewinkelt 51">
              <a:extLst>
                <a:ext uri="{FF2B5EF4-FFF2-40B4-BE49-F238E27FC236}">
                  <a16:creationId xmlns:a16="http://schemas.microsoft.com/office/drawing/2014/main" id="{7FFF1CBF-72F2-B838-84E6-F96F5D0AD76E}"/>
                </a:ext>
              </a:extLst>
            </p:cNvPr>
            <p:cNvCxnSpPr>
              <a:cxnSpLocks/>
            </p:cNvCxnSpPr>
            <p:nvPr/>
          </p:nvCxnSpPr>
          <p:spPr>
            <a:xfrm rot="16200000" flipH="1">
              <a:off x="8217512" y="3994363"/>
              <a:ext cx="903519" cy="198000"/>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5" name="Rechteck: abgerundete Ecken 54">
              <a:extLst>
                <a:ext uri="{FF2B5EF4-FFF2-40B4-BE49-F238E27FC236}">
                  <a16:creationId xmlns:a16="http://schemas.microsoft.com/office/drawing/2014/main" id="{9C0772CD-6E29-062D-94BA-DDA1D901696D}"/>
                </a:ext>
              </a:extLst>
            </p:cNvPr>
            <p:cNvSpPr/>
            <p:nvPr/>
          </p:nvSpPr>
          <p:spPr>
            <a:xfrm>
              <a:off x="9351974" y="2992123"/>
              <a:ext cx="1209102" cy="646322"/>
            </a:xfrm>
            <a:prstGeom prst="round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lumMod val="50000"/>
                    </a:schemeClr>
                  </a:solidFill>
                  <a:latin typeface="Segoe UI" panose="020B0502040204020203" pitchFamily="34" charset="0"/>
                  <a:cs typeface="Segoe UI" panose="020B0502040204020203" pitchFamily="34" charset="0"/>
                </a:rPr>
                <a:t>Implementation</a:t>
              </a:r>
            </a:p>
          </p:txBody>
        </p:sp>
        <p:cxnSp>
          <p:nvCxnSpPr>
            <p:cNvPr id="58" name="Gerade Verbindung mit Pfeil 57">
              <a:extLst>
                <a:ext uri="{FF2B5EF4-FFF2-40B4-BE49-F238E27FC236}">
                  <a16:creationId xmlns:a16="http://schemas.microsoft.com/office/drawing/2014/main" id="{5126B1D3-C92B-49E9-0BD7-7FCD90A8BEA7}"/>
                </a:ext>
              </a:extLst>
            </p:cNvPr>
            <p:cNvCxnSpPr>
              <a:cxnSpLocks/>
              <a:stCxn id="100" idx="3"/>
              <a:endCxn id="55" idx="1"/>
            </p:cNvCxnSpPr>
            <p:nvPr/>
          </p:nvCxnSpPr>
          <p:spPr>
            <a:xfrm flipV="1">
              <a:off x="9055219" y="3315284"/>
              <a:ext cx="29675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Verbinder: gewinkelt 61">
              <a:extLst>
                <a:ext uri="{FF2B5EF4-FFF2-40B4-BE49-F238E27FC236}">
                  <a16:creationId xmlns:a16="http://schemas.microsoft.com/office/drawing/2014/main" id="{3E70920F-EB1C-6EBE-E856-912FA43EDCD8}"/>
                </a:ext>
              </a:extLst>
            </p:cNvPr>
            <p:cNvCxnSpPr>
              <a:cxnSpLocks/>
              <a:stCxn id="51" idx="0"/>
              <a:endCxn id="55" idx="2"/>
            </p:cNvCxnSpPr>
            <p:nvPr/>
          </p:nvCxnSpPr>
          <p:spPr>
            <a:xfrm flipV="1">
              <a:off x="9713947" y="3638445"/>
              <a:ext cx="180000" cy="906678"/>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9" name="Textfeld 128">
              <a:extLst>
                <a:ext uri="{FF2B5EF4-FFF2-40B4-BE49-F238E27FC236}">
                  <a16:creationId xmlns:a16="http://schemas.microsoft.com/office/drawing/2014/main" id="{514FFE6A-C7E5-9040-39E7-4F6B00AFE5A3}"/>
                </a:ext>
              </a:extLst>
            </p:cNvPr>
            <p:cNvSpPr txBox="1"/>
            <p:nvPr/>
          </p:nvSpPr>
          <p:spPr>
            <a:xfrm>
              <a:off x="6243993" y="2738113"/>
              <a:ext cx="1390124"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DMC Recommender</a:t>
              </a:r>
              <a:endParaRPr lang="en-US" sz="1000" b="1" dirty="0">
                <a:solidFill>
                  <a:srgbClr val="4D4D4D"/>
                </a:solidFill>
                <a:latin typeface="Segoe UI" panose="020B0502040204020203" pitchFamily="34" charset="0"/>
                <a:cs typeface="Segoe UI" panose="020B0502040204020203" pitchFamily="34" charset="0"/>
              </a:endParaRPr>
            </a:p>
          </p:txBody>
        </p:sp>
        <p:sp>
          <p:nvSpPr>
            <p:cNvPr id="65" name="Textfeld 64">
              <a:extLst>
                <a:ext uri="{FF2B5EF4-FFF2-40B4-BE49-F238E27FC236}">
                  <a16:creationId xmlns:a16="http://schemas.microsoft.com/office/drawing/2014/main" id="{F2901C68-BF9F-7B32-6570-BA1826D224A1}"/>
                </a:ext>
              </a:extLst>
            </p:cNvPr>
            <p:cNvSpPr txBox="1"/>
            <p:nvPr/>
          </p:nvSpPr>
          <p:spPr>
            <a:xfrm>
              <a:off x="1276925" y="5746302"/>
              <a:ext cx="2162772"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Requirements Engineering Phase</a:t>
              </a:r>
              <a:endParaRPr lang="en-US" sz="1000" b="1" dirty="0">
                <a:solidFill>
                  <a:srgbClr val="4D4D4D"/>
                </a:solidFill>
                <a:latin typeface="Segoe UI" panose="020B0502040204020203" pitchFamily="34" charset="0"/>
                <a:cs typeface="Segoe UI" panose="020B0502040204020203" pitchFamily="34" charset="0"/>
              </a:endParaRPr>
            </a:p>
          </p:txBody>
        </p:sp>
        <p:cxnSp>
          <p:nvCxnSpPr>
            <p:cNvPr id="13" name="Gerader Verbinder 12">
              <a:extLst>
                <a:ext uri="{FF2B5EF4-FFF2-40B4-BE49-F238E27FC236}">
                  <a16:creationId xmlns:a16="http://schemas.microsoft.com/office/drawing/2014/main" id="{4DEF735D-C818-522A-A192-B4F04D0F7F62}"/>
                </a:ext>
              </a:extLst>
            </p:cNvPr>
            <p:cNvCxnSpPr/>
            <p:nvPr/>
          </p:nvCxnSpPr>
          <p:spPr>
            <a:xfrm>
              <a:off x="3621351" y="1729930"/>
              <a:ext cx="0" cy="4320000"/>
            </a:xfrm>
            <a:prstGeom prst="line">
              <a:avLst/>
            </a:prstGeom>
            <a:ln w="28575">
              <a:solidFill>
                <a:schemeClr val="bg1">
                  <a:lumMod val="50000"/>
                </a:schemeClr>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D2A8F16-799C-88C5-BC4C-B9773F9663AC}"/>
                </a:ext>
              </a:extLst>
            </p:cNvPr>
            <p:cNvCxnSpPr/>
            <p:nvPr/>
          </p:nvCxnSpPr>
          <p:spPr>
            <a:xfrm>
              <a:off x="7772257" y="1729932"/>
              <a:ext cx="0" cy="4320000"/>
            </a:xfrm>
            <a:prstGeom prst="line">
              <a:avLst/>
            </a:prstGeom>
            <a:ln w="28575">
              <a:solidFill>
                <a:schemeClr val="bg1">
                  <a:lumMod val="50000"/>
                </a:schemeClr>
              </a:solidFill>
              <a:prstDash val="dash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Gerade Verbindung mit Pfeil 93">
              <a:extLst>
                <a:ext uri="{FF2B5EF4-FFF2-40B4-BE49-F238E27FC236}">
                  <a16:creationId xmlns:a16="http://schemas.microsoft.com/office/drawing/2014/main" id="{FE996B1F-4211-EE62-97E8-B721CC6DBB85}"/>
                </a:ext>
              </a:extLst>
            </p:cNvPr>
            <p:cNvCxnSpPr>
              <a:cxnSpLocks/>
              <a:stCxn id="57" idx="3"/>
              <a:endCxn id="5" idx="1"/>
            </p:cNvCxnSpPr>
            <p:nvPr/>
          </p:nvCxnSpPr>
          <p:spPr>
            <a:xfrm flipV="1">
              <a:off x="5164751" y="3318443"/>
              <a:ext cx="283143" cy="2544"/>
            </a:xfrm>
            <a:prstGeom prst="straightConnector1">
              <a:avLst/>
            </a:prstGeom>
            <a:ln w="3810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8EF46C35-4E59-97AB-E833-FCA14F62CBFA}"/>
                </a:ext>
              </a:extLst>
            </p:cNvPr>
            <p:cNvSpPr txBox="1"/>
            <p:nvPr/>
          </p:nvSpPr>
          <p:spPr>
            <a:xfrm>
              <a:off x="3677957" y="5748156"/>
              <a:ext cx="1689886"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Recommendation Phase</a:t>
              </a:r>
              <a:endParaRPr lang="en-US" sz="1000" b="1" dirty="0">
                <a:solidFill>
                  <a:srgbClr val="4D4D4D"/>
                </a:solidFill>
                <a:latin typeface="Segoe UI" panose="020B0502040204020203" pitchFamily="34" charset="0"/>
                <a:cs typeface="Segoe UI" panose="020B0502040204020203" pitchFamily="34" charset="0"/>
              </a:endParaRPr>
            </a:p>
          </p:txBody>
        </p:sp>
        <p:sp>
          <p:nvSpPr>
            <p:cNvPr id="117" name="Textfeld 116">
              <a:extLst>
                <a:ext uri="{FF2B5EF4-FFF2-40B4-BE49-F238E27FC236}">
                  <a16:creationId xmlns:a16="http://schemas.microsoft.com/office/drawing/2014/main" id="{3475B8DD-0455-FF05-63D5-1393C77C4B86}"/>
                </a:ext>
              </a:extLst>
            </p:cNvPr>
            <p:cNvSpPr txBox="1"/>
            <p:nvPr/>
          </p:nvSpPr>
          <p:spPr>
            <a:xfrm>
              <a:off x="7833012" y="5747532"/>
              <a:ext cx="1593706"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Implementation Phase</a:t>
              </a:r>
              <a:endParaRPr lang="en-US" sz="1000" b="1" dirty="0">
                <a:solidFill>
                  <a:srgbClr val="4D4D4D"/>
                </a:solidFill>
                <a:latin typeface="Segoe UI" panose="020B0502040204020203" pitchFamily="34" charset="0"/>
                <a:cs typeface="Segoe UI" panose="020B0502040204020203" pitchFamily="34" charset="0"/>
              </a:endParaRPr>
            </a:p>
          </p:txBody>
        </p:sp>
        <p:cxnSp>
          <p:nvCxnSpPr>
            <p:cNvPr id="135" name="Verbinder: gewinkelt 134">
              <a:extLst>
                <a:ext uri="{FF2B5EF4-FFF2-40B4-BE49-F238E27FC236}">
                  <a16:creationId xmlns:a16="http://schemas.microsoft.com/office/drawing/2014/main" id="{3ACE303E-97A7-586F-2370-26EA04AF4AFB}"/>
                </a:ext>
              </a:extLst>
            </p:cNvPr>
            <p:cNvCxnSpPr>
              <a:cxnSpLocks/>
              <a:stCxn id="93" idx="1"/>
              <a:endCxn id="169" idx="0"/>
            </p:cNvCxnSpPr>
            <p:nvPr/>
          </p:nvCxnSpPr>
          <p:spPr>
            <a:xfrm rot="10800000" flipV="1">
              <a:off x="2441565" y="2380770"/>
              <a:ext cx="180138" cy="616361"/>
            </a:xfrm>
            <a:prstGeom prst="bentConnector2">
              <a:avLst/>
            </a:prstGeom>
            <a:ln w="3810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38" name="Verbinder: gewinkelt 137">
              <a:extLst>
                <a:ext uri="{FF2B5EF4-FFF2-40B4-BE49-F238E27FC236}">
                  <a16:creationId xmlns:a16="http://schemas.microsoft.com/office/drawing/2014/main" id="{F78E53AA-62E9-64E4-5277-325B7C682A89}"/>
                </a:ext>
              </a:extLst>
            </p:cNvPr>
            <p:cNvCxnSpPr>
              <a:cxnSpLocks/>
            </p:cNvCxnSpPr>
            <p:nvPr/>
          </p:nvCxnSpPr>
          <p:spPr>
            <a:xfrm>
              <a:off x="2927565" y="3379285"/>
              <a:ext cx="145019" cy="360000"/>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2" name="Gruppieren 91">
              <a:extLst>
                <a:ext uri="{FF2B5EF4-FFF2-40B4-BE49-F238E27FC236}">
                  <a16:creationId xmlns:a16="http://schemas.microsoft.com/office/drawing/2014/main" id="{E6CCDB3C-5089-6A3E-F131-8321BADC26B6}"/>
                </a:ext>
              </a:extLst>
            </p:cNvPr>
            <p:cNvGrpSpPr/>
            <p:nvPr/>
          </p:nvGrpSpPr>
          <p:grpSpPr>
            <a:xfrm>
              <a:off x="3904156" y="4367822"/>
              <a:ext cx="1019831" cy="788248"/>
              <a:chOff x="258311" y="4332128"/>
              <a:chExt cx="1019831" cy="788248"/>
            </a:xfrm>
          </p:grpSpPr>
          <p:sp>
            <p:nvSpPr>
              <p:cNvPr id="151" name="Rechteck: diagonal liegende Ecken abgeschnitten 150">
                <a:extLst>
                  <a:ext uri="{FF2B5EF4-FFF2-40B4-BE49-F238E27FC236}">
                    <a16:creationId xmlns:a16="http://schemas.microsoft.com/office/drawing/2014/main" id="{EC0F0C64-D3C5-7271-76B1-212A59118406}"/>
                  </a:ext>
                </a:extLst>
              </p:cNvPr>
              <p:cNvSpPr/>
              <p:nvPr/>
            </p:nvSpPr>
            <p:spPr>
              <a:xfrm>
                <a:off x="275903" y="4361064"/>
                <a:ext cx="936000" cy="756000"/>
              </a:xfrm>
              <a:prstGeom prst="snip2DiagRect">
                <a:avLst/>
              </a:prstGeom>
              <a:solidFill>
                <a:schemeClr val="bg1"/>
              </a:solidFill>
              <a:ln w="190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4D4D4D"/>
                  </a:solidFill>
                  <a:latin typeface="Segoe UI" panose="020B0502040204020203" pitchFamily="34" charset="0"/>
                  <a:cs typeface="Segoe UI" panose="020B0502040204020203" pitchFamily="34" charset="0"/>
                </a:endParaRPr>
              </a:p>
            </p:txBody>
          </p:sp>
          <p:pic>
            <p:nvPicPr>
              <p:cNvPr id="147" name="Grafik 146" descr="Klemmbrett teilweise angekreuzt mit einfarbiger Füllung">
                <a:extLst>
                  <a:ext uri="{FF2B5EF4-FFF2-40B4-BE49-F238E27FC236}">
                    <a16:creationId xmlns:a16="http://schemas.microsoft.com/office/drawing/2014/main" id="{22D2203E-AD19-6239-8C41-CEF064B9070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5902" y="4332128"/>
                <a:ext cx="576000" cy="576000"/>
              </a:xfrm>
              <a:prstGeom prst="rect">
                <a:avLst/>
              </a:prstGeom>
            </p:spPr>
          </p:pic>
          <p:sp>
            <p:nvSpPr>
              <p:cNvPr id="148" name="Textfeld 147">
                <a:extLst>
                  <a:ext uri="{FF2B5EF4-FFF2-40B4-BE49-F238E27FC236}">
                    <a16:creationId xmlns:a16="http://schemas.microsoft.com/office/drawing/2014/main" id="{67D97983-4CB0-F760-E302-8CFE5D1FFB37}"/>
                  </a:ext>
                </a:extLst>
              </p:cNvPr>
              <p:cNvSpPr txBox="1"/>
              <p:nvPr/>
            </p:nvSpPr>
            <p:spPr>
              <a:xfrm>
                <a:off x="258311" y="4874155"/>
                <a:ext cx="1019831" cy="246221"/>
              </a:xfrm>
              <a:prstGeom prst="rect">
                <a:avLst/>
              </a:prstGeom>
              <a:noFill/>
            </p:spPr>
            <p:txBody>
              <a:bodyPr wrap="none" rtlCol="0">
                <a:spAutoFit/>
              </a:bodyPr>
              <a:lstStyle/>
              <a:p>
                <a:pPr algn="l" defTabSz="252000"/>
                <a:r>
                  <a:rPr lang="en-US" sz="1000" b="1" dirty="0">
                    <a:solidFill>
                      <a:srgbClr val="4D4D4D"/>
                    </a:solidFill>
                    <a:latin typeface="Segoe UI" panose="020B0502040204020203" pitchFamily="34" charset="0"/>
                    <a:cs typeface="Segoe UI" panose="020B0502040204020203" pitchFamily="34" charset="0"/>
                    <a:sym typeface="Wingdings" panose="05000000000000000000" pitchFamily="2" charset="2"/>
                  </a:rPr>
                  <a:t>Requirements</a:t>
                </a:r>
                <a:endParaRPr lang="en-US" sz="1000" b="1" dirty="0">
                  <a:solidFill>
                    <a:srgbClr val="4D4D4D"/>
                  </a:solidFill>
                  <a:latin typeface="Segoe UI" panose="020B0502040204020203" pitchFamily="34" charset="0"/>
                  <a:cs typeface="Segoe UI" panose="020B0502040204020203" pitchFamily="34" charset="0"/>
                </a:endParaRPr>
              </a:p>
            </p:txBody>
          </p:sp>
        </p:grpSp>
        <p:pic>
          <p:nvPicPr>
            <p:cNvPr id="152" name="Grafik 151" descr="Programmierer mit einfarbiger Füllung">
              <a:extLst>
                <a:ext uri="{FF2B5EF4-FFF2-40B4-BE49-F238E27FC236}">
                  <a16:creationId xmlns:a16="http://schemas.microsoft.com/office/drawing/2014/main" id="{95DC8FA8-005C-20F5-BC02-3F1D1D22B19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781401" y="1882125"/>
              <a:ext cx="650525" cy="650525"/>
            </a:xfrm>
            <a:prstGeom prst="rect">
              <a:avLst/>
            </a:prstGeom>
          </p:spPr>
        </p:pic>
        <p:sp>
          <p:nvSpPr>
            <p:cNvPr id="93" name="Rechteck: abgerundete Ecken 92">
              <a:extLst>
                <a:ext uri="{FF2B5EF4-FFF2-40B4-BE49-F238E27FC236}">
                  <a16:creationId xmlns:a16="http://schemas.microsoft.com/office/drawing/2014/main" id="{BF2C16EA-0EAE-AA66-D6E8-48DA0FFEF105}"/>
                </a:ext>
              </a:extLst>
            </p:cNvPr>
            <p:cNvSpPr/>
            <p:nvPr/>
          </p:nvSpPr>
          <p:spPr>
            <a:xfrm>
              <a:off x="2621703" y="1901286"/>
              <a:ext cx="938334" cy="958969"/>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Segoe UI" panose="020B0502040204020203" pitchFamily="34" charset="0"/>
                <a:cs typeface="Segoe UI" panose="020B0502040204020203" pitchFamily="34" charset="0"/>
              </a:endParaRPr>
            </a:p>
          </p:txBody>
        </p:sp>
        <p:cxnSp>
          <p:nvCxnSpPr>
            <p:cNvPr id="157" name="Verbinder: gewinkelt 156">
              <a:extLst>
                <a:ext uri="{FF2B5EF4-FFF2-40B4-BE49-F238E27FC236}">
                  <a16:creationId xmlns:a16="http://schemas.microsoft.com/office/drawing/2014/main" id="{434AA4F8-F8C0-753D-6460-F49C83B2DB44}"/>
                </a:ext>
              </a:extLst>
            </p:cNvPr>
            <p:cNvCxnSpPr>
              <a:cxnSpLocks/>
              <a:stCxn id="182" idx="2"/>
              <a:endCxn id="141" idx="0"/>
            </p:cNvCxnSpPr>
            <p:nvPr/>
          </p:nvCxnSpPr>
          <p:spPr>
            <a:xfrm rot="10800000">
              <a:off x="6226980" y="4774775"/>
              <a:ext cx="386719" cy="236665"/>
            </a:xfrm>
            <a:prstGeom prst="bentConnector3">
              <a:avLst>
                <a:gd name="adj1" fmla="val 50000"/>
              </a:avLst>
            </a:prstGeom>
            <a:ln w="38100">
              <a:solidFill>
                <a:srgbClr val="4D4D4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1" name="Verbinder: gewinkelt 170">
              <a:extLst>
                <a:ext uri="{FF2B5EF4-FFF2-40B4-BE49-F238E27FC236}">
                  <a16:creationId xmlns:a16="http://schemas.microsoft.com/office/drawing/2014/main" id="{81724237-E374-2985-E197-1B4E2EAE0455}"/>
                </a:ext>
              </a:extLst>
            </p:cNvPr>
            <p:cNvCxnSpPr>
              <a:cxnSpLocks/>
            </p:cNvCxnSpPr>
            <p:nvPr/>
          </p:nvCxnSpPr>
          <p:spPr>
            <a:xfrm rot="5400000" flipH="1" flipV="1">
              <a:off x="1685077" y="3468797"/>
              <a:ext cx="360000" cy="180976"/>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8" name="Verbinder: gewinkelt 177">
              <a:extLst>
                <a:ext uri="{FF2B5EF4-FFF2-40B4-BE49-F238E27FC236}">
                  <a16:creationId xmlns:a16="http://schemas.microsoft.com/office/drawing/2014/main" id="{38C429ED-6F08-2E2D-9DC3-8D103D9E87C7}"/>
                </a:ext>
              </a:extLst>
            </p:cNvPr>
            <p:cNvCxnSpPr>
              <a:cxnSpLocks/>
            </p:cNvCxnSpPr>
            <p:nvPr/>
          </p:nvCxnSpPr>
          <p:spPr>
            <a:xfrm>
              <a:off x="3560037" y="2302114"/>
              <a:ext cx="2445857" cy="684000"/>
            </a:xfrm>
            <a:prstGeom prst="bentConnector2">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6" name="Textfeld 65">
              <a:extLst>
                <a:ext uri="{FF2B5EF4-FFF2-40B4-BE49-F238E27FC236}">
                  <a16:creationId xmlns:a16="http://schemas.microsoft.com/office/drawing/2014/main" id="{B8C016C1-5B65-62F7-FBBE-B6DED4F0479D}"/>
                </a:ext>
              </a:extLst>
            </p:cNvPr>
            <p:cNvSpPr txBox="1"/>
            <p:nvPr/>
          </p:nvSpPr>
          <p:spPr>
            <a:xfrm>
              <a:off x="2619045" y="2491875"/>
              <a:ext cx="998991" cy="400110"/>
            </a:xfrm>
            <a:prstGeom prst="rect">
              <a:avLst/>
            </a:prstGeom>
            <a:noFill/>
          </p:spPr>
          <p:txBody>
            <a:bodyPr wrap="none" rtlCol="0">
              <a:spAutoFit/>
            </a:bodyPr>
            <a:lstStyle/>
            <a:p>
              <a:pPr algn="ctr" defTabSz="252000"/>
              <a: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t>Requirement </a:t>
              </a:r>
              <a:b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br>
              <a:r>
                <a:rPr lang="en-US" sz="1000" b="1" dirty="0">
                  <a:solidFill>
                    <a:schemeClr val="bg1">
                      <a:lumMod val="50000"/>
                    </a:schemeClr>
                  </a:solidFill>
                  <a:latin typeface="Segoe UI" panose="020B0502040204020203" pitchFamily="34" charset="0"/>
                  <a:cs typeface="Segoe UI" panose="020B0502040204020203" pitchFamily="34" charset="0"/>
                  <a:sym typeface="Wingdings" panose="05000000000000000000" pitchFamily="2" charset="2"/>
                </a:rPr>
                <a:t>Analysis</a:t>
              </a:r>
              <a:endParaRPr lang="en-US" sz="1000" b="1" dirty="0">
                <a:solidFill>
                  <a:schemeClr val="bg1">
                    <a:lumMod val="50000"/>
                  </a:schemeClr>
                </a:solidFill>
                <a:latin typeface="Segoe UI" panose="020B0502040204020203" pitchFamily="34" charset="0"/>
                <a:cs typeface="Segoe UI" panose="020B0502040204020203" pitchFamily="34" charset="0"/>
              </a:endParaRPr>
            </a:p>
          </p:txBody>
        </p:sp>
        <p:cxnSp>
          <p:nvCxnSpPr>
            <p:cNvPr id="67" name="Verbinder: gewinkelt 66">
              <a:extLst>
                <a:ext uri="{FF2B5EF4-FFF2-40B4-BE49-F238E27FC236}">
                  <a16:creationId xmlns:a16="http://schemas.microsoft.com/office/drawing/2014/main" id="{958485F3-4E77-A333-85FF-BA9F532CAD27}"/>
                </a:ext>
              </a:extLst>
            </p:cNvPr>
            <p:cNvCxnSpPr>
              <a:cxnSpLocks/>
              <a:stCxn id="93" idx="1"/>
              <a:endCxn id="97" idx="2"/>
            </p:cNvCxnSpPr>
            <p:nvPr/>
          </p:nvCxnSpPr>
          <p:spPr>
            <a:xfrm rot="10800000" flipV="1">
              <a:off x="1306589" y="2303155"/>
              <a:ext cx="1315114" cy="1872000"/>
            </a:xfrm>
            <a:prstGeom prst="bentConnector3">
              <a:avLst>
                <a:gd name="adj1" fmla="val 112897"/>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A08C5E0E-34F1-5639-EB3C-8145057C4228}"/>
                </a:ext>
              </a:extLst>
            </p:cNvPr>
            <p:cNvCxnSpPr>
              <a:cxnSpLocks/>
              <a:stCxn id="5" idx="3"/>
              <a:endCxn id="100" idx="1"/>
            </p:cNvCxnSpPr>
            <p:nvPr/>
          </p:nvCxnSpPr>
          <p:spPr>
            <a:xfrm>
              <a:off x="6563894" y="3318443"/>
              <a:ext cx="1344452" cy="0"/>
            </a:xfrm>
            <a:prstGeom prst="straightConnector1">
              <a:avLst/>
            </a:prstGeom>
            <a:ln w="3810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80" name="Verbinder: gewinkelt 79">
              <a:extLst>
                <a:ext uri="{FF2B5EF4-FFF2-40B4-BE49-F238E27FC236}">
                  <a16:creationId xmlns:a16="http://schemas.microsoft.com/office/drawing/2014/main" id="{212F232C-A754-3651-BF48-8B2F7BA7E4EC}"/>
                </a:ext>
              </a:extLst>
            </p:cNvPr>
            <p:cNvCxnSpPr>
              <a:cxnSpLocks/>
              <a:endCxn id="5" idx="2"/>
            </p:cNvCxnSpPr>
            <p:nvPr/>
          </p:nvCxnSpPr>
          <p:spPr>
            <a:xfrm rot="5400000" flipH="1" flipV="1">
              <a:off x="5511623" y="3805289"/>
              <a:ext cx="657956" cy="330586"/>
            </a:xfrm>
            <a:prstGeom prst="bentConnector3">
              <a:avLst>
                <a:gd name="adj1" fmla="val 20113"/>
              </a:avLst>
            </a:prstGeom>
            <a:ln w="38100">
              <a:solidFill>
                <a:srgbClr val="4D4D4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5" name="Verbinder: gewinkelt 84">
              <a:extLst>
                <a:ext uri="{FF2B5EF4-FFF2-40B4-BE49-F238E27FC236}">
                  <a16:creationId xmlns:a16="http://schemas.microsoft.com/office/drawing/2014/main" id="{20C4DFDD-FB5D-1E62-0199-86D2F1D16A00}"/>
                </a:ext>
              </a:extLst>
            </p:cNvPr>
            <p:cNvCxnSpPr>
              <a:cxnSpLocks/>
              <a:stCxn id="57" idx="1"/>
              <a:endCxn id="151" idx="2"/>
            </p:cNvCxnSpPr>
            <p:nvPr/>
          </p:nvCxnSpPr>
          <p:spPr>
            <a:xfrm rot="10800000" flipV="1">
              <a:off x="3921749" y="3406756"/>
              <a:ext cx="126683" cy="1368000"/>
            </a:xfrm>
            <a:prstGeom prst="bentConnector3">
              <a:avLst>
                <a:gd name="adj1" fmla="val 226121"/>
              </a:avLst>
            </a:prstGeom>
            <a:ln w="38100">
              <a:solidFill>
                <a:srgbClr val="4D4D4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a:extLst>
                <a:ext uri="{FF2B5EF4-FFF2-40B4-BE49-F238E27FC236}">
                  <a16:creationId xmlns:a16="http://schemas.microsoft.com/office/drawing/2014/main" id="{908FD08B-8EE3-A8A7-F187-8BF4D5592283}"/>
                </a:ext>
              </a:extLst>
            </p:cNvPr>
            <p:cNvCxnSpPr>
              <a:cxnSpLocks/>
              <a:stCxn id="151" idx="0"/>
              <a:endCxn id="141" idx="2"/>
            </p:cNvCxnSpPr>
            <p:nvPr/>
          </p:nvCxnSpPr>
          <p:spPr>
            <a:xfrm>
              <a:off x="4857748" y="4774758"/>
              <a:ext cx="222358" cy="16"/>
            </a:xfrm>
            <a:prstGeom prst="straightConnector1">
              <a:avLst/>
            </a:prstGeom>
            <a:ln w="38100">
              <a:solidFill>
                <a:srgbClr val="4D4D4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5" name="Verbinder: gewinkelt 114">
              <a:extLst>
                <a:ext uri="{FF2B5EF4-FFF2-40B4-BE49-F238E27FC236}">
                  <a16:creationId xmlns:a16="http://schemas.microsoft.com/office/drawing/2014/main" id="{4D62444F-9C91-D64E-2491-26EBA75B1D15}"/>
                </a:ext>
              </a:extLst>
            </p:cNvPr>
            <p:cNvCxnSpPr>
              <a:cxnSpLocks/>
              <a:stCxn id="113" idx="1"/>
              <a:endCxn id="141" idx="1"/>
            </p:cNvCxnSpPr>
            <p:nvPr/>
          </p:nvCxnSpPr>
          <p:spPr>
            <a:xfrm rot="16200000" flipH="1">
              <a:off x="4063254" y="3606166"/>
              <a:ext cx="599618" cy="2580959"/>
            </a:xfrm>
            <a:prstGeom prst="bentConnector3">
              <a:avLst>
                <a:gd name="adj1" fmla="val 134845"/>
              </a:avLst>
            </a:prstGeom>
            <a:ln w="38100">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a:extLst>
                <a:ext uri="{FF2B5EF4-FFF2-40B4-BE49-F238E27FC236}">
                  <a16:creationId xmlns:a16="http://schemas.microsoft.com/office/drawing/2014/main" id="{7C08E663-4B68-FAD1-6647-0069016266E7}"/>
                </a:ext>
              </a:extLst>
            </p:cNvPr>
            <p:cNvCxnSpPr>
              <a:cxnSpLocks/>
              <a:stCxn id="169" idx="3"/>
              <a:endCxn id="57" idx="1"/>
            </p:cNvCxnSpPr>
            <p:nvPr/>
          </p:nvCxnSpPr>
          <p:spPr>
            <a:xfrm>
              <a:off x="2927565" y="3320293"/>
              <a:ext cx="1120866" cy="694"/>
            </a:xfrm>
            <a:prstGeom prst="straightConnector1">
              <a:avLst/>
            </a:prstGeom>
            <a:ln w="38100">
              <a:solidFill>
                <a:schemeClr val="bg1">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3" name="Textfeld 2">
            <a:extLst>
              <a:ext uri="{FF2B5EF4-FFF2-40B4-BE49-F238E27FC236}">
                <a16:creationId xmlns:a16="http://schemas.microsoft.com/office/drawing/2014/main" id="{D3FA017F-69A1-EDFB-EF93-5E7AFDB73294}"/>
              </a:ext>
            </a:extLst>
          </p:cNvPr>
          <p:cNvSpPr txBox="1"/>
          <p:nvPr/>
        </p:nvSpPr>
        <p:spPr>
          <a:xfrm>
            <a:off x="433542" y="1110213"/>
            <a:ext cx="10665484" cy="461665"/>
          </a:xfrm>
          <a:prstGeom prst="rect">
            <a:avLst/>
          </a:prstGeom>
          <a:noFill/>
        </p:spPr>
        <p:txBody>
          <a:bodyPr wrap="none" rtlCol="0">
            <a:spAutoFit/>
          </a:bodyPr>
          <a:lstStyle/>
          <a:p>
            <a:pPr marL="342900" indent="-342900" algn="l" defTabSz="252000">
              <a:buFont typeface="Arial" panose="020B0604020202020204" pitchFamily="34" charset="0"/>
              <a:buChar char="•"/>
            </a:pPr>
            <a:r>
              <a:rPr lang="en-US" sz="2400" b="1" dirty="0">
                <a:solidFill>
                  <a:srgbClr val="4D4D4D"/>
                </a:solidFill>
                <a:latin typeface="Segoe UI" panose="020B0502040204020203" pitchFamily="34" charset="0"/>
                <a:cs typeface="Segoe UI" panose="020B0502040204020203" pitchFamily="34" charset="0"/>
              </a:rPr>
              <a:t>Integration of the recommendation process into an overall framework</a:t>
            </a:r>
          </a:p>
        </p:txBody>
      </p:sp>
      <p:grpSp>
        <p:nvGrpSpPr>
          <p:cNvPr id="4" name="Gruppieren 3">
            <a:extLst>
              <a:ext uri="{FF2B5EF4-FFF2-40B4-BE49-F238E27FC236}">
                <a16:creationId xmlns:a16="http://schemas.microsoft.com/office/drawing/2014/main" id="{6A1CBA64-F51B-24EE-A9EC-15452F330835}"/>
              </a:ext>
            </a:extLst>
          </p:cNvPr>
          <p:cNvGrpSpPr/>
          <p:nvPr/>
        </p:nvGrpSpPr>
        <p:grpSpPr>
          <a:xfrm>
            <a:off x="7470198" y="3396557"/>
            <a:ext cx="1707973" cy="1237526"/>
            <a:chOff x="8214471" y="4861129"/>
            <a:chExt cx="1707973" cy="1237526"/>
          </a:xfrm>
        </p:grpSpPr>
        <p:pic>
          <p:nvPicPr>
            <p:cNvPr id="6" name="Grafik 5" descr="Dokument Silhouette">
              <a:extLst>
                <a:ext uri="{FF2B5EF4-FFF2-40B4-BE49-F238E27FC236}">
                  <a16:creationId xmlns:a16="http://schemas.microsoft.com/office/drawing/2014/main" id="{CF992998-280C-DF5D-7318-DE1F71A20C7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214471" y="5184255"/>
              <a:ext cx="914400" cy="914400"/>
            </a:xfrm>
            <a:prstGeom prst="rect">
              <a:avLst/>
            </a:prstGeom>
          </p:spPr>
        </p:pic>
        <p:pic>
          <p:nvPicPr>
            <p:cNvPr id="7" name="Grafik 6" descr="Aufwärtstrend Silhouette">
              <a:extLst>
                <a:ext uri="{FF2B5EF4-FFF2-40B4-BE49-F238E27FC236}">
                  <a16:creationId xmlns:a16="http://schemas.microsoft.com/office/drawing/2014/main" id="{1E540624-FA9E-8B33-8313-60DDCC57319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008044" y="4861129"/>
              <a:ext cx="914400" cy="914400"/>
            </a:xfrm>
            <a:prstGeom prst="rect">
              <a:avLst/>
            </a:prstGeom>
          </p:spPr>
        </p:pic>
        <p:pic>
          <p:nvPicPr>
            <p:cNvPr id="8" name="Grafik 7" descr="Lupe mit einfarbiger Füllung">
              <a:extLst>
                <a:ext uri="{FF2B5EF4-FFF2-40B4-BE49-F238E27FC236}">
                  <a16:creationId xmlns:a16="http://schemas.microsoft.com/office/drawing/2014/main" id="{425B7F78-5F16-75B9-74FC-79A76FFB782B}"/>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50844" y="5452404"/>
              <a:ext cx="646251" cy="646251"/>
            </a:xfrm>
            <a:prstGeom prst="rect">
              <a:avLst/>
            </a:prstGeom>
          </p:spPr>
        </p:pic>
      </p:grpSp>
      <p:sp>
        <p:nvSpPr>
          <p:cNvPr id="9" name="Textfeld 8">
            <a:extLst>
              <a:ext uri="{FF2B5EF4-FFF2-40B4-BE49-F238E27FC236}">
                <a16:creationId xmlns:a16="http://schemas.microsoft.com/office/drawing/2014/main" id="{5DE3F9D7-A3D4-950F-6381-D22457F2E19A}"/>
              </a:ext>
            </a:extLst>
          </p:cNvPr>
          <p:cNvSpPr txBox="1"/>
          <p:nvPr/>
        </p:nvSpPr>
        <p:spPr>
          <a:xfrm>
            <a:off x="428729" y="3716837"/>
            <a:ext cx="6716326" cy="461665"/>
          </a:xfrm>
          <a:prstGeom prst="rect">
            <a:avLst/>
          </a:prstGeom>
          <a:noFill/>
        </p:spPr>
        <p:txBody>
          <a:bodyPr wrap="none" rtlCol="0">
            <a:spAutoFit/>
          </a:bodyPr>
          <a:lstStyle/>
          <a:p>
            <a:pPr marL="342900" indent="-342900" algn="l" defTabSz="252000">
              <a:buFont typeface="Arial" panose="020B0604020202020204" pitchFamily="34" charset="0"/>
              <a:buChar char="•"/>
            </a:pPr>
            <a:r>
              <a:rPr lang="en-US" sz="2400" b="1" dirty="0">
                <a:solidFill>
                  <a:srgbClr val="4D4D4D"/>
                </a:solidFill>
                <a:latin typeface="Segoe UI" panose="020B0502040204020203" pitchFamily="34" charset="0"/>
                <a:cs typeface="Segoe UI" panose="020B0502040204020203" pitchFamily="34" charset="0"/>
              </a:rPr>
              <a:t>Evaluation of the recommendation process</a:t>
            </a:r>
          </a:p>
        </p:txBody>
      </p:sp>
      <p:sp>
        <p:nvSpPr>
          <p:cNvPr id="10" name="Textfeld 9">
            <a:extLst>
              <a:ext uri="{FF2B5EF4-FFF2-40B4-BE49-F238E27FC236}">
                <a16:creationId xmlns:a16="http://schemas.microsoft.com/office/drawing/2014/main" id="{556500A7-C1B6-D654-257D-44AB8416F1CA}"/>
              </a:ext>
            </a:extLst>
          </p:cNvPr>
          <p:cNvSpPr txBox="1"/>
          <p:nvPr/>
        </p:nvSpPr>
        <p:spPr>
          <a:xfrm>
            <a:off x="428729" y="4948532"/>
            <a:ext cx="9751196" cy="830997"/>
          </a:xfrm>
          <a:prstGeom prst="rect">
            <a:avLst/>
          </a:prstGeom>
          <a:noFill/>
        </p:spPr>
        <p:txBody>
          <a:bodyPr wrap="none" rtlCol="0">
            <a:spAutoFit/>
          </a:bodyPr>
          <a:lstStyle/>
          <a:p>
            <a:pPr marL="342900" indent="-342900" algn="l" defTabSz="252000">
              <a:buFont typeface="Arial" panose="020B0604020202020204" pitchFamily="34" charset="0"/>
              <a:buChar char="•"/>
            </a:pPr>
            <a:r>
              <a:rPr lang="en-US" sz="2400" b="1" dirty="0">
                <a:solidFill>
                  <a:srgbClr val="4D4D4D"/>
                </a:solidFill>
                <a:latin typeface="Segoe UI" panose="020B0502040204020203" pitchFamily="34" charset="0"/>
                <a:cs typeface="Segoe UI" panose="020B0502040204020203" pitchFamily="34" charset="0"/>
              </a:rPr>
              <a:t>Implementation of concepts for adjustability </a:t>
            </a:r>
            <a:br>
              <a:rPr lang="en-US" sz="2400" b="1" dirty="0">
                <a:solidFill>
                  <a:srgbClr val="4D4D4D"/>
                </a:solidFill>
                <a:latin typeface="Segoe UI" panose="020B0502040204020203" pitchFamily="34" charset="0"/>
                <a:cs typeface="Segoe UI" panose="020B0502040204020203" pitchFamily="34" charset="0"/>
              </a:rPr>
            </a:br>
            <a:r>
              <a:rPr lang="en-US" sz="2400" b="1" dirty="0">
                <a:solidFill>
                  <a:srgbClr val="4D4D4D"/>
                </a:solidFill>
                <a:latin typeface="Segoe UI" panose="020B0502040204020203" pitchFamily="34" charset="0"/>
                <a:cs typeface="Segoe UI" panose="020B0502040204020203" pitchFamily="34" charset="0"/>
              </a:rPr>
              <a:t>especially for the defined Profile Attributes and Mapping Rules</a:t>
            </a:r>
          </a:p>
        </p:txBody>
      </p:sp>
      <p:pic>
        <p:nvPicPr>
          <p:cNvPr id="12" name="Grafik 11" descr="Tools Silhouette">
            <a:extLst>
              <a:ext uri="{FF2B5EF4-FFF2-40B4-BE49-F238E27FC236}">
                <a16:creationId xmlns:a16="http://schemas.microsoft.com/office/drawing/2014/main" id="{2A85C566-171C-94B2-0CC8-9F07ADCE04A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101467" y="5085866"/>
            <a:ext cx="914400" cy="914400"/>
          </a:xfrm>
          <a:prstGeom prst="rect">
            <a:avLst/>
          </a:prstGeom>
        </p:spPr>
      </p:pic>
    </p:spTree>
    <p:extLst>
      <p:ext uri="{BB962C8B-B14F-4D97-AF65-F5344CB8AC3E}">
        <p14:creationId xmlns:p14="http://schemas.microsoft.com/office/powerpoint/2010/main" val="1599132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1500" fill="hold"/>
                                        <p:tgtEl>
                                          <p:spTgt spid="2"/>
                                        </p:tgtEl>
                                      </p:cBhvr>
                                      <p:by x="50000" y="50000"/>
                                    </p:animScale>
                                  </p:childTnLst>
                                </p:cTn>
                              </p:par>
                              <p:par>
                                <p:cTn id="13" presetID="64" presetClass="path" presetSubtype="0" accel="50000" decel="50000" fill="hold" nodeType="withEffect">
                                  <p:stCondLst>
                                    <p:cond delay="0"/>
                                  </p:stCondLst>
                                  <p:childTnLst>
                                    <p:animMotion origin="layout" path="M 2.29167E-6 1.85185E-6 L -0.00013 -0.21296 " pathEditMode="relative" rAng="0" ptsTypes="AA">
                                      <p:cBhvr>
                                        <p:cTn id="14" dur="1750" fill="hold"/>
                                        <p:tgtEl>
                                          <p:spTgt spid="2"/>
                                        </p:tgtEl>
                                        <p:attrNameLst>
                                          <p:attrName>ppt_x</p:attrName>
                                          <p:attrName>ppt_y</p:attrName>
                                        </p:attrNameLst>
                                      </p:cBhvr>
                                      <p:rCtr x="-13" y="-10648"/>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8700E89E-FC99-1311-F5B9-B84C6CE8CF63}"/>
              </a:ext>
            </a:extLst>
          </p:cNvPr>
          <p:cNvSpPr>
            <a:spLocks noGrp="1"/>
          </p:cNvSpPr>
          <p:nvPr>
            <p:ph type="subTitle" idx="1"/>
          </p:nvPr>
        </p:nvSpPr>
        <p:spPr/>
        <p:txBody>
          <a:bodyPr/>
          <a:lstStyle/>
          <a:p>
            <a:r>
              <a:rPr lang="en-US" sz="4400" dirty="0"/>
              <a:t>Thank you for your attention!</a:t>
            </a:r>
          </a:p>
          <a:p>
            <a:r>
              <a:rPr lang="en-US" sz="4400" dirty="0"/>
              <a:t>Are there any questions?</a:t>
            </a:r>
          </a:p>
        </p:txBody>
      </p:sp>
      <p:sp>
        <p:nvSpPr>
          <p:cNvPr id="3" name="Textplatzhalter 2">
            <a:extLst>
              <a:ext uri="{FF2B5EF4-FFF2-40B4-BE49-F238E27FC236}">
                <a16:creationId xmlns:a16="http://schemas.microsoft.com/office/drawing/2014/main" id="{70560D50-2A04-7D05-E19B-C45E7DD39A10}"/>
              </a:ext>
            </a:extLst>
          </p:cNvPr>
          <p:cNvSpPr>
            <a:spLocks noGrp="1"/>
          </p:cNvSpPr>
          <p:nvPr>
            <p:ph type="body" sz="quarter" idx="10"/>
          </p:nvPr>
        </p:nvSpPr>
        <p:spPr/>
        <p:txBody>
          <a:bodyPr/>
          <a:lstStyle/>
          <a:p>
            <a:pPr marL="0" indent="0">
              <a:buNone/>
            </a:pPr>
            <a:endParaRPr lang="en-US" dirty="0"/>
          </a:p>
          <a:p>
            <a:pPr marL="0" indent="0">
              <a:buNone/>
            </a:pPr>
            <a:r>
              <a:rPr lang="en-US" dirty="0" err="1"/>
              <a:t>philipp.eisenhuth@uni-bayreuth.de</a:t>
            </a:r>
            <a:endParaRPr lang="en-US" dirty="0"/>
          </a:p>
        </p:txBody>
      </p:sp>
    </p:spTree>
    <p:extLst>
      <p:ext uri="{BB962C8B-B14F-4D97-AF65-F5344CB8AC3E}">
        <p14:creationId xmlns:p14="http://schemas.microsoft.com/office/powerpoint/2010/main" val="4149696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Lst>
</file>

<file path=ppt/theme/theme1.xml><?xml version="1.0" encoding="utf-8"?>
<a:theme xmlns:a="http://schemas.openxmlformats.org/drawingml/2006/main" name="UBT BV Vorlesung WS 2013 Deutsc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ln>
      </a:spPr>
      <a:bodyPr rtlCol="0" anchor="ctr"/>
      <a:lstStyle>
        <a:defPPr algn="ctr">
          <a:defRPr sz="1000" dirty="0" smtClean="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4D4D4D"/>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defTabSz="252000">
          <a:defRPr sz="900" dirty="0" err="1" smtClean="0">
            <a:solidFill>
              <a:srgbClr val="4D4D4D"/>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Vorlesung - SS2013 - en.potx" id="{919DE4EE-36E5-4702-A3E4-B79410241FEF}" vid="{7CCE6B56-3234-4B76-A6B7-76A88289C280}"/>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3401ADEEF9AF46826CAF21799AAAE4" ma:contentTypeVersion="6" ma:contentTypeDescription="Ein neues Dokument erstellen." ma:contentTypeScope="" ma:versionID="702a65b8edbe4ee6db4a323d8ea46b06">
  <xsd:schema xmlns:xsd="http://www.w3.org/2001/XMLSchema" xmlns:xs="http://www.w3.org/2001/XMLSchema" xmlns:p="http://schemas.microsoft.com/office/2006/metadata/properties" xmlns:ns1="http://schemas.microsoft.com/sharepoint/v3" xmlns:ns2="2fcfb39e-fb67-481f-8b0d-0e756e8fc31e" xmlns:ns3="e8748061-88a1-4365-b87a-c92007073114" xmlns:ns4="46507797-672a-4ca8-83df-1ff602fd5e8a" targetNamespace="http://schemas.microsoft.com/office/2006/metadata/properties" ma:root="true" ma:fieldsID="4a1e4dbc3127f14ca63a1d4861c78168" ns1:_="" ns2:_="" ns3:_="" ns4:_="">
    <xsd:import namespace="http://schemas.microsoft.com/sharepoint/v3"/>
    <xsd:import namespace="2fcfb39e-fb67-481f-8b0d-0e756e8fc31e"/>
    <xsd:import namespace="e8748061-88a1-4365-b87a-c92007073114"/>
    <xsd:import namespace="46507797-672a-4ca8-83df-1ff602fd5e8a"/>
    <xsd:element name="properties">
      <xsd:complexType>
        <xsd:sequence>
          <xsd:element name="documentManagement">
            <xsd:complexType>
              <xsd:all>
                <xsd:element ref="ns2:SharedWithUsers" minOccurs="0"/>
                <xsd:element ref="ns3:SharedWithDetails" minOccurs="0"/>
                <xsd:element ref="ns1:PublishingStartDate" minOccurs="0"/>
                <xsd:element ref="ns1:PublishingExpirationDate"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11"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cfb39e-fb67-481f-8b0d-0e756e8fc31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748061-88a1-4365-b87a-c92007073114" elementFormDefault="qualified">
    <xsd:import namespace="http://schemas.microsoft.com/office/2006/documentManagement/types"/>
    <xsd:import namespace="http://schemas.microsoft.com/office/infopath/2007/PartnerControls"/>
    <xsd:element name="SharedWithDetails" ma:index="9" nillable="true" ma:displayName="Freigegeben für -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507797-672a-4ca8-83df-1ff602fd5e8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157AB-DD74-4686-817C-19E368233E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cfb39e-fb67-481f-8b0d-0e756e8fc31e"/>
    <ds:schemaRef ds:uri="e8748061-88a1-4365-b87a-c92007073114"/>
    <ds:schemaRef ds:uri="46507797-672a-4ca8-83df-1ff602fd5e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52EA85-12C3-47F8-924B-438D312BA0E3}">
  <ds:schemaRefs>
    <ds:schemaRef ds:uri="http://schemas.microsoft.com/office/infopath/2007/PartnerControl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purl.org/dc/elements/1.1/"/>
    <ds:schemaRef ds:uri="46507797-672a-4ca8-83df-1ff602fd5e8a"/>
    <ds:schemaRef ds:uri="http://purl.org/dc/terms/"/>
    <ds:schemaRef ds:uri="e8748061-88a1-4365-b87a-c92007073114"/>
    <ds:schemaRef ds:uri="2fcfb39e-fb67-481f-8b0d-0e756e8fc31e"/>
    <ds:schemaRef ds:uri="http://schemas.microsoft.com/sharepoint/v3"/>
  </ds:schemaRefs>
</ds:datastoreItem>
</file>

<file path=customXml/itemProps3.xml><?xml version="1.0" encoding="utf-8"?>
<ds:datastoreItem xmlns:ds="http://schemas.openxmlformats.org/officeDocument/2006/customXml" ds:itemID="{4CB42361-8542-4541-85D6-99A2C97B25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1967</Words>
  <Application>Microsoft Macintosh PowerPoint</Application>
  <PresentationFormat>Breitbild</PresentationFormat>
  <Paragraphs>180</Paragraphs>
  <Slides>9</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Calibri</vt:lpstr>
      <vt:lpstr>Helvetica Neue</vt:lpstr>
      <vt:lpstr>Segoe UI</vt:lpstr>
      <vt:lpstr>Segoe UI </vt:lpstr>
      <vt:lpstr>Segoe UI Light</vt:lpstr>
      <vt:lpstr>Segoe UI Semibold</vt:lpstr>
      <vt:lpstr>UBT BV Vorlesung WS 2013 Deutsch</vt:lpstr>
      <vt:lpstr>Philipp Eisenhuth, M. Sc.     Chair for Databases and Information Systems, University of Bayreuth, Germany</vt:lpstr>
      <vt:lpstr>Motivational Example – Data Management of an E-Commerce Application</vt:lpstr>
      <vt:lpstr>Problem Statement</vt:lpstr>
      <vt:lpstr>Related Work – Support for choosing a data management system </vt:lpstr>
      <vt:lpstr>Proposed Solution – Knowledge-based Recommender System (1)</vt:lpstr>
      <vt:lpstr>Proposed Solution – Knowledge-based Recommender System (2)</vt:lpstr>
      <vt:lpstr>Proposed Solution – Knowledge-based Recommender System (3)</vt:lpstr>
      <vt:lpstr>Outlook – Future Work</vt:lpstr>
      <vt:lpstr>PowerPoint-Präsentation</vt:lpstr>
    </vt:vector>
  </TitlesOfParts>
  <Company>Universität Bayreuth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Eisenhuth, Jan Philipp</cp:lastModifiedBy>
  <cp:revision>4270</cp:revision>
  <dcterms:created xsi:type="dcterms:W3CDTF">2013-05-27T12:03:42Z</dcterms:created>
  <dcterms:modified xsi:type="dcterms:W3CDTF">2022-08-21T17:03:13Z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0x010100663401ADEEF9AF46826CAF21799AAAE4</vt:lpwstr>
  </property>
</Properties>
</file>